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8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01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989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091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28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24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391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07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92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6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618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94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D49C6-2073-4EDC-9588-204DCCD896BA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A545B91-7583-454F-961C-43587C4E3D3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55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0D1173B-FBCA-4F2A-AB78-7DB51EC95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08DCF8-02FA-4015-A96A-7F8A89EBC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1F5DA0-EED0-44AA-25CE-8094D492B341}"/>
              </a:ext>
            </a:extLst>
          </p:cNvPr>
          <p:cNvSpPr txBox="1"/>
          <p:nvPr/>
        </p:nvSpPr>
        <p:spPr>
          <a:xfrm>
            <a:off x="5770072" y="964769"/>
            <a:ext cx="4966432" cy="2376915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algn="r" defTabSz="914400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cap="all" dirty="0">
                <a:ln w="3175" cmpd="sng">
                  <a:noFill/>
                </a:ln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تقرير قصير عن حياتها وخدمتها وأقوالها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719244-61DD-1F66-53C7-06287B7AE869}"/>
              </a:ext>
            </a:extLst>
          </p:cNvPr>
          <p:cNvSpPr txBox="1"/>
          <p:nvPr/>
        </p:nvSpPr>
        <p:spPr>
          <a:xfrm>
            <a:off x="5770074" y="3529159"/>
            <a:ext cx="4972063" cy="900467"/>
          </a:xfrm>
          <a:prstGeom prst="rect">
            <a:avLst/>
          </a:prstGeom>
        </p:spPr>
        <p:txBody>
          <a:bodyPr vert="horz" lIns="91440" tIns="91440" rIns="91440" bIns="91440" rtlCol="0">
            <a:normAutofit/>
          </a:bodyPr>
          <a:lstStyle/>
          <a:p>
            <a:pPr algn="r" defTabSz="914400" rtl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en-US" sz="4000" cap="all" dirty="0">
                <a:solidFill>
                  <a:schemeClr val="bg2">
                    <a:lumMod val="25000"/>
                  </a:schemeClr>
                </a:solidFill>
              </a:rPr>
              <a:t>حياة القديسة ماري الفونسين 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2EFD7EB-F887-4187-BD35-2F6584E9E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8" y="482171"/>
            <a:ext cx="4641751" cy="5149101"/>
            <a:chOff x="7463259" y="583365"/>
            <a:chExt cx="4641750" cy="518192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802ABCE-86EF-458C-B776-FBEE5B3ED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464175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F257E23-BAFF-4E5A-9DCD-5EB001A230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4001651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3" name="Picture 2" descr="A framed picture of a nun&#10;&#10;AI-generated content may be incorrect.">
            <a:extLst>
              <a:ext uri="{FF2B5EF4-FFF2-40B4-BE49-F238E27FC236}">
                <a16:creationId xmlns:a16="http://schemas.microsoft.com/office/drawing/2014/main" id="{4C574FA8-D26A-AFBE-B4A7-BBFFEBBB94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007" r="3" b="3"/>
          <a:stretch>
            <a:fillRect/>
          </a:stretch>
        </p:blipFill>
        <p:spPr>
          <a:xfrm>
            <a:off x="1271223" y="1116345"/>
            <a:ext cx="3362141" cy="3866172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80890EC-EC50-46D3-879E-63EDF4D06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70073" y="3526496"/>
            <a:ext cx="495950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971F6991-E635-48F8-9309-D5A5C1ECB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ACF2F98-1DF0-4594-9502-F2B79E795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851414B-CDAD-D47F-9000-56BED7854205}"/>
              </a:ext>
            </a:extLst>
          </p:cNvPr>
          <p:cNvSpPr txBox="1"/>
          <p:nvPr/>
        </p:nvSpPr>
        <p:spPr>
          <a:xfrm>
            <a:off x="9131970" y="5425435"/>
            <a:ext cx="2867564" cy="54149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91440" rIns="91440" bIns="91440" rtlCol="0">
            <a:noAutofit/>
          </a:bodyPr>
          <a:lstStyle/>
          <a:p>
            <a:pPr algn="r" defTabSz="914400" rtl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1"/>
              </a:buClr>
              <a:buSzPct val="100000"/>
            </a:pPr>
            <a:r>
              <a:rPr lang="ar-JO" sz="2400" cap="all" dirty="0">
                <a:solidFill>
                  <a:schemeClr val="bg1"/>
                </a:solidFill>
              </a:rPr>
              <a:t>ساندرا دبابنه – السادس د</a:t>
            </a:r>
            <a:endParaRPr lang="en-US" sz="2400" cap="al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296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08641-F96F-4195-A1E4-760C8A986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2094A74-B954-EEA5-EBF6-2FE8E7DF68E5}"/>
              </a:ext>
            </a:extLst>
          </p:cNvPr>
          <p:cNvSpPr txBox="1"/>
          <p:nvPr/>
        </p:nvSpPr>
        <p:spPr>
          <a:xfrm>
            <a:off x="973394" y="545690"/>
            <a:ext cx="102206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4000" dirty="0">
                <a:solidFill>
                  <a:schemeClr val="accent2">
                    <a:lumMod val="50000"/>
                  </a:schemeClr>
                </a:solidFill>
              </a:rPr>
              <a:t>من هي القديسة ماري الفونسين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023007-2987-0AD6-0B61-011C056A8A55}"/>
              </a:ext>
            </a:extLst>
          </p:cNvPr>
          <p:cNvSpPr txBox="1"/>
          <p:nvPr/>
        </p:nvSpPr>
        <p:spPr>
          <a:xfrm>
            <a:off x="368710" y="1424529"/>
            <a:ext cx="11017045" cy="3796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571500" algn="r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ar-SA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القديسة ماري ألفونسين هي </a:t>
            </a:r>
            <a:r>
              <a:rPr lang="ar-SA" sz="4000" b="1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سلطانة مريم غطّاس</a:t>
            </a:r>
            <a:r>
              <a:rPr lang="ar-SA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، وُلدت في </a:t>
            </a:r>
            <a:r>
              <a:rPr lang="ar-SA" sz="4000" b="1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القدس عام 1843</a:t>
            </a:r>
            <a:r>
              <a:rPr lang="en-US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. </a:t>
            </a:r>
            <a:endParaRPr lang="ar-JO" sz="4000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571500" marR="0" indent="-571500" algn="r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ar-JO" sz="4000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571500" marR="0" indent="-571500" algn="r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ar-SA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أحبّت منذ صغرها الصلاة وخدمة الآخرين، وهذا ما دفعها إلى قرار </a:t>
            </a:r>
            <a:r>
              <a:rPr lang="ar-SA" sz="4000" b="1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تكريس حياتها لله</a:t>
            </a:r>
            <a:r>
              <a:rPr lang="ar-SA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 ودخول الحياة الرهبانية</a:t>
            </a:r>
            <a:r>
              <a:rPr lang="en-US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9547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37D2A-C64A-EF3E-A7E7-D25D27A0C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56012FD-74A8-4C91-B318-435CF2B71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5A332E0-1487-472F-3345-EF9A529D899B}"/>
              </a:ext>
            </a:extLst>
          </p:cNvPr>
          <p:cNvSpPr txBox="1"/>
          <p:nvPr/>
        </p:nvSpPr>
        <p:spPr>
          <a:xfrm>
            <a:off x="440446" y="625466"/>
            <a:ext cx="7397086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 algn="r" defTabSz="914400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tx1"/>
              </a:buClr>
              <a:buSzPct val="100000"/>
            </a:pPr>
            <a:r>
              <a:rPr lang="en-US" sz="3600" cap="all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خدمتها وإيمانها - الرهبنة التي أسستها - الصفات التي كانت تميزها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C6778F-34B7-7EE9-7A2E-72506C18F1B7}"/>
              </a:ext>
            </a:extLst>
          </p:cNvPr>
          <p:cNvSpPr txBox="1"/>
          <p:nvPr/>
        </p:nvSpPr>
        <p:spPr>
          <a:xfrm>
            <a:off x="-162232" y="1933798"/>
            <a:ext cx="8834284" cy="41059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571500" indent="-342900" algn="r" defTabSz="914400" rtl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كانت تخدم الناس بمحبة، وخاصة الأطفال والمرضى، وتعمل بصمت وتواضع.</a:t>
            </a:r>
            <a:br>
              <a:rPr lang="en-US" sz="28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342900" algn="r" defTabSz="914400" rtl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أسست رهبنة الوردية المقدسة بعد ظهورات من العذراء مريم، بهدف تربية الفتيات وخدمة المجتمع.</a:t>
            </a:r>
            <a:br>
              <a:rPr lang="en-US" sz="28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342900" algn="r" defTabSz="914400" rtl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تميّزت بالوداعة، الصبر، والإيمان العميق.</a:t>
            </a:r>
          </a:p>
        </p:txBody>
      </p:sp>
      <p:pic>
        <p:nvPicPr>
          <p:cNvPr id="4" name="Picture 3" descr="A nun holding a rosary&#10;&#10;AI-generated content may be incorrect.">
            <a:extLst>
              <a:ext uri="{FF2B5EF4-FFF2-40B4-BE49-F238E27FC236}">
                <a16:creationId xmlns:a16="http://schemas.microsoft.com/office/drawing/2014/main" id="{5193A5D9-A1D9-E145-2E0F-3A5ED831049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213"/>
          <a:stretch>
            <a:fillRect/>
          </a:stretch>
        </p:blipFill>
        <p:spPr>
          <a:xfrm>
            <a:off x="8521661" y="625466"/>
            <a:ext cx="2985907" cy="466076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122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6D8DE1-2A6F-FA1A-F5A9-142607142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9D4B225-18E9-4C5B-94D8-2ABE6D16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10419CA0-BFB4-4390-AB8F-5DBFCA45D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CF4C623-16D7-4722-8EFB-A5B0E3BC07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7" y="1847088"/>
            <a:ext cx="554803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22F23A5C-58A0-AE11-6902-84AED765DF19}"/>
              </a:ext>
            </a:extLst>
          </p:cNvPr>
          <p:cNvSpPr txBox="1"/>
          <p:nvPr/>
        </p:nvSpPr>
        <p:spPr>
          <a:xfrm>
            <a:off x="1451580" y="804520"/>
            <a:ext cx="555035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r" defTabSz="914400" rtl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cap="all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من أجمل أقوالها: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96E9C81-ACBE-459E-A7D5-2BB824B68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8BC268-4099-0675-97CF-AA90A1ABB59A}"/>
              </a:ext>
            </a:extLst>
          </p:cNvPr>
          <p:cNvSpPr txBox="1"/>
          <p:nvPr/>
        </p:nvSpPr>
        <p:spPr>
          <a:xfrm>
            <a:off x="422083" y="2018413"/>
            <a:ext cx="6633225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514350" indent="-285750" algn="r" defTabSz="914400" rtl="1">
              <a:lnSpc>
                <a:spcPct val="120000"/>
              </a:lnSpc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"افعل الخير بصمت، فالله يرى القلب.“</a:t>
            </a:r>
          </a:p>
          <a:p>
            <a:pPr marL="228600" algn="r" defTabSz="914400" rtl="1">
              <a:lnSpc>
                <a:spcPct val="120000"/>
              </a:lnSpc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</a:pPr>
            <a:endParaRPr lang="en-US" sz="3200" dirty="0">
              <a:solidFill>
                <a:schemeClr val="bg2">
                  <a:lumMod val="25000"/>
                </a:schemeClr>
              </a:solidFill>
            </a:endParaRPr>
          </a:p>
          <a:p>
            <a:pPr marL="514350" indent="-285750" algn="r" defTabSz="914400" rtl="1">
              <a:lnSpc>
                <a:spcPct val="120000"/>
              </a:lnSpc>
              <a:spcAft>
                <a:spcPts val="600"/>
              </a:spcAft>
              <a:buClr>
                <a:schemeClr val="bg2">
                  <a:lumMod val="2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ويمكن تطبيقه في حياتنا بأن نساعد الناس دون انتظار الشكر.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EBDCB18-ABE5-43B0-8B68-89FEDAECB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77388" y="482171"/>
            <a:ext cx="4074533" cy="5149101"/>
            <a:chOff x="7463259" y="583365"/>
            <a:chExt cx="4074533" cy="5181928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83C65C6-7268-490D-B4A8-927D45FAB6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3259" y="583365"/>
              <a:ext cx="4074533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133D4A5-82E5-43A0-9FF0-81B7AC16C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6318" y="915807"/>
              <a:ext cx="345028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" name="Picture 5" descr="A painting of a nun&#10;&#10;AI-generated content may be incorrect.">
            <a:extLst>
              <a:ext uri="{FF2B5EF4-FFF2-40B4-BE49-F238E27FC236}">
                <a16:creationId xmlns:a16="http://schemas.microsoft.com/office/drawing/2014/main" id="{2E0E4982-3C9C-4E93-F994-3BBA3C24F26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3" b="10563"/>
          <a:stretch>
            <a:fillRect/>
          </a:stretch>
        </p:blipFill>
        <p:spPr>
          <a:xfrm>
            <a:off x="8116373" y="1116345"/>
            <a:ext cx="2799103" cy="386617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08EC5C75-E28F-4899-9C2E-39431B82B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46AAE0A1-60AD-4190-B85D-2DD814836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قديسة من ارضنا ظهرت لها العذراء ورسمتها: الأم ماري الفونسين &quot;عاشقة الوردية&quot;  - NourSat">
            <a:extLst>
              <a:ext uri="{FF2B5EF4-FFF2-40B4-BE49-F238E27FC236}">
                <a16:creationId xmlns:a16="http://schemas.microsoft.com/office/drawing/2014/main" id="{335526C1-0B8A-4876-0E38-C30C119CF3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39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0541A-4FA1-4AA0-6037-AB71F8D24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5BB46C-DBE0-7A7A-67D4-C5D8AF581420}"/>
              </a:ext>
            </a:extLst>
          </p:cNvPr>
          <p:cNvSpPr txBox="1"/>
          <p:nvPr/>
        </p:nvSpPr>
        <p:spPr>
          <a:xfrm>
            <a:off x="1150375" y="353961"/>
            <a:ext cx="102206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4000">
                <a:solidFill>
                  <a:schemeClr val="accent2">
                    <a:lumMod val="50000"/>
                  </a:schemeClr>
                </a:solidFill>
              </a:rPr>
              <a:t>ماذا تعلمت منها</a:t>
            </a:r>
            <a:endParaRPr lang="en-US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96B739-FF7B-A69E-767C-A992F44A2C19}"/>
              </a:ext>
            </a:extLst>
          </p:cNvPr>
          <p:cNvSpPr txBox="1"/>
          <p:nvPr/>
        </p:nvSpPr>
        <p:spPr>
          <a:xfrm>
            <a:off x="548762" y="1253576"/>
            <a:ext cx="11094475" cy="4001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571500" algn="r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ar-SA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تعلمت منها المحبة والتواضع وخدمة الآخرين.</a:t>
            </a:r>
            <a:endParaRPr lang="ar-JO" sz="4000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71500" marR="0" indent="-571500" algn="r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ar-JO" sz="4000" kern="100" dirty="0">
              <a:solidFill>
                <a:schemeClr val="bg2">
                  <a:lumMod val="25000"/>
                </a:schemeClr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71500" marR="0" indent="-571500" algn="r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ar-SA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ولو كنت مكانها لكنتُ أخدم الرب من خلال مساعدة المحتاجين</a:t>
            </a:r>
            <a:r>
              <a:rPr lang="ar-JO" sz="4000" kern="100" dirty="0">
                <a:solidFill>
                  <a:schemeClr val="bg2">
                    <a:lumMod val="25000"/>
                  </a:schemeClr>
                </a:solidFill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  <a:p>
            <a:pPr marL="571500" marR="0" indent="-571500" algn="r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endParaRPr lang="ar-JO" sz="4000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71500" marR="0" indent="-571500" algn="r" rtl="1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ar-SA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أكثر ما أعجبني في شخصيتها هو إيمانها الهادئ وثقتها بالله</a:t>
            </a:r>
            <a:r>
              <a:rPr lang="en-US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7950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80BE1-8321-B892-F0C4-2EBBC18D5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4CA588-246E-1DCF-FFFA-E26C0C018E04}"/>
              </a:ext>
            </a:extLst>
          </p:cNvPr>
          <p:cNvSpPr txBox="1"/>
          <p:nvPr/>
        </p:nvSpPr>
        <p:spPr>
          <a:xfrm>
            <a:off x="548762" y="4610180"/>
            <a:ext cx="11094475" cy="1467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1">
              <a:lnSpc>
                <a:spcPct val="115000"/>
              </a:lnSpc>
              <a:spcAft>
                <a:spcPts val="800"/>
              </a:spcAft>
            </a:pPr>
            <a:r>
              <a:rPr lang="ar-SA" sz="4000" kern="100" dirty="0">
                <a:solidFill>
                  <a:schemeClr val="bg2">
                    <a:lumMod val="2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القديسة ماري ألفونسين مثال مضيء للإيمان والعمل الصالح، وتدعونا لنكون صانعي سلام وخير في حياتنا اليومية.</a:t>
            </a:r>
            <a:endParaRPr lang="en-US" sz="4000" kern="100" dirty="0">
              <a:solidFill>
                <a:schemeClr val="bg2">
                  <a:lumMod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966FDB-FE99-05D5-9FC4-B1F049FAE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8737" y="238205"/>
            <a:ext cx="4595109" cy="437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80182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105</TotalTime>
  <Words>177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Gill Sans MT</vt:lpstr>
      <vt:lpstr>Wingdings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issa dababneh</dc:creator>
  <cp:lastModifiedBy>Tamara Theodory</cp:lastModifiedBy>
  <cp:revision>15</cp:revision>
  <dcterms:created xsi:type="dcterms:W3CDTF">2025-11-15T15:16:46Z</dcterms:created>
  <dcterms:modified xsi:type="dcterms:W3CDTF">2025-11-24T09:40:23Z</dcterms:modified>
</cp:coreProperties>
</file>