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753600" cy="7315200"/>
  <p:notesSz cx="6858000" cy="9144000"/>
  <p:defaultTextStyle>
    <a:defPPr lvl="0">
      <a:defRPr lang="en-US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ableStyles" Target="tableStyle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theme" Target="theme/theme1.xml" /><Relationship Id="rId5" Type="http://schemas.openxmlformats.org/officeDocument/2006/relationships/slide" Target="slides/slide4.xml" /><Relationship Id="rId10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presProps" Target="pres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26.11.2025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0675" y="512763"/>
            <a:ext cx="342265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3.pn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768" b="-26564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905000" y="6347297"/>
            <a:ext cx="5943600" cy="723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32"/>
              </a:lnSpc>
              <a:spcBef>
                <a:spcPct val="0"/>
              </a:spcBef>
            </a:pPr>
            <a:r>
              <a:rPr lang="en-US" sz="4693">
                <a:solidFill>
                  <a:srgbClr val="FFFFFF"/>
                </a:solidFill>
                <a:latin typeface="Lexend Giga"/>
                <a:ea typeface="Lexend Giga"/>
                <a:cs typeface="Lexend Giga"/>
                <a:sym typeface="Lexend Giga"/>
              </a:rPr>
              <a:t> </a:t>
            </a:r>
            <a:r>
              <a:rPr lang="ar-EG" sz="4693">
                <a:solidFill>
                  <a:srgbClr val="FFFFFF"/>
                </a:solidFill>
                <a:latin typeface="Lexend Giga"/>
                <a:ea typeface="Lexend Giga"/>
                <a:cs typeface="Lexend Giga"/>
                <a:sym typeface="Lexend Giga"/>
                <a:rtl/>
              </a:rPr>
              <a:t>القديسة ماري ألفونسين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85C3A">
                <a:alpha val="100000"/>
              </a:srgbClr>
            </a:gs>
            <a:gs pos="25000">
              <a:srgbClr val="E2C29A">
                <a:alpha val="100000"/>
              </a:srgbClr>
            </a:gs>
            <a:gs pos="50000">
              <a:srgbClr val="785C3A">
                <a:alpha val="100000"/>
              </a:srgbClr>
            </a:gs>
            <a:gs pos="75000">
              <a:srgbClr val="AC8E68">
                <a:alpha val="100000"/>
              </a:srgbClr>
            </a:gs>
            <a:gs pos="100000">
              <a:srgbClr val="785C3A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7636" y="238698"/>
            <a:ext cx="6311524" cy="1219200"/>
            <a:chOff x="0" y="0"/>
            <a:chExt cx="8415365" cy="16256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415365" cy="1625600"/>
            </a:xfrm>
            <a:custGeom>
              <a:avLst/>
              <a:gdLst/>
              <a:ahLst/>
              <a:cxnLst/>
              <a:rect l="l" t="t" r="r" b="b"/>
              <a:pathLst>
                <a:path w="8415365" h="1625600">
                  <a:moveTo>
                    <a:pt x="0" y="0"/>
                  </a:moveTo>
                  <a:lnTo>
                    <a:pt x="8415365" y="0"/>
                  </a:lnTo>
                  <a:lnTo>
                    <a:pt x="8415365" y="1625600"/>
                  </a:lnTo>
                  <a:lnTo>
                    <a:pt x="0" y="16256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8415365" cy="17018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 rtl="1">
                <a:lnSpc>
                  <a:spcPts val="5280"/>
                </a:lnSpc>
                <a:spcBef>
                  <a:spcPct val="0"/>
                </a:spcBef>
              </a:pPr>
              <a:r>
                <a:rPr lang="ar-EG" sz="4400" b="1" strike="noStrike">
                  <a:solidFill>
                    <a:srgbClr val="001B3D"/>
                  </a:solidFill>
                  <a:latin typeface="Calibri (MS) Bold"/>
                  <a:ea typeface="Calibri (MS) Bold"/>
                  <a:cs typeface="Calibri (MS) Bold"/>
                  <a:sym typeface="Calibri (MS) Bold"/>
                  <a:rtl/>
                </a:rPr>
                <a:t>من هي القديسة ماري ألفونسين؟</a:t>
              </a: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16784" y="1698228"/>
            <a:ext cx="6311524" cy="737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94132" lvl="1" indent="-147066" algn="r" rtl="1">
              <a:lnSpc>
                <a:spcPts val="1920"/>
              </a:lnSpc>
              <a:buFont typeface="Arial"/>
              <a:buChar char="•"/>
            </a:pPr>
            <a:r>
              <a:rPr lang="ar-EG" sz="2000">
                <a:solidFill>
                  <a:srgbClr val="001B3D"/>
                </a:solidFill>
                <a:latin typeface="Lexend Peta"/>
                <a:ea typeface="Lexend Peta"/>
                <a:cs typeface="Lexend Peta"/>
                <a:sym typeface="Lexend Peta"/>
                <a:rtl/>
              </a:rPr>
              <a:t>هي راهبة من القدس، اسمها الحقيقي سلطانة غطاس</a:t>
            </a:r>
          </a:p>
          <a:p>
            <a:pPr algn="r" rtl="1">
              <a:lnSpc>
                <a:spcPts val="1920"/>
              </a:lnSpc>
            </a:pPr>
            <a:endParaRPr lang="ar-EG" sz="2000">
              <a:solidFill>
                <a:srgbClr val="001B3D"/>
              </a:solidFill>
              <a:latin typeface="Lexend Peta"/>
              <a:ea typeface="Lexend Peta"/>
              <a:cs typeface="Lexend Peta"/>
              <a:sym typeface="Lexend Peta"/>
              <a:rtl/>
            </a:endParaRPr>
          </a:p>
          <a:p>
            <a:pPr marL="294132" lvl="1" indent="-147066" algn="r" rtl="1">
              <a:lnSpc>
                <a:spcPts val="1920"/>
              </a:lnSpc>
              <a:buFont typeface="Arial"/>
              <a:buChar char="•"/>
            </a:pPr>
            <a:r>
              <a:rPr lang="ar-EG" sz="2000">
                <a:solidFill>
                  <a:srgbClr val="001B3D"/>
                </a:solidFill>
                <a:latin typeface="Lexend Peta"/>
                <a:ea typeface="Lexend Peta"/>
                <a:cs typeface="Lexend Peta"/>
                <a:sym typeface="Lexend Peta"/>
                <a:rtl/>
              </a:rPr>
              <a:t> اشتهرت بإيمانها العميق وخدمتها للناس وتعليم البنات.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731520" y="4540488"/>
            <a:ext cx="6025187" cy="1219200"/>
            <a:chOff x="0" y="0"/>
            <a:chExt cx="8033582" cy="16256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033583" cy="1625600"/>
            </a:xfrm>
            <a:custGeom>
              <a:avLst/>
              <a:gdLst/>
              <a:ahLst/>
              <a:cxnLst/>
              <a:rect l="l" t="t" r="r" b="b"/>
              <a:pathLst>
                <a:path w="8033583" h="1625600">
                  <a:moveTo>
                    <a:pt x="0" y="0"/>
                  </a:moveTo>
                  <a:lnTo>
                    <a:pt x="8033583" y="0"/>
                  </a:lnTo>
                  <a:lnTo>
                    <a:pt x="8033583" y="1625600"/>
                  </a:lnTo>
                  <a:lnTo>
                    <a:pt x="0" y="16256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9525"/>
              <a:ext cx="8033582" cy="161607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 rtl="1">
                <a:lnSpc>
                  <a:spcPts val="4680"/>
                </a:lnSpc>
                <a:spcBef>
                  <a:spcPct val="0"/>
                </a:spcBef>
              </a:pPr>
              <a:r>
                <a:rPr lang="ar-EG" sz="3900" u="none" strike="noStrike">
                  <a:solidFill>
                    <a:srgbClr val="001B3D"/>
                  </a:solidFill>
                  <a:latin typeface="Lexend Peta"/>
                  <a:ea typeface="Lexend Peta"/>
                  <a:cs typeface="Lexend Peta"/>
                  <a:sym typeface="Lexend Peta"/>
                  <a:rtl/>
                </a:rPr>
                <a:t>صفاتها المميزة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6774666" y="511056"/>
            <a:ext cx="2727320" cy="2296100"/>
            <a:chOff x="0" y="0"/>
            <a:chExt cx="812800" cy="68428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684287"/>
            </a:xfrm>
            <a:custGeom>
              <a:avLst/>
              <a:gdLst/>
              <a:ahLst/>
              <a:cxnLst/>
              <a:rect l="l" t="t" r="r" b="b"/>
              <a:pathLst>
                <a:path w="812800" h="684287">
                  <a:moveTo>
                    <a:pt x="45418" y="0"/>
                  </a:moveTo>
                  <a:lnTo>
                    <a:pt x="767382" y="0"/>
                  </a:lnTo>
                  <a:cubicBezTo>
                    <a:pt x="779427" y="0"/>
                    <a:pt x="790980" y="4785"/>
                    <a:pt x="799497" y="13303"/>
                  </a:cubicBezTo>
                  <a:cubicBezTo>
                    <a:pt x="808015" y="21820"/>
                    <a:pt x="812800" y="33373"/>
                    <a:pt x="812800" y="45418"/>
                  </a:cubicBezTo>
                  <a:lnTo>
                    <a:pt x="812800" y="638869"/>
                  </a:lnTo>
                  <a:cubicBezTo>
                    <a:pt x="812800" y="663952"/>
                    <a:pt x="792465" y="684287"/>
                    <a:pt x="767382" y="684287"/>
                  </a:cubicBezTo>
                  <a:lnTo>
                    <a:pt x="45418" y="684287"/>
                  </a:lnTo>
                  <a:cubicBezTo>
                    <a:pt x="33373" y="684287"/>
                    <a:pt x="21820" y="679502"/>
                    <a:pt x="13303" y="670984"/>
                  </a:cubicBezTo>
                  <a:cubicBezTo>
                    <a:pt x="4785" y="662467"/>
                    <a:pt x="0" y="650914"/>
                    <a:pt x="0" y="638869"/>
                  </a:cubicBezTo>
                  <a:lnTo>
                    <a:pt x="0" y="45418"/>
                  </a:lnTo>
                  <a:cubicBezTo>
                    <a:pt x="0" y="33373"/>
                    <a:pt x="4785" y="21820"/>
                    <a:pt x="13303" y="13303"/>
                  </a:cubicBezTo>
                  <a:cubicBezTo>
                    <a:pt x="21820" y="4785"/>
                    <a:pt x="33373" y="0"/>
                    <a:pt x="45418" y="0"/>
                  </a:cubicBezTo>
                  <a:close/>
                </a:path>
              </a:pathLst>
            </a:custGeom>
            <a:blipFill>
              <a:blip r:embed="rId3"/>
              <a:stretch>
                <a:fillRect t="-2926" b="-59136"/>
              </a:stretch>
            </a:blipFill>
          </p:spPr>
        </p:sp>
      </p:grpSp>
      <p:sp>
        <p:nvSpPr>
          <p:cNvPr id="11" name="Freeform 11"/>
          <p:cNvSpPr/>
          <p:nvPr/>
        </p:nvSpPr>
        <p:spPr>
          <a:xfrm>
            <a:off x="7137052" y="3256598"/>
            <a:ext cx="2340417" cy="3527701"/>
          </a:xfrm>
          <a:custGeom>
            <a:avLst/>
            <a:gdLst/>
            <a:ahLst/>
            <a:cxnLst/>
            <a:rect l="l" t="t" r="r" b="b"/>
            <a:pathLst>
              <a:path w="2340417" h="3527701">
                <a:moveTo>
                  <a:pt x="0" y="0"/>
                </a:moveTo>
                <a:lnTo>
                  <a:pt x="2340417" y="0"/>
                </a:lnTo>
                <a:lnTo>
                  <a:pt x="2340417" y="3527701"/>
                </a:lnTo>
                <a:lnTo>
                  <a:pt x="0" y="35277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77000"/>
            </a:blip>
            <a:stretch>
              <a:fillRect l="-45247" r="-47901" b="-28143"/>
            </a:stretch>
          </a:blipFill>
          <a:ln cap="sq">
            <a:noFill/>
            <a:prstDash val="solid"/>
            <a:miter/>
          </a:ln>
        </p:spPr>
      </p:sp>
      <p:sp>
        <p:nvSpPr>
          <p:cNvPr id="12" name="TextBox 12"/>
          <p:cNvSpPr txBox="1"/>
          <p:nvPr/>
        </p:nvSpPr>
        <p:spPr>
          <a:xfrm>
            <a:off x="327636" y="5974674"/>
            <a:ext cx="6089821" cy="828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95478" lvl="1" indent="-197739" algn="r" rtl="1">
              <a:lnSpc>
                <a:spcPts val="3240"/>
              </a:lnSpc>
              <a:buFont typeface="Arial"/>
              <a:buChar char="•"/>
            </a:pPr>
            <a:r>
              <a:rPr lang="ar-EG" sz="2700">
                <a:solidFill>
                  <a:srgbClr val="001B3D"/>
                </a:solidFill>
                <a:latin typeface="Lexend Peta"/>
                <a:ea typeface="Lexend Peta"/>
                <a:cs typeface="Lexend Peta"/>
                <a:sym typeface="Lexend Peta"/>
                <a:rtl/>
              </a:rPr>
              <a:t>تميّزت بالطيبة، الحكمة، الصبر، التواضع، والقدرة على الإصغاء للآخرين.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61026" y="3407013"/>
            <a:ext cx="6635905" cy="1382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50717" lvl="1" indent="-125359" algn="r" rtl="1">
              <a:lnSpc>
                <a:spcPts val="2162"/>
              </a:lnSpc>
              <a:spcBef>
                <a:spcPct val="0"/>
              </a:spcBef>
            </a:pPr>
            <a:endParaRPr/>
          </a:p>
          <a:p>
            <a:pPr algn="r" rtl="1">
              <a:lnSpc>
                <a:spcPts val="2162"/>
              </a:lnSpc>
              <a:spcBef>
                <a:spcPct val="0"/>
              </a:spcBef>
            </a:pPr>
            <a:r>
              <a:rPr lang="ar-EG" sz="2252" u="none" strike="noStrike">
                <a:solidFill>
                  <a:srgbClr val="001B3D"/>
                </a:solidFill>
                <a:latin typeface="Lexend Peta"/>
                <a:ea typeface="Lexend Peta"/>
                <a:cs typeface="Lexend Peta"/>
                <a:sym typeface="Lexend Peta"/>
                <a:rtl/>
              </a:rPr>
              <a:t>وُلدت في القدس عام </a:t>
            </a:r>
            <a:r>
              <a:rPr lang="en-US" sz="2252" u="none" strike="noStrike">
                <a:solidFill>
                  <a:srgbClr val="001B3D"/>
                </a:solidFill>
                <a:latin typeface="Lexend Peta"/>
                <a:ea typeface="Lexend Peta"/>
                <a:cs typeface="Lexend Peta"/>
                <a:sym typeface="Lexend Peta"/>
              </a:rPr>
              <a:t>1843</a:t>
            </a:r>
            <a:r>
              <a:rPr lang="ar-EG" sz="2252" u="none" strike="noStrike">
                <a:solidFill>
                  <a:srgbClr val="001B3D"/>
                </a:solidFill>
                <a:latin typeface="Lexend Peta"/>
                <a:ea typeface="Lexend Peta"/>
                <a:cs typeface="Lexend Peta"/>
                <a:sym typeface="Lexend Peta"/>
                <a:rtl/>
              </a:rPr>
              <a:t>. </a:t>
            </a:r>
          </a:p>
          <a:p>
            <a:pPr algn="r" rtl="1">
              <a:lnSpc>
                <a:spcPts val="2162"/>
              </a:lnSpc>
              <a:spcBef>
                <a:spcPct val="0"/>
              </a:spcBef>
            </a:pPr>
            <a:endParaRPr lang="ar-EG" sz="2252" u="none" strike="noStrike">
              <a:solidFill>
                <a:srgbClr val="001B3D"/>
              </a:solidFill>
              <a:latin typeface="Lexend Peta"/>
              <a:ea typeface="Lexend Peta"/>
              <a:cs typeface="Lexend Peta"/>
              <a:sym typeface="Lexend Peta"/>
              <a:rtl/>
            </a:endParaRPr>
          </a:p>
          <a:p>
            <a:pPr marL="250717" lvl="1" indent="-125359" algn="r" rtl="1">
              <a:lnSpc>
                <a:spcPts val="2162"/>
              </a:lnSpc>
              <a:spcBef>
                <a:spcPct val="0"/>
              </a:spcBef>
            </a:pPr>
            <a:r>
              <a:rPr lang="ar-EG" sz="2252" u="none" strike="noStrike">
                <a:solidFill>
                  <a:srgbClr val="001B3D"/>
                </a:solidFill>
                <a:latin typeface="Lexend Peta"/>
                <a:ea typeface="Lexend Peta"/>
                <a:cs typeface="Lexend Peta"/>
                <a:sym typeface="Lexend Peta"/>
                <a:rtl/>
              </a:rPr>
              <a:t>كانت تحب مساعدة أمها في الأعمال البسيطة  وتعليم الأطفال.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470497" y="2645013"/>
            <a:ext cx="4025801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5759"/>
              </a:lnSpc>
              <a:spcBef>
                <a:spcPct val="0"/>
              </a:spcBef>
            </a:pPr>
            <a:r>
              <a:rPr lang="ar-EG" sz="4800">
                <a:solidFill>
                  <a:srgbClr val="001B3D"/>
                </a:solidFill>
                <a:latin typeface="Lexend Peta"/>
                <a:ea typeface="Lexend Peta"/>
                <a:cs typeface="Lexend Peta"/>
                <a:sym typeface="Lexend Peta"/>
                <a:rtl/>
              </a:rPr>
              <a:t>مولدها وطفولتها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85C3A">
                <a:alpha val="100000"/>
              </a:srgbClr>
            </a:gs>
            <a:gs pos="25000">
              <a:srgbClr val="E2C29A">
                <a:alpha val="100000"/>
              </a:srgbClr>
            </a:gs>
            <a:gs pos="50000">
              <a:srgbClr val="785C3A">
                <a:alpha val="100000"/>
              </a:srgbClr>
            </a:gs>
            <a:gs pos="75000">
              <a:srgbClr val="AC8E68">
                <a:alpha val="100000"/>
              </a:srgbClr>
            </a:gs>
            <a:gs pos="100000">
              <a:srgbClr val="785C3A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322286" y="292947"/>
            <a:ext cx="6699794" cy="1219200"/>
            <a:chOff x="0" y="0"/>
            <a:chExt cx="8933058" cy="16256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933059" cy="1625600"/>
            </a:xfrm>
            <a:custGeom>
              <a:avLst/>
              <a:gdLst/>
              <a:ahLst/>
              <a:cxnLst/>
              <a:rect l="l" t="t" r="r" b="b"/>
              <a:pathLst>
                <a:path w="8933059" h="1625600">
                  <a:moveTo>
                    <a:pt x="0" y="0"/>
                  </a:moveTo>
                  <a:lnTo>
                    <a:pt x="8933059" y="0"/>
                  </a:lnTo>
                  <a:lnTo>
                    <a:pt x="8933059" y="1625600"/>
                  </a:lnTo>
                  <a:lnTo>
                    <a:pt x="0" y="16256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8933058" cy="16351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7200"/>
                </a:lnSpc>
              </a:pPr>
              <a:r>
                <a:rPr lang="ar-EG" sz="6000">
                  <a:solidFill>
                    <a:srgbClr val="001B3D"/>
                  </a:solidFill>
                  <a:latin typeface="Zen Dots"/>
                  <a:ea typeface="Zen Dots"/>
                  <a:cs typeface="Zen Dots"/>
                  <a:sym typeface="Zen Dots"/>
                  <a:rtl/>
                </a:rPr>
                <a:t>تأسيس رهبنة الوردية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664434" y="3069485"/>
            <a:ext cx="7596378" cy="1219200"/>
            <a:chOff x="0" y="0"/>
            <a:chExt cx="10128505" cy="16256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128504" cy="1625600"/>
            </a:xfrm>
            <a:custGeom>
              <a:avLst/>
              <a:gdLst/>
              <a:ahLst/>
              <a:cxnLst/>
              <a:rect l="l" t="t" r="r" b="b"/>
              <a:pathLst>
                <a:path w="10128504" h="1625600">
                  <a:moveTo>
                    <a:pt x="0" y="0"/>
                  </a:moveTo>
                  <a:lnTo>
                    <a:pt x="10128504" y="0"/>
                  </a:lnTo>
                  <a:lnTo>
                    <a:pt x="10128504" y="1625600"/>
                  </a:lnTo>
                  <a:lnTo>
                    <a:pt x="0" y="16256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9525"/>
              <a:ext cx="10128505" cy="16351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7200"/>
                </a:lnSpc>
                <a:spcBef>
                  <a:spcPct val="0"/>
                </a:spcBef>
              </a:pPr>
              <a:r>
                <a:rPr lang="ar-EG" sz="6000" u="none" strike="noStrike">
                  <a:solidFill>
                    <a:srgbClr val="001B3D"/>
                  </a:solidFill>
                  <a:latin typeface="Zen Dots"/>
                  <a:ea typeface="Zen Dots"/>
                  <a:cs typeface="Zen Dots"/>
                  <a:sym typeface="Zen Dots"/>
                  <a:rtl/>
                </a:rPr>
                <a:t>علاقتها بمريم العذراء</a:t>
              </a:r>
            </a:p>
          </p:txBody>
        </p:sp>
      </p:grpSp>
      <p:sp>
        <p:nvSpPr>
          <p:cNvPr id="8" name="Freeform 8"/>
          <p:cNvSpPr/>
          <p:nvPr/>
        </p:nvSpPr>
        <p:spPr>
          <a:xfrm>
            <a:off x="122262" y="1742066"/>
            <a:ext cx="2951066" cy="5236112"/>
          </a:xfrm>
          <a:custGeom>
            <a:avLst/>
            <a:gdLst/>
            <a:ahLst/>
            <a:cxnLst/>
            <a:rect l="l" t="t" r="r" b="b"/>
            <a:pathLst>
              <a:path w="2951066" h="5236112">
                <a:moveTo>
                  <a:pt x="0" y="0"/>
                </a:moveTo>
                <a:lnTo>
                  <a:pt x="2951065" y="0"/>
                </a:lnTo>
                <a:lnTo>
                  <a:pt x="2951065" y="5236112"/>
                </a:lnTo>
                <a:lnTo>
                  <a:pt x="0" y="52361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97000"/>
            </a:blip>
            <a:stretch>
              <a:fillRect l="-20828" t="-14730" r="-16537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664434" y="1445472"/>
            <a:ext cx="6692911" cy="1552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24689" lvl="1" indent="-212344" algn="r" rtl="1">
              <a:lnSpc>
                <a:spcPts val="3960"/>
              </a:lnSpc>
              <a:buFont typeface="Arial"/>
              <a:buChar char="•"/>
            </a:pPr>
            <a:r>
              <a:rPr lang="ar-EG" sz="3300">
                <a:solidFill>
                  <a:srgbClr val="271010"/>
                </a:solidFill>
                <a:latin typeface="Calibri (MS)"/>
                <a:ea typeface="Calibri (MS)"/>
                <a:cs typeface="Calibri (MS)"/>
                <a:sym typeface="Calibri (MS)"/>
                <a:rtl/>
              </a:rPr>
              <a:t>أسست رهبنة الوردية عام </a:t>
            </a:r>
            <a:r>
              <a:rPr lang="en-US" sz="3300">
                <a:solidFill>
                  <a:srgbClr val="271010"/>
                </a:solidFill>
                <a:latin typeface="Calibri (MS)"/>
                <a:ea typeface="Calibri (MS)"/>
                <a:cs typeface="Calibri (MS)"/>
                <a:sym typeface="Calibri (MS)"/>
              </a:rPr>
              <a:t>1880</a:t>
            </a:r>
            <a:r>
              <a:rPr lang="ar-EG" sz="3300">
                <a:solidFill>
                  <a:srgbClr val="271010"/>
                </a:solidFill>
                <a:latin typeface="Calibri (MS)"/>
                <a:ea typeface="Calibri (MS)"/>
                <a:cs typeface="Calibri (MS)"/>
                <a:sym typeface="Calibri (MS)"/>
                <a:rtl/>
              </a:rPr>
              <a:t> بعد رؤى روحية. كان هدفها تعليم البنات وخدمة المجتمع المحتاج.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227563" y="4283922"/>
            <a:ext cx="6129782" cy="1219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88874" lvl="1" indent="-244437" algn="r" rtl="1">
              <a:lnSpc>
                <a:spcPts val="4560"/>
              </a:lnSpc>
              <a:buFont typeface="Arial"/>
              <a:buChar char="•"/>
            </a:pPr>
            <a:r>
              <a:rPr lang="ar-EG" sz="3800">
                <a:solidFill>
                  <a:srgbClr val="271010"/>
                </a:solidFill>
                <a:latin typeface="Calibri (MS)"/>
                <a:ea typeface="Calibri (MS)"/>
                <a:cs typeface="Calibri (MS)"/>
                <a:sym typeface="Calibri (MS)"/>
                <a:rtl/>
              </a:rPr>
              <a:t>كانت ترى في مريم العذراء مثالاً</a:t>
            </a:r>
          </a:p>
          <a:p>
            <a:pPr algn="r" rtl="1">
              <a:lnSpc>
                <a:spcPts val="4560"/>
              </a:lnSpc>
            </a:pPr>
            <a:r>
              <a:rPr lang="ar-EG" sz="3800">
                <a:solidFill>
                  <a:srgbClr val="271010"/>
                </a:solidFill>
                <a:latin typeface="Calibri (MS)"/>
                <a:ea typeface="Calibri (MS)"/>
                <a:cs typeface="Calibri (MS)"/>
                <a:sym typeface="Calibri (MS)"/>
                <a:rtl/>
              </a:rPr>
              <a:t> للطاعة والمحبة.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85C3A">
                <a:alpha val="100000"/>
              </a:srgbClr>
            </a:gs>
            <a:gs pos="25000">
              <a:srgbClr val="E2C29A">
                <a:alpha val="100000"/>
              </a:srgbClr>
            </a:gs>
            <a:gs pos="50000">
              <a:srgbClr val="785C3A">
                <a:alpha val="100000"/>
              </a:srgbClr>
            </a:gs>
            <a:gs pos="75000">
              <a:srgbClr val="AC8E68">
                <a:alpha val="100000"/>
              </a:srgbClr>
            </a:gs>
            <a:gs pos="100000">
              <a:srgbClr val="785C3A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43840" y="292947"/>
            <a:ext cx="9022080" cy="1253067"/>
            <a:chOff x="0" y="0"/>
            <a:chExt cx="11704320" cy="16256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704320" cy="1625600"/>
            </a:xfrm>
            <a:custGeom>
              <a:avLst/>
              <a:gdLst/>
              <a:ahLst/>
              <a:cxnLst/>
              <a:rect l="l" t="t" r="r" b="b"/>
              <a:pathLst>
                <a:path w="11704320" h="1625600">
                  <a:moveTo>
                    <a:pt x="0" y="0"/>
                  </a:moveTo>
                  <a:lnTo>
                    <a:pt x="11704320" y="0"/>
                  </a:lnTo>
                  <a:lnTo>
                    <a:pt x="11704320" y="1625600"/>
                  </a:lnTo>
                  <a:lnTo>
                    <a:pt x="0" y="16256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95250"/>
              <a:ext cx="11704320" cy="172085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5631"/>
                </a:lnSpc>
              </a:pPr>
              <a:r>
                <a:rPr lang="ar-EG" sz="4693" b="1">
                  <a:solidFill>
                    <a:srgbClr val="001B3D"/>
                  </a:solidFill>
                  <a:latin typeface="Calibri (MS) Bold"/>
                  <a:ea typeface="Calibri (MS) Bold"/>
                  <a:cs typeface="Calibri (MS) Bold"/>
                  <a:sym typeface="Calibri (MS) Bold"/>
                  <a:rtl/>
                </a:rPr>
                <a:t>أقوالها</a:t>
              </a: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0" y="1435947"/>
            <a:ext cx="9753600" cy="1257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680"/>
              </a:lnSpc>
            </a:pPr>
            <a:r>
              <a:rPr lang="ar-EG" sz="3900" i="1">
                <a:solidFill>
                  <a:srgbClr val="B91616"/>
                </a:solidFill>
                <a:latin typeface="Calibri (MS) Italics"/>
                <a:ea typeface="Calibri (MS) Italics"/>
                <a:cs typeface="Calibri (MS) Italics"/>
                <a:sym typeface="Calibri (MS) Italics"/>
                <a:rtl/>
              </a:rPr>
              <a:t>أحد أقوالها الجميلة:</a:t>
            </a:r>
          </a:p>
          <a:p>
            <a:pPr algn="ctr" rtl="1">
              <a:lnSpc>
                <a:spcPts val="4680"/>
              </a:lnSpc>
            </a:pPr>
            <a:r>
              <a:rPr lang="ar-EG" sz="3900" i="1">
                <a:solidFill>
                  <a:srgbClr val="B91616"/>
                </a:solidFill>
                <a:latin typeface="Calibri (MS) Italics"/>
                <a:ea typeface="Calibri (MS) Italics"/>
                <a:cs typeface="Calibri (MS) Italics"/>
                <a:sym typeface="Calibri (MS) Italics"/>
                <a:rtl/>
              </a:rPr>
              <a:t>   «افعل الخير بصمت، فالله يسمع همس القلوب»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243840" y="2693247"/>
            <a:ext cx="8778240" cy="1219200"/>
            <a:chOff x="0" y="0"/>
            <a:chExt cx="11704320" cy="16256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704320" cy="1625600"/>
            </a:xfrm>
            <a:custGeom>
              <a:avLst/>
              <a:gdLst/>
              <a:ahLst/>
              <a:cxnLst/>
              <a:rect l="l" t="t" r="r" b="b"/>
              <a:pathLst>
                <a:path w="11704320" h="1625600">
                  <a:moveTo>
                    <a:pt x="0" y="0"/>
                  </a:moveTo>
                  <a:lnTo>
                    <a:pt x="11704320" y="0"/>
                  </a:lnTo>
                  <a:lnTo>
                    <a:pt x="11704320" y="1625600"/>
                  </a:lnTo>
                  <a:lnTo>
                    <a:pt x="0" y="16256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514350"/>
              <a:ext cx="11704320" cy="2139950"/>
            </a:xfrm>
            <a:prstGeom prst="rect">
              <a:avLst/>
            </a:prstGeom>
          </p:spPr>
          <p:txBody>
            <a:bodyPr lIns="127000" tIns="127000" rIns="127000" bIns="127000" rtlCol="0" anchor="ctr"/>
            <a:lstStyle/>
            <a:p>
              <a:pPr algn="ctr">
                <a:lnSpc>
                  <a:spcPts val="10090"/>
                </a:lnSpc>
              </a:pPr>
              <a:r>
                <a:rPr lang="ar-EG" sz="4693" b="1">
                  <a:solidFill>
                    <a:srgbClr val="001B3D"/>
                  </a:solidFill>
                  <a:latin typeface="Calibri (MS) Bold"/>
                  <a:ea typeface="Calibri (MS) Bold"/>
                  <a:cs typeface="Calibri (MS) Bold"/>
                  <a:sym typeface="Calibri (MS) Bold"/>
                  <a:rtl/>
                </a:rPr>
                <a:t>تطبيق القول في حياتنا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243840" y="3837289"/>
            <a:ext cx="9022080" cy="1003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00034" lvl="1" indent="-200017" algn="r" rtl="1">
              <a:lnSpc>
                <a:spcPts val="3730"/>
              </a:lnSpc>
              <a:buFont typeface="Arial"/>
              <a:buChar char="•"/>
            </a:pPr>
            <a:r>
              <a:rPr lang="ar-EG" sz="3108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  <a:rtl/>
              </a:rPr>
              <a:t>يمكن تطبيق قولها من خلال مساعدة الآخرين دون أن نبحث عن مدح أو شكر، وجعل الخير عادة يومية.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487680" y="4689651"/>
            <a:ext cx="8778240" cy="1219200"/>
            <a:chOff x="0" y="0"/>
            <a:chExt cx="11704320" cy="16256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1704320" cy="1625600"/>
            </a:xfrm>
            <a:custGeom>
              <a:avLst/>
              <a:gdLst/>
              <a:ahLst/>
              <a:cxnLst/>
              <a:rect l="l" t="t" r="r" b="b"/>
              <a:pathLst>
                <a:path w="11704320" h="1625600">
                  <a:moveTo>
                    <a:pt x="0" y="0"/>
                  </a:moveTo>
                  <a:lnTo>
                    <a:pt x="11704320" y="0"/>
                  </a:lnTo>
                  <a:lnTo>
                    <a:pt x="11704320" y="1625600"/>
                  </a:lnTo>
                  <a:lnTo>
                    <a:pt x="0" y="16256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95250"/>
              <a:ext cx="11704320" cy="172085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5631"/>
                </a:lnSpc>
              </a:pPr>
              <a:r>
                <a:rPr lang="ar-EG" sz="4693" b="1">
                  <a:solidFill>
                    <a:srgbClr val="001B3D"/>
                  </a:solidFill>
                  <a:latin typeface="Calibri (MS) Bold"/>
                  <a:ea typeface="Calibri (MS) Bold"/>
                  <a:cs typeface="Calibri (MS) Bold"/>
                  <a:sym typeface="Calibri (MS) Bold"/>
                  <a:rtl/>
                </a:rPr>
                <a:t>لو كنت مكانها</a:t>
              </a: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487680" y="5691345"/>
            <a:ext cx="8595390" cy="1717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9273" lvl="1" indent="-219637" algn="r" rtl="1">
              <a:lnSpc>
                <a:spcPts val="4095"/>
              </a:lnSpc>
              <a:buFont typeface="Arial"/>
              <a:buChar char="•"/>
            </a:pPr>
            <a:r>
              <a:rPr lang="ar-EG" sz="341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  <a:rtl/>
              </a:rPr>
              <a:t>يمكن أن تخدم الرب بخدمة الفقراء أو تعليم الأطفال أو دعم المحتاجين في المجتمع.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85C3A">
                <a:alpha val="100000"/>
              </a:srgbClr>
            </a:gs>
            <a:gs pos="25000">
              <a:srgbClr val="E2C29A">
                <a:alpha val="100000"/>
              </a:srgbClr>
            </a:gs>
            <a:gs pos="50000">
              <a:srgbClr val="785C3A">
                <a:alpha val="100000"/>
              </a:srgbClr>
            </a:gs>
            <a:gs pos="75000">
              <a:srgbClr val="AC8E68">
                <a:alpha val="100000"/>
              </a:srgbClr>
            </a:gs>
            <a:gs pos="100000">
              <a:srgbClr val="785C3A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87680" y="292947"/>
            <a:ext cx="8778240" cy="1219200"/>
            <a:chOff x="0" y="0"/>
            <a:chExt cx="11704320" cy="16256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704320" cy="1625600"/>
            </a:xfrm>
            <a:custGeom>
              <a:avLst/>
              <a:gdLst/>
              <a:ahLst/>
              <a:cxnLst/>
              <a:rect l="l" t="t" r="r" b="b"/>
              <a:pathLst>
                <a:path w="11704320" h="1625600">
                  <a:moveTo>
                    <a:pt x="0" y="0"/>
                  </a:moveTo>
                  <a:lnTo>
                    <a:pt x="11704320" y="0"/>
                  </a:lnTo>
                  <a:lnTo>
                    <a:pt x="11704320" y="1625600"/>
                  </a:lnTo>
                  <a:lnTo>
                    <a:pt x="0" y="16256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95250"/>
              <a:ext cx="11704320" cy="172085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5631"/>
                </a:lnSpc>
              </a:pPr>
              <a:r>
                <a:rPr lang="ar-EG" sz="4693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  <a:rtl/>
                </a:rPr>
                <a:t>ما أكثر ما أعجبني فيها؟</a:t>
              </a: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579105" y="1685905"/>
            <a:ext cx="8595390" cy="1095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4095"/>
              </a:lnSpc>
            </a:pPr>
            <a:r>
              <a:rPr lang="ar-EG" sz="341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  <a:rtl/>
              </a:rPr>
              <a:t>أكثر ما يلفت النظر في شخصيتها هو تواضعها وقدرتها على تحويل الإيمان إلى عمل حقيقي في المجتمع.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79105" y="3951372"/>
            <a:ext cx="5925521" cy="1524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5632"/>
              </a:lnSpc>
            </a:pPr>
            <a:r>
              <a:rPr lang="ar-EG" sz="4693" b="1">
                <a:gradFill>
                  <a:gsLst>
                    <a:gs pos="0">
                      <a:srgbClr val="000000">
                        <a:alpha val="100000"/>
                      </a:srgbClr>
                    </a:gs>
                    <a:gs pos="100000">
                      <a:srgbClr val="3533CD">
                        <a:alpha val="100000"/>
                      </a:srgbClr>
                    </a:gs>
                  </a:gsLst>
                  <a:lin ang="0"/>
                </a:gradFill>
                <a:latin typeface="Calibri (MS) Bold"/>
                <a:ea typeface="Calibri (MS) Bold"/>
                <a:cs typeface="Calibri (MS) Bold"/>
                <a:sym typeface="Calibri (MS) Bold"/>
                <a:rtl/>
              </a:rPr>
              <a:t>شكرا لإستماعكم</a:t>
            </a:r>
          </a:p>
          <a:p>
            <a:pPr algn="r" rtl="1">
              <a:lnSpc>
                <a:spcPts val="5632"/>
              </a:lnSpc>
            </a:pPr>
            <a:r>
              <a:rPr lang="ar-EG" sz="4693" b="1">
                <a:gradFill>
                  <a:gsLst>
                    <a:gs pos="0">
                      <a:srgbClr val="000000">
                        <a:alpha val="100000"/>
                      </a:srgbClr>
                    </a:gs>
                    <a:gs pos="100000">
                      <a:srgbClr val="3533CD">
                        <a:alpha val="100000"/>
                      </a:srgbClr>
                    </a:gs>
                  </a:gsLst>
                  <a:lin ang="0"/>
                </a:gradFill>
                <a:latin typeface="Calibri (MS) Bold"/>
                <a:ea typeface="Calibri (MS) Bold"/>
                <a:cs typeface="Calibri (MS) Bold"/>
                <a:sym typeface="Calibri (MS) Bold"/>
                <a:rtl/>
              </a:rPr>
              <a:t>كريم مضاعين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85C3A">
                <a:alpha val="100000"/>
              </a:srgbClr>
            </a:gs>
            <a:gs pos="25000">
              <a:srgbClr val="E2C29A">
                <a:alpha val="100000"/>
              </a:srgbClr>
            </a:gs>
            <a:gs pos="50000">
              <a:srgbClr val="785C3A">
                <a:alpha val="100000"/>
              </a:srgbClr>
            </a:gs>
            <a:gs pos="75000">
              <a:srgbClr val="AC8E68">
                <a:alpha val="100000"/>
              </a:srgbClr>
            </a:gs>
            <a:gs pos="100000">
              <a:srgbClr val="785C3A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78541CF-3C9C-A37F-EA00-EB5F5D445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416" y="258456"/>
            <a:ext cx="7972603" cy="705674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6</Slides>
  <Notes>4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Luma M F M</cp:lastModifiedBy>
  <cp:revision>2</cp:revision>
  <dcterms:modified xsi:type="dcterms:W3CDTF">2025-11-25T22:15:51Z</dcterms:modified>
</cp:coreProperties>
</file>