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EC7D4D-AEDA-4EEE-94F2-3BC2CBC3EB80}" v="179" dt="2025-11-26T04:25:03.8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11/25/2025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11/25/2025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11/25/2025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A" sz="5400" dirty="0">
                <a:solidFill>
                  <a:srgbClr val="244061"/>
                </a:solidFill>
                <a:cs typeface="Times New Roman"/>
              </a:rPr>
              <a:t>تقرير عن حياة القديسة ماري </a:t>
            </a:r>
            <a:r>
              <a:rPr lang="ar-SA" sz="5400" err="1">
                <a:solidFill>
                  <a:srgbClr val="244061"/>
                </a:solidFill>
                <a:cs typeface="Times New Roman"/>
              </a:rPr>
              <a:t>ألفونسين</a:t>
            </a:r>
            <a:endParaRPr lang="en-US" sz="5400">
              <a:cs typeface="Times New Roman"/>
            </a:endParaRPr>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5BDBEA-D384-15F0-F3FD-7817EAD7F531}"/>
              </a:ext>
            </a:extLst>
          </p:cNvPr>
          <p:cNvSpPr>
            <a:spLocks noGrp="1"/>
          </p:cNvSpPr>
          <p:nvPr>
            <p:ph type="title"/>
          </p:nvPr>
        </p:nvSpPr>
        <p:spPr>
          <a:xfrm>
            <a:off x="4885515" y="1051465"/>
            <a:ext cx="6727689" cy="4543088"/>
          </a:xfrm>
        </p:spPr>
        <p:txBody>
          <a:bodyPr/>
          <a:lstStyle/>
          <a:p>
            <a:pPr algn="r"/>
            <a:r>
              <a:rPr lang="ar-SA" sz="2800" dirty="0">
                <a:solidFill>
                  <a:srgbClr val="244061"/>
                </a:solidFill>
                <a:cs typeface="Times New Roman"/>
              </a:rPr>
              <a:t>من هي القديسة ماري </a:t>
            </a:r>
            <a:r>
              <a:rPr lang="ar-SA" sz="2800" err="1">
                <a:solidFill>
                  <a:srgbClr val="244061"/>
                </a:solidFill>
                <a:cs typeface="Times New Roman"/>
              </a:rPr>
              <a:t>ألفونسين</a:t>
            </a:r>
            <a:r>
              <a:rPr lang="ar-SA" sz="2800" dirty="0">
                <a:solidFill>
                  <a:srgbClr val="244061"/>
                </a:solidFill>
                <a:cs typeface="Times New Roman"/>
              </a:rPr>
              <a:t>؟ </a:t>
            </a:r>
            <a:endParaRPr lang="en-US" sz="2800">
              <a:cs typeface="Times New Roman"/>
            </a:endParaRPr>
          </a:p>
          <a:p>
            <a:pPr algn="r"/>
            <a:r>
              <a:rPr lang="ar-SA" sz="2800" dirty="0">
                <a:latin typeface="Arial"/>
                <a:cs typeface="Arial"/>
              </a:rPr>
              <a:t>القديسة ماري </a:t>
            </a:r>
            <a:r>
              <a:rPr lang="ar-SA" sz="2800" err="1">
                <a:latin typeface="Arial"/>
                <a:cs typeface="Arial"/>
              </a:rPr>
              <a:t>ألفونسين</a:t>
            </a:r>
            <a:r>
              <a:rPr lang="ar-SA" sz="2800" dirty="0">
                <a:latin typeface="Arial"/>
                <a:cs typeface="Arial"/>
              </a:rPr>
              <a:t> هي إحدى أبرز الشخصيات الروحية في تاريخ الكنيسة في فلسطين والأردن</a:t>
            </a:r>
            <a:r>
              <a:rPr lang="en-US" sz="2800" dirty="0">
                <a:latin typeface="Cambria"/>
                <a:ea typeface="Cambria"/>
              </a:rPr>
              <a:t>.</a:t>
            </a:r>
            <a:br>
              <a:rPr lang="en-US" sz="2800" dirty="0">
                <a:latin typeface="Cambria"/>
                <a:ea typeface="Cambria"/>
              </a:rPr>
            </a:br>
            <a:r>
              <a:rPr lang="en-US" sz="2800" dirty="0">
                <a:latin typeface="Cambria"/>
                <a:ea typeface="Cambria"/>
              </a:rPr>
              <a:t> </a:t>
            </a:r>
            <a:r>
              <a:rPr lang="ar-SA" sz="2800" dirty="0">
                <a:latin typeface="Arial"/>
                <a:cs typeface="Arial"/>
              </a:rPr>
              <a:t>وُلدت في </a:t>
            </a:r>
            <a:r>
              <a:rPr lang="ar-SA" sz="2800" b="1" dirty="0">
                <a:latin typeface="Arial"/>
                <a:cs typeface="Arial"/>
              </a:rPr>
              <a:t>القدس عام 1843</a:t>
            </a:r>
            <a:r>
              <a:rPr lang="ar-SA" sz="2800" dirty="0">
                <a:latin typeface="Arial"/>
                <a:cs typeface="Arial"/>
              </a:rPr>
              <a:t>، وكان اسمها الأصلي </a:t>
            </a:r>
            <a:r>
              <a:rPr lang="ar-SA" sz="2800" i="1" dirty="0">
                <a:latin typeface="Arial"/>
                <a:cs typeface="Arial"/>
              </a:rPr>
              <a:t>سلطانة مريم غطاس</a:t>
            </a:r>
            <a:r>
              <a:rPr lang="en-US" sz="2800" dirty="0">
                <a:latin typeface="Cambria"/>
                <a:ea typeface="Cambria"/>
              </a:rPr>
              <a:t>. </a:t>
            </a:r>
            <a:r>
              <a:rPr lang="ar-SA" sz="2800" dirty="0">
                <a:latin typeface="Arial"/>
                <a:cs typeface="Arial"/>
              </a:rPr>
              <a:t>منذ طفولتها كانت محبة لله، بسيطة، وهادئة، وتحب مساعدة الفقراء والمرضى والاهتمام بالأطفال. كان قلبها مملوءًا بالرغبة في خدمة الرب، وهذا ما جعلها تقرّر أن تصبح راهبة وتكرّس حياتها لله</a:t>
            </a:r>
            <a:endParaRPr lang="en-US" sz="2800"/>
          </a:p>
        </p:txBody>
      </p:sp>
      <p:pic>
        <p:nvPicPr>
          <p:cNvPr id="4" name="Content Placeholder 3" descr="A painting of a nun with a cross and a rosary&#10;&#10;AI-generated content may be incorrect.">
            <a:extLst>
              <a:ext uri="{FF2B5EF4-FFF2-40B4-BE49-F238E27FC236}">
                <a16:creationId xmlns:a16="http://schemas.microsoft.com/office/drawing/2014/main" id="{083BEE63-B883-6F16-5B94-43D504A2B500}"/>
              </a:ext>
            </a:extLst>
          </p:cNvPr>
          <p:cNvPicPr>
            <a:picLocks noGrp="1" noChangeAspect="1"/>
          </p:cNvPicPr>
          <p:nvPr>
            <p:ph idx="1"/>
          </p:nvPr>
        </p:nvPicPr>
        <p:blipFill>
          <a:blip r:embed="rId2"/>
          <a:stretch>
            <a:fillRect/>
          </a:stretch>
        </p:blipFill>
        <p:spPr>
          <a:xfrm>
            <a:off x="837411" y="650966"/>
            <a:ext cx="3773558" cy="5342877"/>
          </a:xfrm>
          <a:prstGeom prst="rect">
            <a:avLst/>
          </a:prstGeom>
        </p:spPr>
      </p:pic>
    </p:spTree>
    <p:extLst>
      <p:ext uri="{BB962C8B-B14F-4D97-AF65-F5344CB8AC3E}">
        <p14:creationId xmlns:p14="http://schemas.microsoft.com/office/powerpoint/2010/main" val="926021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4F45B-C782-36DC-3B41-BAEC7D8410CF}"/>
              </a:ext>
            </a:extLst>
          </p:cNvPr>
          <p:cNvSpPr>
            <a:spLocks noGrp="1"/>
          </p:cNvSpPr>
          <p:nvPr>
            <p:ph type="title"/>
          </p:nvPr>
        </p:nvSpPr>
        <p:spPr>
          <a:xfrm>
            <a:off x="5120574" y="727213"/>
            <a:ext cx="6946587" cy="5440193"/>
          </a:xfrm>
        </p:spPr>
        <p:txBody>
          <a:bodyPr vert="horz" lIns="91440" tIns="45720" rIns="91440" bIns="45720" rtlCol="0" anchor="ctr">
            <a:noAutofit/>
          </a:bodyPr>
          <a:lstStyle/>
          <a:p>
            <a:pPr algn="r"/>
            <a:r>
              <a:rPr lang="ar-SA" sz="2400" dirty="0">
                <a:solidFill>
                  <a:srgbClr val="244061"/>
                </a:solidFill>
                <a:cs typeface="Times New Roman"/>
              </a:rPr>
              <a:t>خدمتها وإيمانها</a:t>
            </a:r>
            <a:endParaRPr lang="en-US" sz="2400" dirty="0">
              <a:cs typeface="Times New Roman"/>
            </a:endParaRPr>
          </a:p>
          <a:p>
            <a:pPr algn="r"/>
            <a:r>
              <a:rPr lang="ar-SA" sz="2400" dirty="0">
                <a:solidFill>
                  <a:srgbClr val="244061"/>
                </a:solidFill>
                <a:cs typeface="Times New Roman"/>
              </a:rPr>
              <a:t>خدمتها للناس والكنيسة</a:t>
            </a:r>
            <a:endParaRPr lang="en-US" sz="2400" dirty="0">
              <a:cs typeface="Times New Roman"/>
            </a:endParaRPr>
          </a:p>
          <a:p>
            <a:pPr algn="r"/>
            <a:r>
              <a:rPr lang="ar-SA" sz="2400" dirty="0">
                <a:ea typeface="+mj-lt"/>
                <a:cs typeface="+mj-lt"/>
              </a:rPr>
              <a:t>كانت القديسة ماري </a:t>
            </a:r>
            <a:r>
              <a:rPr lang="ar-SA" sz="2400" dirty="0" err="1">
                <a:ea typeface="+mj-lt"/>
                <a:cs typeface="+mj-lt"/>
              </a:rPr>
              <a:t>ألفونسين</a:t>
            </a:r>
            <a:r>
              <a:rPr lang="ar-SA" sz="2400" dirty="0">
                <a:ea typeface="+mj-lt"/>
                <a:cs typeface="+mj-lt"/>
              </a:rPr>
              <a:t> مثالًا للتواضع والعطاء. كانت تخدم الكنيسة بصمت ومحبة، وتزور الفقراء والمرضى، وتعلم الأطفال، وتساعد النساء، وتزرع الرجاء في قلوب الجميع. آمنت بأن الخدمة الحقيقية تكون في الأعمال البسيطة المليئة بالحب</a:t>
            </a:r>
            <a:r>
              <a:rPr lang="en-US" sz="2400" dirty="0">
                <a:ea typeface="+mj-lt"/>
                <a:cs typeface="+mj-lt"/>
              </a:rPr>
              <a:t>.</a:t>
            </a:r>
            <a:br>
              <a:rPr lang="en-US" sz="2400" dirty="0">
                <a:ea typeface="+mj-lt"/>
                <a:cs typeface="+mj-lt"/>
              </a:rPr>
            </a:br>
            <a:endParaRPr lang="en-US" sz="2400" dirty="0"/>
          </a:p>
          <a:p>
            <a:pPr algn="r"/>
            <a:r>
              <a:rPr lang="ar-SA" sz="2400" dirty="0">
                <a:solidFill>
                  <a:srgbClr val="244061"/>
                </a:solidFill>
                <a:cs typeface="Times New Roman"/>
              </a:rPr>
              <a:t>الرهبنة التي أسستها</a:t>
            </a:r>
            <a:endParaRPr lang="ar-SA" sz="2400" dirty="0">
              <a:cs typeface="Times New Roman"/>
            </a:endParaRPr>
          </a:p>
          <a:p>
            <a:pPr algn="r"/>
            <a:r>
              <a:rPr lang="ar-SA" sz="2400" dirty="0">
                <a:ea typeface="+mj-lt"/>
                <a:cs typeface="+mj-lt"/>
              </a:rPr>
              <a:t>أسست رهبنة </a:t>
            </a:r>
            <a:r>
              <a:rPr lang="ar-SA" sz="2400" b="1" dirty="0">
                <a:ea typeface="+mj-lt"/>
                <a:cs typeface="+mj-lt"/>
              </a:rPr>
              <a:t>الوردية المقدسة</a:t>
            </a:r>
            <a:r>
              <a:rPr lang="ar-SA" sz="2400" dirty="0">
                <a:ea typeface="+mj-lt"/>
                <a:cs typeface="+mj-lt"/>
              </a:rPr>
              <a:t> بعد سلسلة من </a:t>
            </a:r>
            <a:r>
              <a:rPr lang="ar-SA" sz="2400" dirty="0" err="1">
                <a:ea typeface="+mj-lt"/>
                <a:cs typeface="+mj-lt"/>
              </a:rPr>
              <a:t>الظهورات</a:t>
            </a:r>
            <a:r>
              <a:rPr lang="ar-SA" sz="2400" dirty="0">
                <a:ea typeface="+mj-lt"/>
                <a:cs typeface="+mj-lt"/>
              </a:rPr>
              <a:t> التي نالتها من </a:t>
            </a:r>
            <a:r>
              <a:rPr lang="ar-SA" sz="2400" i="1" dirty="0">
                <a:ea typeface="+mj-lt"/>
                <a:cs typeface="+mj-lt"/>
              </a:rPr>
              <a:t>السيدة العذراء مريم</a:t>
            </a:r>
            <a:r>
              <a:rPr lang="en-US" sz="2400" dirty="0">
                <a:ea typeface="+mj-lt"/>
                <a:cs typeface="+mj-lt"/>
              </a:rPr>
              <a:t>.</a:t>
            </a:r>
            <a:br>
              <a:rPr lang="en-US" sz="2400" dirty="0">
                <a:ea typeface="+mj-lt"/>
                <a:cs typeface="+mj-lt"/>
              </a:rPr>
            </a:br>
            <a:r>
              <a:rPr lang="en-US" sz="2400" dirty="0">
                <a:ea typeface="+mj-lt"/>
                <a:cs typeface="+mj-lt"/>
              </a:rPr>
              <a:t> </a:t>
            </a:r>
            <a:r>
              <a:rPr lang="ar-SA" sz="2400" dirty="0">
                <a:ea typeface="+mj-lt"/>
                <a:cs typeface="+mj-lt"/>
              </a:rPr>
              <a:t>أُسست الرهبنة لتعليم الفتيات، وتربية الأطفال، وخدمة المجتمع، وتنمية الإيمان المسيحي في الأرض المقدسة</a:t>
            </a:r>
            <a:r>
              <a:rPr lang="en-US" sz="2400" dirty="0">
                <a:ea typeface="+mj-lt"/>
                <a:cs typeface="+mj-lt"/>
              </a:rPr>
              <a:t>.</a:t>
            </a:r>
            <a:endParaRPr lang="en-US" sz="2400" dirty="0"/>
          </a:p>
          <a:p>
            <a:pPr algn="r"/>
            <a:r>
              <a:rPr lang="ar-SA" sz="2400" dirty="0">
                <a:solidFill>
                  <a:srgbClr val="244061"/>
                </a:solidFill>
                <a:cs typeface="Times New Roman"/>
              </a:rPr>
              <a:t>علاقتها بالعذراء مريم</a:t>
            </a:r>
            <a:endParaRPr lang="en-US" sz="2400" dirty="0">
              <a:cs typeface="Times New Roman"/>
            </a:endParaRPr>
          </a:p>
          <a:p>
            <a:pPr algn="r"/>
            <a:r>
              <a:rPr lang="ar-SA" sz="2400" dirty="0">
                <a:latin typeface="Arial"/>
                <a:cs typeface="Arial"/>
              </a:rPr>
              <a:t>كانت علاقتها بالسيدة العذراء علاقة تلميذة بأمها. </a:t>
            </a:r>
            <a:endParaRPr lang="en-US" sz="2400"/>
          </a:p>
        </p:txBody>
      </p:sp>
      <p:pic>
        <p:nvPicPr>
          <p:cNvPr id="4" name="Content Placeholder 3" descr="A nun praying to a crucifix&#10;&#10;AI-generated content may be incorrect.">
            <a:extLst>
              <a:ext uri="{FF2B5EF4-FFF2-40B4-BE49-F238E27FC236}">
                <a16:creationId xmlns:a16="http://schemas.microsoft.com/office/drawing/2014/main" id="{3C50EB01-0C16-7F1D-5326-75AADC3E4BD3}"/>
              </a:ext>
            </a:extLst>
          </p:cNvPr>
          <p:cNvPicPr>
            <a:picLocks noGrp="1" noChangeAspect="1"/>
          </p:cNvPicPr>
          <p:nvPr>
            <p:ph idx="1"/>
          </p:nvPr>
        </p:nvPicPr>
        <p:blipFill>
          <a:blip r:embed="rId2"/>
          <a:stretch>
            <a:fillRect/>
          </a:stretch>
        </p:blipFill>
        <p:spPr>
          <a:xfrm>
            <a:off x="477960" y="852820"/>
            <a:ext cx="4230117" cy="5290813"/>
          </a:xfrm>
          <a:prstGeom prst="rect">
            <a:avLst/>
          </a:prstGeom>
        </p:spPr>
      </p:pic>
    </p:spTree>
    <p:extLst>
      <p:ext uri="{BB962C8B-B14F-4D97-AF65-F5344CB8AC3E}">
        <p14:creationId xmlns:p14="http://schemas.microsoft.com/office/powerpoint/2010/main" val="180061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59814-FB52-B29F-A893-7691CEFB7FDF}"/>
              </a:ext>
            </a:extLst>
          </p:cNvPr>
          <p:cNvSpPr>
            <a:spLocks noGrp="1"/>
          </p:cNvSpPr>
          <p:nvPr>
            <p:ph type="title"/>
          </p:nvPr>
        </p:nvSpPr>
        <p:spPr>
          <a:xfrm>
            <a:off x="5684873" y="1062274"/>
            <a:ext cx="5668927" cy="4734232"/>
          </a:xfrm>
        </p:spPr>
        <p:txBody>
          <a:bodyPr vert="horz" lIns="91440" tIns="45720" rIns="91440" bIns="45720" rtlCol="0" anchor="ctr">
            <a:noAutofit/>
          </a:bodyPr>
          <a:lstStyle/>
          <a:p>
            <a:pPr algn="r"/>
            <a:r>
              <a:rPr lang="ar-SA" sz="2400" dirty="0">
                <a:latin typeface="Calibri"/>
                <a:ea typeface="Calibri"/>
                <a:cs typeface="Calibri"/>
              </a:rPr>
              <a:t>:الصفات التي تميزها</a:t>
            </a:r>
            <a:endParaRPr lang="en-US" sz="2400"/>
          </a:p>
          <a:p>
            <a:pPr algn="r"/>
            <a:r>
              <a:rPr lang="ar-SA" sz="2400" dirty="0">
                <a:latin typeface="Calibri"/>
                <a:ea typeface="Calibri"/>
                <a:cs typeface="Calibri"/>
              </a:rPr>
              <a:t>التواضع -</a:t>
            </a:r>
            <a:endParaRPr lang="en-US" sz="2400"/>
          </a:p>
          <a:p>
            <a:pPr algn="r"/>
            <a:r>
              <a:rPr lang="ar-SA" sz="2400" dirty="0">
                <a:latin typeface="Calibri"/>
                <a:ea typeface="Calibri"/>
                <a:cs typeface="Calibri"/>
              </a:rPr>
              <a:t>الصبر -</a:t>
            </a:r>
            <a:endParaRPr lang="en-US" sz="2400"/>
          </a:p>
          <a:p>
            <a:pPr algn="r"/>
            <a:r>
              <a:rPr lang="ar-SA" sz="2400" dirty="0">
                <a:latin typeface="Calibri"/>
                <a:ea typeface="Calibri"/>
                <a:cs typeface="Calibri"/>
              </a:rPr>
              <a:t>الإيمان العميق -</a:t>
            </a:r>
            <a:endParaRPr lang="en-US" sz="2400"/>
          </a:p>
          <a:p>
            <a:pPr algn="r"/>
            <a:r>
              <a:rPr lang="ar-SA" sz="2400" dirty="0">
                <a:latin typeface="Calibri"/>
                <a:ea typeface="Calibri"/>
                <a:cs typeface="Calibri"/>
              </a:rPr>
              <a:t>المحبة الصادقة -</a:t>
            </a:r>
            <a:endParaRPr lang="en-US" sz="2400"/>
          </a:p>
          <a:p>
            <a:pPr algn="r"/>
            <a:br>
              <a:rPr lang="ar-SA" sz="2400" dirty="0">
                <a:latin typeface="Calibri"/>
                <a:ea typeface="Calibri"/>
                <a:cs typeface="Calibri"/>
              </a:rPr>
            </a:br>
            <a:r>
              <a:rPr lang="ar-SA" sz="2400" dirty="0">
                <a:latin typeface="Calibri"/>
                <a:ea typeface="Calibri"/>
                <a:cs typeface="Calibri"/>
              </a:rPr>
              <a:t>:قول  من أقوالها أعجبني</a:t>
            </a:r>
            <a:br>
              <a:rPr lang="ar-SA" sz="2400" dirty="0">
                <a:latin typeface="Calibri"/>
                <a:ea typeface="Calibri"/>
                <a:cs typeface="Calibri"/>
              </a:rPr>
            </a:br>
            <a:r>
              <a:rPr lang="en-US" sz="2400" b="1" dirty="0">
                <a:latin typeface="Calibri"/>
                <a:ea typeface="Calibri"/>
                <a:cs typeface="Calibri"/>
              </a:rPr>
              <a:t>"</a:t>
            </a:r>
            <a:r>
              <a:rPr lang="ar-SA" sz="2400" b="1" dirty="0">
                <a:latin typeface="Calibri"/>
                <a:ea typeface="Calibri"/>
                <a:cs typeface="Calibri"/>
              </a:rPr>
              <a:t>اعمل الخير بصمت، فالله وحده يرى ما في القلوب</a:t>
            </a:r>
            <a:r>
              <a:rPr lang="en-US" sz="2400" b="1" dirty="0">
                <a:latin typeface="Calibri"/>
                <a:ea typeface="Calibri"/>
                <a:cs typeface="Calibri"/>
              </a:rPr>
              <a:t>"</a:t>
            </a:r>
            <a:endParaRPr lang="en-US" sz="2400"/>
          </a:p>
          <a:p>
            <a:pPr algn="r"/>
            <a:br>
              <a:rPr lang="ar-SA" sz="2400" dirty="0">
                <a:latin typeface="Calibri"/>
                <a:ea typeface="Calibri"/>
                <a:cs typeface="Calibri"/>
              </a:rPr>
            </a:br>
            <a:r>
              <a:rPr lang="ar-SA" sz="2400" dirty="0">
                <a:latin typeface="Calibri"/>
                <a:ea typeface="Calibri"/>
                <a:cs typeface="Calibri"/>
              </a:rPr>
              <a:t>و</a:t>
            </a:r>
            <a:r>
              <a:rPr lang="ar-SA" sz="2400" b="1" dirty="0">
                <a:latin typeface="Calibri"/>
                <a:ea typeface="Calibri"/>
                <a:cs typeface="Calibri"/>
              </a:rPr>
              <a:t>تعلمت من حياة القديسة ماري </a:t>
            </a:r>
            <a:r>
              <a:rPr lang="ar-SA" sz="2400" b="1" dirty="0" err="1">
                <a:latin typeface="Calibri"/>
                <a:ea typeface="Calibri"/>
                <a:cs typeface="Calibri"/>
              </a:rPr>
              <a:t>ألفونسين</a:t>
            </a:r>
            <a:r>
              <a:rPr lang="ar-SA" sz="2400" dirty="0">
                <a:latin typeface="Calibri"/>
                <a:ea typeface="Calibri"/>
                <a:cs typeface="Calibri"/>
              </a:rPr>
              <a:t> أن الصبر والطاعة يجلبان البركات</a:t>
            </a:r>
            <a:br>
              <a:rPr lang="ar-SA" sz="2400" dirty="0">
                <a:latin typeface="Calibri"/>
                <a:ea typeface="Calibri"/>
                <a:cs typeface="Calibri"/>
              </a:rPr>
            </a:br>
            <a:br>
              <a:rPr lang="ar-SA" sz="2400" dirty="0">
                <a:latin typeface="Calibri"/>
                <a:ea typeface="Calibri"/>
                <a:cs typeface="Calibri"/>
              </a:rPr>
            </a:br>
            <a:r>
              <a:rPr lang="ar-SA" sz="2400" dirty="0">
                <a:latin typeface="Calibri"/>
                <a:ea typeface="Calibri"/>
                <a:cs typeface="Calibri"/>
              </a:rPr>
              <a:t>وأكثر شيء أعجبني في شخصيتها </a:t>
            </a:r>
            <a:r>
              <a:rPr lang="ar-SA" sz="2400" dirty="0">
                <a:cs typeface="Times New Roman"/>
              </a:rPr>
              <a:t>هو </a:t>
            </a:r>
            <a:r>
              <a:rPr lang="ar-SA" sz="2400" dirty="0">
                <a:latin typeface="Calibri"/>
                <a:ea typeface="Calibri"/>
                <a:cs typeface="Calibri"/>
              </a:rPr>
              <a:t>تواضعها ومحبتها للجميع</a:t>
            </a:r>
            <a:endParaRPr lang="en-US" sz="2400"/>
          </a:p>
        </p:txBody>
      </p:sp>
      <p:pic>
        <p:nvPicPr>
          <p:cNvPr id="4" name="Content Placeholder 3" descr="A painting of a nun holding a cross and a crown of thorns&#10;&#10;AI-generated content may be incorrect.">
            <a:extLst>
              <a:ext uri="{FF2B5EF4-FFF2-40B4-BE49-F238E27FC236}">
                <a16:creationId xmlns:a16="http://schemas.microsoft.com/office/drawing/2014/main" id="{A5FAD3DB-0E33-344F-52E8-0DE19B04FAE7}"/>
              </a:ext>
            </a:extLst>
          </p:cNvPr>
          <p:cNvPicPr>
            <a:picLocks noGrp="1" noChangeAspect="1"/>
          </p:cNvPicPr>
          <p:nvPr>
            <p:ph idx="1"/>
          </p:nvPr>
        </p:nvPicPr>
        <p:blipFill>
          <a:blip r:embed="rId2"/>
          <a:stretch>
            <a:fillRect/>
          </a:stretch>
        </p:blipFill>
        <p:spPr>
          <a:xfrm>
            <a:off x="412812" y="1058023"/>
            <a:ext cx="4693328" cy="4732445"/>
          </a:xfrm>
          <a:prstGeom prst="rect">
            <a:avLst/>
          </a:prstGeom>
        </p:spPr>
      </p:pic>
    </p:spTree>
    <p:extLst>
      <p:ext uri="{BB962C8B-B14F-4D97-AF65-F5344CB8AC3E}">
        <p14:creationId xmlns:p14="http://schemas.microsoft.com/office/powerpoint/2010/main" val="3078458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38E7E-D7E5-8617-5226-8FCAF77F7067}"/>
              </a:ext>
            </a:extLst>
          </p:cNvPr>
          <p:cNvSpPr>
            <a:spLocks noGrp="1"/>
          </p:cNvSpPr>
          <p:nvPr>
            <p:ph type="title"/>
          </p:nvPr>
        </p:nvSpPr>
        <p:spPr>
          <a:xfrm>
            <a:off x="838200" y="2764614"/>
            <a:ext cx="10515600" cy="1325563"/>
          </a:xfrm>
        </p:spPr>
        <p:txBody>
          <a:bodyPr/>
          <a:lstStyle/>
          <a:p>
            <a:pPr algn="ctr"/>
            <a:r>
              <a:rPr lang="en-US" err="1"/>
              <a:t>الطالبة</a:t>
            </a:r>
            <a:r>
              <a:rPr lang="en-US" dirty="0"/>
              <a:t> </a:t>
            </a:r>
            <a:r>
              <a:rPr lang="en-US" err="1"/>
              <a:t>ميرال</a:t>
            </a:r>
            <a:r>
              <a:rPr lang="en-US" dirty="0"/>
              <a:t> </a:t>
            </a:r>
            <a:r>
              <a:rPr lang="en-US" err="1"/>
              <a:t>النحاس</a:t>
            </a:r>
            <a:endParaRPr lang="en-US"/>
          </a:p>
        </p:txBody>
      </p:sp>
    </p:spTree>
    <p:extLst>
      <p:ext uri="{BB962C8B-B14F-4D97-AF65-F5344CB8AC3E}">
        <p14:creationId xmlns:p14="http://schemas.microsoft.com/office/powerpoint/2010/main" val="16586676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تقرير عن حياة القديسة ماري ألفونسين</vt:lpstr>
      <vt:lpstr>من هي القديسة ماري ألفونسين؟  القديسة ماري ألفونسين هي إحدى أبرز الشخصيات الروحية في تاريخ الكنيسة في فلسطين والأردن.  وُلدت في القدس عام 1843، وكان اسمها الأصلي سلطانة مريم غطاس. منذ طفولتها كانت محبة لله، بسيطة، وهادئة، وتحب مساعدة الفقراء والمرضى والاهتمام بالأطفال. كان قلبها مملوءًا بالرغبة في خدمة الرب، وهذا ما جعلها تقرّر أن تصبح راهبة وتكرّس حياتها لله</vt:lpstr>
      <vt:lpstr>خدمتها وإيمانها خدمتها للناس والكنيسة كانت القديسة ماري ألفونسين مثالًا للتواضع والعطاء. كانت تخدم الكنيسة بصمت ومحبة، وتزور الفقراء والمرضى، وتعلم الأطفال، وتساعد النساء، وتزرع الرجاء في قلوب الجميع. آمنت بأن الخدمة الحقيقية تكون في الأعمال البسيطة المليئة بالحب.  الرهبنة التي أسستها أسست رهبنة الوردية المقدسة بعد سلسلة من الظهورات التي نالتها من السيدة العذراء مريم.  أُسست الرهبنة لتعليم الفتيات، وتربية الأطفال، وخدمة المجتمع، وتنمية الإيمان المسيحي في الأرض المقدسة. علاقتها بالعذراء مريم كانت علاقتها بالسيدة العذراء علاقة تلميذة بأمها. </vt:lpstr>
      <vt:lpstr>:الصفات التي تميزها التواضع - الصبر - الإيمان العميق - المحبة الصادقة -  :قول  من أقوالها أعجبني "اعمل الخير بصمت، فالله وحده يرى ما في القلوب"  وتعلمت من حياة القديسة ماري ألفونسين أن الصبر والطاعة يجلبان البركات  وأكثر شيء أعجبني في شخصيتها هو تواضعها ومحبتها للجميع</vt:lpstr>
      <vt:lpstr>الطالبة ميرال النحاس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64</cp:revision>
  <dcterms:created xsi:type="dcterms:W3CDTF">2025-11-26T04:03:00Z</dcterms:created>
  <dcterms:modified xsi:type="dcterms:W3CDTF">2025-11-26T04:25:23Z</dcterms:modified>
</cp:coreProperties>
</file>