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obo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fntdata"/><Relationship Id="rId14" Type="http://schemas.openxmlformats.org/officeDocument/2006/relationships/font" Target="fonts/Roboto-regular.fntdata"/><Relationship Id="rId17" Type="http://schemas.openxmlformats.org/officeDocument/2006/relationships/font" Target="fonts/Roboto-boldItalic.fntdata"/><Relationship Id="rId16"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a2041a33cb_3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a2041a33cb_3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a2041a33cb_3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a2041a33cb_3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a2041a33cb_3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a2041a33cb_3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a2041a33cb_3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a2041a33cb_3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a2041a33cb_3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a2041a33cb_3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a2041a33cb_3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a2041a33cb_3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a2041a33cb_3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a2041a33cb_3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www.aljazeera.net/encyclopedia/countries/2014/11/3/%D9%81%D8%B1%D9%86%D8%B3%D8%A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google.com/search?q=%D9%85%D8%B5%D8%B1%D8%B9+%D9%83%D9%84%D9%8A%D9%88%D8%A8%D8%A7%D8%AA%D8%B1%D8%A7&amp;sca_esv=3f626f5782a50780&amp;ei=JgsSaZm4KPbrhbIPlOiW8AI&amp;oq=%D8%A7%D9%86%D8%AC+%D8%A7%D8%AD%D9%85%D8%AF+%D8%B4%D9%88%D9%82%D9%8A&amp;gs_lp=Egxnd3Mtd2l6LXNlcnAiGNin2YbYrCDYp9it2YXYryDYtNmI2YLZiioCCAEyBhAAGAcYHjIGEAAYBxgeMggQABgHGAgYHjIIEAAYBxgIGB4yCBAAGAcYCBgeMggQABgFGAcYHjIIEAAYBRgHGB4yCBAAGAUYBxgeMggQABgFGAcYHjIIEAAYBRgHGB5ImlpQmQVYrkFwB3gBkAEAmAGuAaAB9g-qAQQwLjE0uAEByAEA-AEBmAIVoAKUEcICChAAGLADGNYEGEfCAg0QLhiABBiwAxhDGIoFwgIIEAAYgAQYogTCAgUQABjvBcICCBAhGKABGMMEwgIIEAAYogQYiQWYAwCIBgGQBgmSBwQ3LjE0oAeeR7IHBDAuMTS4B8MQwgcIMC40LjEyLjXIB3w&amp;sclient=gws-wiz-serp&amp;safe=active&amp;ssui=on&amp;mstk=AUtExfCViJ76Uy9hRiLl2k7DzDXd5a_UffU9KVc7GoeB5WDcTlp0UsRdjYtgYuY-5JuEupJgZFyFFi-7zIAhINs3O33ZnIcSfaNLSDOtvfCKFP0nJdKKHp6nNGlwYoticX5p3Uc&amp;csui=3&amp;ved=2ahUKEwjKtYiv-ueQAxXcQ6QEHRLAOTYQgK4QegQIARAC" TargetMode="External"/><Relationship Id="rId4" Type="http://schemas.openxmlformats.org/officeDocument/2006/relationships/hyperlink" Target="https://www.google.com/search?q=%D9%85%D8%AC%D9%86%D9%88%D9%86+%D9%84%D9%8A%D9%84%D9%89&amp;sca_esv=3f626f5782a50780&amp;ei=JgsSaZm4KPbrhbIPlOiW8AI&amp;oq=%D8%A7%D9%86%D8%AC+%D8%A7%D8%AD%D9%85%D8%AF+%D8%B4%D9%88%D9%82%D9%8A&amp;gs_lp=Egxnd3Mtd2l6LXNlcnAiGNin2YbYrCDYp9it2YXYryDYtNmI2YLZiioCCAEyBhAAGAcYHjIGEAAYBxgeMggQABgHGAgYHjIIEAAYBxgIGB4yCBAAGAcYCBgeMggQABgFGAcYHjIIEAAYBRgHGB4yCBAAGAUYBxgeMggQABgFGAcYHjIIEAAYBRgHGB5ImlpQmQVYrkFwB3gBkAEAmAGuAaAB9g-qAQQwLjE0uAEByAEA-AEBmAIVoAKUEcICChAAGLADGNYEGEfCAg0QLhiABBiwAxhDGIoFwgIIEAAYgAQYogTCAgUQABjvBcICCBAhGKABGMMEwgIIEAAYogQYiQWYAwCIBgGQBgmSBwQ3LjE0oAeeR7IHBDAuMTS4B8MQwgcIMC40LjEyLjXIB3w&amp;sclient=gws-wiz-serp&amp;safe=active&amp;ssui=on&amp;mstk=AUtExfCViJ76Uy9hRiLl2k7DzDXd5a_UffU9KVc7GoeB5WDcTlp0UsRdjYtgYuY-5JuEupJgZFyFFi-7zIAhINs3O33ZnIcSfaNLSDOtvfCKFP0nJdKKHp6nNGlwYoticX5p3Uc&amp;csui=3&amp;ved=2ahUKEwjKtYiv-ueQAxXcQ6QEHRLAOTYQgK4QegQIARA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1" algn="ctr">
              <a:spcBef>
                <a:spcPts val="0"/>
              </a:spcBef>
              <a:spcAft>
                <a:spcPts val="0"/>
              </a:spcAft>
              <a:buNone/>
            </a:pPr>
            <a:r>
              <a:rPr i="1" lang="en"/>
              <a:t>احمد شوقي</a:t>
            </a:r>
            <a:endParaRPr i="1"/>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
              <a:t>صوفيا حجازي ب7</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1" algn="r">
              <a:spcBef>
                <a:spcPts val="0"/>
              </a:spcBef>
              <a:spcAft>
                <a:spcPts val="0"/>
              </a:spcAft>
              <a:buNone/>
            </a:pPr>
            <a:r>
              <a:rPr b="1" i="1" lang="en" u="sng"/>
              <a:t>من هو احمد شوقي؟</a:t>
            </a:r>
            <a:endParaRPr b="1" i="1" u="sng"/>
          </a:p>
        </p:txBody>
      </p:sp>
      <p:sp>
        <p:nvSpPr>
          <p:cNvPr id="61" name="Google Shape;61;p14"/>
          <p:cNvSpPr txBox="1"/>
          <p:nvPr>
            <p:ph idx="1" type="body"/>
          </p:nvPr>
        </p:nvSpPr>
        <p:spPr>
          <a:xfrm>
            <a:off x="311700" y="1152475"/>
            <a:ext cx="8520600" cy="3723600"/>
          </a:xfrm>
          <a:prstGeom prst="rect">
            <a:avLst/>
          </a:prstGeom>
        </p:spPr>
        <p:txBody>
          <a:bodyPr anchorCtr="0" anchor="t" bIns="91425" lIns="91425" spcFirstLastPara="1" rIns="91425" wrap="square" tIns="91425">
            <a:normAutofit/>
          </a:bodyPr>
          <a:lstStyle/>
          <a:p>
            <a:pPr indent="0" lvl="0" marL="0" rtl="1" algn="r">
              <a:spcBef>
                <a:spcPts val="0"/>
              </a:spcBef>
              <a:spcAft>
                <a:spcPts val="0"/>
              </a:spcAft>
              <a:buNone/>
            </a:pPr>
            <a:r>
              <a:rPr b="1" lang="en" sz="1950">
                <a:solidFill>
                  <a:schemeClr val="dk1"/>
                </a:solidFill>
                <a:highlight>
                  <a:srgbClr val="FFFFFF"/>
                </a:highlight>
              </a:rPr>
              <a:t>شاعر وأديب مصري، بايعه الشعراء العرب 1927 "أميرا للشعراء" لكونه آنذاك أكبر مجددي الشعر العربي المعاصرين. </a:t>
            </a:r>
            <a:endParaRPr b="1" sz="1950">
              <a:solidFill>
                <a:schemeClr val="dk1"/>
              </a:solidFill>
              <a:highlight>
                <a:srgbClr val="FFFFFF"/>
              </a:highlight>
            </a:endParaRPr>
          </a:p>
          <a:p>
            <a:pPr indent="0" lvl="0" marL="0" rtl="1" algn="r">
              <a:spcBef>
                <a:spcPts val="1200"/>
              </a:spcBef>
              <a:spcAft>
                <a:spcPts val="0"/>
              </a:spcAft>
              <a:buNone/>
            </a:pPr>
            <a:r>
              <a:rPr b="1" lang="en" sz="1950">
                <a:solidFill>
                  <a:schemeClr val="dk1"/>
                </a:solidFill>
                <a:highlight>
                  <a:srgbClr val="FFFFFF"/>
                </a:highlight>
              </a:rPr>
              <a:t>اشتهر بالشعر الوطني والديني.</a:t>
            </a:r>
            <a:endParaRPr b="1" sz="1950">
              <a:solidFill>
                <a:schemeClr val="dk1"/>
              </a:solidFill>
              <a:highlight>
                <a:srgbClr val="FFFFFF"/>
              </a:highlight>
            </a:endParaRPr>
          </a:p>
          <a:p>
            <a:pPr indent="0" lvl="0" marL="0" rtl="1" algn="r">
              <a:spcBef>
                <a:spcPts val="1200"/>
              </a:spcBef>
              <a:spcAft>
                <a:spcPts val="0"/>
              </a:spcAft>
              <a:buNone/>
            </a:pPr>
            <a:r>
              <a:rPr b="1" lang="en" sz="1950">
                <a:solidFill>
                  <a:schemeClr val="dk1"/>
                </a:solidFill>
                <a:highlight>
                  <a:srgbClr val="FFFFFF"/>
                </a:highlight>
              </a:rPr>
              <a:t>، ويعتبر رائد الشعر العربي المسرحي.</a:t>
            </a:r>
            <a:endParaRPr b="1" sz="1950">
              <a:solidFill>
                <a:schemeClr val="dk1"/>
              </a:solidFill>
              <a:highlight>
                <a:srgbClr val="FFFFFF"/>
              </a:highlight>
            </a:endParaRPr>
          </a:p>
          <a:p>
            <a:pPr indent="0" lvl="0" marL="0" rtl="1" algn="r">
              <a:spcBef>
                <a:spcPts val="1200"/>
              </a:spcBef>
              <a:spcAft>
                <a:spcPts val="0"/>
              </a:spcAft>
              <a:buNone/>
            </a:pPr>
            <a:r>
              <a:t/>
            </a:r>
            <a:endParaRPr b="1" sz="1950">
              <a:solidFill>
                <a:schemeClr val="dk1"/>
              </a:solidFill>
              <a:highlight>
                <a:srgbClr val="FFFFFF"/>
              </a:highlight>
            </a:endParaRPr>
          </a:p>
          <a:p>
            <a:pPr indent="0" lvl="0" marL="0" rtl="1" algn="r">
              <a:spcBef>
                <a:spcPts val="1200"/>
              </a:spcBef>
              <a:spcAft>
                <a:spcPts val="1200"/>
              </a:spcAft>
              <a:buNone/>
            </a:pPr>
            <a:r>
              <a:t/>
            </a:r>
            <a:endParaRPr b="1" sz="1950">
              <a:solidFill>
                <a:schemeClr val="dk1"/>
              </a:solidFill>
              <a:highlight>
                <a:srgbClr val="FFFFFF"/>
              </a:highlight>
            </a:endParaRPr>
          </a:p>
        </p:txBody>
      </p:sp>
      <p:pic>
        <p:nvPicPr>
          <p:cNvPr id="62" name="Google Shape;62;p14"/>
          <p:cNvPicPr preferRelativeResize="0"/>
          <p:nvPr/>
        </p:nvPicPr>
        <p:blipFill>
          <a:blip r:embed="rId3">
            <a:alphaModFix/>
          </a:blip>
          <a:stretch>
            <a:fillRect/>
          </a:stretch>
        </p:blipFill>
        <p:spPr>
          <a:xfrm>
            <a:off x="1707050" y="1833076"/>
            <a:ext cx="2365775" cy="2851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b="1" i="1" lang="en" sz="2920" u="sng"/>
              <a:t>المولد </a:t>
            </a:r>
            <a:r>
              <a:rPr b="1" i="1" lang="en" sz="2920" u="sng"/>
              <a:t>والنشأة</a:t>
            </a:r>
            <a:endParaRPr b="1" i="1" sz="2920" u="sng"/>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1" algn="r">
              <a:spcBef>
                <a:spcPts val="0"/>
              </a:spcBef>
              <a:spcAft>
                <a:spcPts val="1200"/>
              </a:spcAft>
              <a:buNone/>
            </a:pPr>
            <a:r>
              <a:rPr b="1" lang="en" sz="2850">
                <a:solidFill>
                  <a:schemeClr val="dk1"/>
                </a:solidFill>
                <a:highlight>
                  <a:srgbClr val="FFFFFF"/>
                </a:highlight>
              </a:rPr>
              <a:t>ولد أحمد بن علي بن أحمد شوقي يوم 20 رجب </a:t>
            </a:r>
            <a:r>
              <a:rPr b="1" lang="en" sz="2850">
                <a:solidFill>
                  <a:schemeClr val="dk1"/>
                </a:solidFill>
                <a:highlight>
                  <a:srgbClr val="FFFFFF"/>
                </a:highlight>
              </a:rPr>
              <a:t>1287 هـ</a:t>
            </a:r>
            <a:r>
              <a:rPr b="1" lang="en" sz="2850">
                <a:solidFill>
                  <a:schemeClr val="dk1"/>
                </a:solidFill>
                <a:highlight>
                  <a:srgbClr val="FFFFFF"/>
                </a:highlight>
              </a:rPr>
              <a:t> الموافق 16 أكتوبر/تشرين الأول 1868 في حي الحنفي بالقاهرة القديمة، لأب کردي وأم من أصول ترکية شرکسية، وكانت جدته لأمه تعمل وصيفة في قصر الخديوي إسماعيل وعلى قدر كبير من الغنى والثراء، فتكفلت بتربيته ونشأ معها في القصر.</a:t>
            </a:r>
            <a:endParaRPr b="1" sz="3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72" name="Shape 72"/>
        <p:cNvGrpSpPr/>
        <p:nvPr/>
      </p:nvGrpSpPr>
      <p:grpSpPr>
        <a:xfrm>
          <a:off x="0" y="0"/>
          <a:ext cx="0" cy="0"/>
          <a:chOff x="0" y="0"/>
          <a:chExt cx="0" cy="0"/>
        </a:xfrm>
      </p:grpSpPr>
      <p:sp>
        <p:nvSpPr>
          <p:cNvPr id="73" name="Google Shape;73;p16"/>
          <p:cNvSpPr txBox="1"/>
          <p:nvPr>
            <p:ph type="title"/>
          </p:nvPr>
        </p:nvSpPr>
        <p:spPr>
          <a:xfrm>
            <a:off x="311700" y="458700"/>
            <a:ext cx="8520600" cy="5727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b="1" i="1" lang="en" sz="3120" u="sng"/>
              <a:t>الدراسة</a:t>
            </a:r>
            <a:endParaRPr b="1" i="1" sz="3320" u="sng"/>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1" algn="r">
              <a:spcBef>
                <a:spcPts val="0"/>
              </a:spcBef>
              <a:spcAft>
                <a:spcPts val="0"/>
              </a:spcAft>
              <a:buNone/>
            </a:pPr>
            <a:r>
              <a:rPr lang="en"/>
              <a:t>*</a:t>
            </a:r>
            <a:r>
              <a:rPr b="1" lang="en" sz="2050">
                <a:solidFill>
                  <a:schemeClr val="dk1"/>
                </a:solidFill>
                <a:highlight>
                  <a:srgbClr val="FFFFFF"/>
                </a:highlight>
              </a:rPr>
              <a:t>التحق في الرابعة من عمره بـ"كتاب الشيخ صالح" في حي السيدة زينب فحفظ بعضا من القرآن الكريم وتعلم مبادئ القراءة والكتابة.</a:t>
            </a:r>
            <a:endParaRPr b="1" sz="2050">
              <a:solidFill>
                <a:schemeClr val="dk1"/>
              </a:solidFill>
              <a:highlight>
                <a:srgbClr val="FFFFFF"/>
              </a:highlight>
            </a:endParaRPr>
          </a:p>
          <a:p>
            <a:pPr indent="0" lvl="0" marL="0" rtl="1" algn="r">
              <a:spcBef>
                <a:spcPts val="1200"/>
              </a:spcBef>
              <a:spcAft>
                <a:spcPts val="0"/>
              </a:spcAft>
              <a:buNone/>
            </a:pPr>
            <a:r>
              <a:rPr b="1" lang="en" sz="2050">
                <a:solidFill>
                  <a:schemeClr val="dk1"/>
                </a:solidFill>
                <a:highlight>
                  <a:srgbClr val="FFFFFF"/>
                </a:highlight>
              </a:rPr>
              <a:t>* دخل "مدرسة المبتديان" (الابتدائية)، وبعدها دخل الثانوية </a:t>
            </a:r>
            <a:r>
              <a:rPr b="1" lang="en" sz="2050">
                <a:solidFill>
                  <a:schemeClr val="dk1"/>
                </a:solidFill>
                <a:highlight>
                  <a:srgbClr val="FFFFFF"/>
                </a:highlight>
              </a:rPr>
              <a:t>وأظهر</a:t>
            </a:r>
            <a:r>
              <a:rPr b="1" lang="en" sz="2050">
                <a:solidFill>
                  <a:schemeClr val="dk1"/>
                </a:solidFill>
                <a:highlight>
                  <a:srgbClr val="FFFFFF"/>
                </a:highlight>
              </a:rPr>
              <a:t> نبوغا فائقا كوفئ عليه بالإعفاء من المصروفات الدراسية، وانكب على دواوين فحول الشعراء العرب حفظا </a:t>
            </a:r>
            <a:r>
              <a:rPr b="1" lang="en" sz="2050">
                <a:solidFill>
                  <a:schemeClr val="dk1"/>
                </a:solidFill>
                <a:highlight>
                  <a:srgbClr val="FFFFFF"/>
                </a:highlight>
              </a:rPr>
              <a:t>و استظهارا.</a:t>
            </a:r>
            <a:endParaRPr b="1" sz="2050">
              <a:solidFill>
                <a:schemeClr val="dk1"/>
              </a:solidFill>
              <a:highlight>
                <a:srgbClr val="FFFFFF"/>
              </a:highlight>
            </a:endParaRPr>
          </a:p>
          <a:p>
            <a:pPr indent="0" lvl="0" marL="0" rtl="1" algn="r">
              <a:spcBef>
                <a:spcPts val="1200"/>
              </a:spcBef>
              <a:spcAft>
                <a:spcPts val="1200"/>
              </a:spcAft>
              <a:buNone/>
            </a:pPr>
            <a:r>
              <a:rPr b="1" lang="en" sz="2050">
                <a:solidFill>
                  <a:schemeClr val="dk1"/>
                </a:solidFill>
                <a:highlight>
                  <a:srgbClr val="FFFFFF"/>
                </a:highlight>
              </a:rPr>
              <a:t>*التحق وهو في الخامسة عشرة من عمره بمدرسة الحقوق والترجمة -كلية الحقوق لاحقا- منتسبا إلى قسم الترجمة، وبعد تخرجه سافر 1887 إلى </a:t>
            </a:r>
            <a:r>
              <a:rPr b="1" lang="en" sz="2050">
                <a:solidFill>
                  <a:srgbClr val="0059A5"/>
                </a:solidFill>
                <a:highlight>
                  <a:srgbClr val="FFFFFF"/>
                </a:highlight>
                <a:uFill>
                  <a:noFill/>
                </a:uFill>
                <a:hlinkClick r:id="rId3">
                  <a:extLst>
                    <a:ext uri="{A12FA001-AC4F-418D-AE19-62706E023703}">
                      <ahyp:hlinkClr val="tx"/>
                    </a:ext>
                  </a:extLst>
                </a:hlinkClick>
              </a:rPr>
              <a:t>فرنسا</a:t>
            </a:r>
            <a:r>
              <a:rPr b="1" lang="en" sz="2050">
                <a:solidFill>
                  <a:schemeClr val="dk1"/>
                </a:solidFill>
                <a:highlight>
                  <a:srgbClr val="FFFFFF"/>
                </a:highlight>
              </a:rPr>
              <a:t> على نفقة والي مصر العثماني الخديوي توفيق، فتابع دراسة الحقوق في مونبلييه واطلع على روائع الأدب الفرنسي، وعاد إلى مصر 1891.</a:t>
            </a:r>
            <a:endParaRPr b="1" sz="2050">
              <a:solidFill>
                <a:schemeClr val="dk1"/>
              </a:solidFill>
              <a:highlight>
                <a:srgbClr val="FFFFFF"/>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b="1" i="1" lang="en" sz="3220" u="sng"/>
              <a:t>اهم اعماله</a:t>
            </a:r>
            <a:endParaRPr b="1" i="1" sz="3220" u="sng"/>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63696" lvl="0" marL="457200" rtl="1" algn="r">
              <a:lnSpc>
                <a:spcPct val="150000"/>
              </a:lnSpc>
              <a:spcBef>
                <a:spcPts val="800"/>
              </a:spcBef>
              <a:spcAft>
                <a:spcPts val="0"/>
              </a:spcAft>
              <a:buClr>
                <a:srgbClr val="0A0A0A"/>
              </a:buClr>
              <a:buSzPct val="100000"/>
              <a:buChar char="●"/>
            </a:pPr>
            <a:r>
              <a:rPr b="1" lang="en" sz="2300">
                <a:solidFill>
                  <a:srgbClr val="0A0A0A"/>
                </a:solidFill>
                <a:highlight>
                  <a:srgbClr val="FFFFFF"/>
                </a:highlight>
              </a:rPr>
              <a:t>ديوان "الشوقيات": يضم مجموعة واسعة من القصائد حول مواضيع مختلفة مثل الغزل والرثاء والوصف والوطنية. </a:t>
            </a:r>
            <a:endParaRPr b="1" sz="2300">
              <a:solidFill>
                <a:srgbClr val="0A0A0A"/>
              </a:solidFill>
              <a:highlight>
                <a:srgbClr val="FFFFFF"/>
              </a:highlight>
            </a:endParaRPr>
          </a:p>
          <a:p>
            <a:pPr indent="-363696" lvl="0" marL="457200" rtl="1" algn="r">
              <a:lnSpc>
                <a:spcPct val="150000"/>
              </a:lnSpc>
              <a:spcBef>
                <a:spcPts val="0"/>
              </a:spcBef>
              <a:spcAft>
                <a:spcPts val="0"/>
              </a:spcAft>
              <a:buClr>
                <a:srgbClr val="0A0A0A"/>
              </a:buClr>
              <a:buSzPct val="100000"/>
              <a:buChar char="●"/>
            </a:pPr>
            <a:r>
              <a:rPr b="1" lang="en" sz="2300">
                <a:solidFill>
                  <a:srgbClr val="0A0A0A"/>
                </a:solidFill>
                <a:highlight>
                  <a:srgbClr val="FFFFFF"/>
                </a:highlight>
              </a:rPr>
              <a:t>الشعر الديني: له قصائد شهيرة مثل "نهج البردة" و"الهمزية النبوية". </a:t>
            </a:r>
            <a:endParaRPr b="1" sz="2300">
              <a:solidFill>
                <a:srgbClr val="0A0A0A"/>
              </a:solidFill>
              <a:highlight>
                <a:srgbClr val="FFFFFF"/>
              </a:highlight>
            </a:endParaRPr>
          </a:p>
          <a:p>
            <a:pPr indent="-363696" lvl="0" marL="457200" rtl="1" algn="r">
              <a:lnSpc>
                <a:spcPct val="150000"/>
              </a:lnSpc>
              <a:spcBef>
                <a:spcPts val="0"/>
              </a:spcBef>
              <a:spcAft>
                <a:spcPts val="0"/>
              </a:spcAft>
              <a:buClr>
                <a:srgbClr val="0A0A0A"/>
              </a:buClr>
              <a:buSzPct val="100000"/>
              <a:buChar char="●"/>
            </a:pPr>
            <a:r>
              <a:rPr b="1" lang="en" sz="2300">
                <a:solidFill>
                  <a:srgbClr val="0A0A0A"/>
                </a:solidFill>
                <a:highlight>
                  <a:srgbClr val="FFFFFF"/>
                </a:highlight>
              </a:rPr>
              <a:t>الشعر الوطني: كتب العديد من القصائد في المناسبات الوطنية والاجتماعية، بالإضافة إلى رثاء الشخصيات الوطنية مثل مصطفى كامل. </a:t>
            </a:r>
            <a:endParaRPr b="1" sz="2300">
              <a:solidFill>
                <a:srgbClr val="0A0A0A"/>
              </a:solidFill>
              <a:highlight>
                <a:srgbClr val="FFFFFF"/>
              </a:highlight>
            </a:endParaRPr>
          </a:p>
          <a:p>
            <a:pPr indent="-357822" lvl="0" marL="457200" rtl="1" algn="r">
              <a:lnSpc>
                <a:spcPct val="150000"/>
              </a:lnSpc>
              <a:spcBef>
                <a:spcPts val="0"/>
              </a:spcBef>
              <a:spcAft>
                <a:spcPts val="0"/>
              </a:spcAft>
              <a:buClr>
                <a:srgbClr val="0A0A0A"/>
              </a:buClr>
              <a:buSzPct val="100000"/>
              <a:buChar char="●"/>
            </a:pPr>
            <a:r>
              <a:rPr b="1" lang="en" sz="2200">
                <a:solidFill>
                  <a:srgbClr val="0A0A0A"/>
                </a:solidFill>
                <a:highlight>
                  <a:srgbClr val="FFFFFF"/>
                </a:highlight>
              </a:rPr>
              <a:t>أرجوزة "دول العرب وعظماء الإسلام": ملحمة شعرية طويلة عن التاريخ العربي والإسلامي.</a:t>
            </a:r>
            <a:r>
              <a:rPr lang="en" sz="2200">
                <a:solidFill>
                  <a:srgbClr val="0A0A0A"/>
                </a:solidFill>
                <a:highlight>
                  <a:srgbClr val="FFFFFF"/>
                </a:highlight>
              </a:rPr>
              <a:t> </a:t>
            </a:r>
            <a:endParaRPr sz="2200">
              <a:solidFill>
                <a:srgbClr val="0A0A0A"/>
              </a:solidFill>
              <a:highlight>
                <a:srgbClr val="FFFFFF"/>
              </a:highlight>
            </a:endParaRPr>
          </a:p>
          <a:p>
            <a:pPr indent="0" lvl="0" marL="0" rtl="1" algn="r">
              <a:spcBef>
                <a:spcPts val="15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i="1" lang="en" sz="3220" u="sng"/>
              <a:t>انجازاته</a:t>
            </a:r>
            <a:endParaRPr i="1" sz="3320" u="sng"/>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1" algn="r">
              <a:spcBef>
                <a:spcPts val="0"/>
              </a:spcBef>
              <a:spcAft>
                <a:spcPts val="0"/>
              </a:spcAft>
              <a:buNone/>
            </a:pPr>
            <a:r>
              <a:rPr b="1" lang="en" sz="2000">
                <a:solidFill>
                  <a:schemeClr val="dk1"/>
                </a:solidFill>
              </a:rPr>
              <a:t>م</a:t>
            </a:r>
            <a:r>
              <a:rPr b="1" lang="en" sz="2000">
                <a:solidFill>
                  <a:schemeClr val="dk1"/>
                </a:solidFill>
              </a:rPr>
              <a:t>ن أبرز إنجازات أحمد شوقي أنه </a:t>
            </a:r>
            <a:r>
              <a:rPr b="1" lang="en" sz="2100">
                <a:solidFill>
                  <a:srgbClr val="001D35"/>
                </a:solidFill>
                <a:latin typeface="Roboto"/>
                <a:ea typeface="Roboto"/>
                <a:cs typeface="Roboto"/>
                <a:sym typeface="Roboto"/>
              </a:rPr>
              <a:t>لقب بـ "أمير الشعراء" في عام 1927</a:t>
            </a:r>
            <a:r>
              <a:rPr b="1" lang="en" sz="2100">
                <a:solidFill>
                  <a:srgbClr val="0A0A0A"/>
                </a:solidFill>
                <a:highlight>
                  <a:srgbClr val="FFFFFF"/>
                </a:highlight>
                <a:latin typeface="Roboto"/>
                <a:ea typeface="Roboto"/>
                <a:cs typeface="Roboto"/>
                <a:sym typeface="Roboto"/>
              </a:rPr>
              <a:t>. كان له دور رائد في تجديد الشعر العربي، حيث مزج بين التراث الشعري العربي والتأثر بثقافة الغرب، وبرع في أغراض شعرية متعددة. بالإضافة إلى ذلك، يُعتبر رائداً للمسرح الشعري العربي، فقد كتب العديد من المسرحيات الشهيرة مثل "</a:t>
            </a:r>
            <a:r>
              <a:rPr b="1" lang="en" sz="2100" u="sng">
                <a:solidFill>
                  <a:schemeClr val="hlink"/>
                </a:solidFill>
                <a:highlight>
                  <a:srgbClr val="FFFFFF"/>
                </a:highlight>
                <a:latin typeface="Roboto"/>
                <a:ea typeface="Roboto"/>
                <a:cs typeface="Roboto"/>
                <a:sym typeface="Roboto"/>
                <a:hlinkClick r:id="rId3"/>
              </a:rPr>
              <a:t>مصرع كليوباترا</a:t>
            </a:r>
            <a:r>
              <a:rPr b="1" lang="en" sz="2100">
                <a:solidFill>
                  <a:srgbClr val="0A0A0A"/>
                </a:solidFill>
                <a:highlight>
                  <a:srgbClr val="FFFFFF"/>
                </a:highlight>
                <a:latin typeface="Roboto"/>
                <a:ea typeface="Roboto"/>
                <a:cs typeface="Roboto"/>
                <a:sym typeface="Roboto"/>
              </a:rPr>
              <a:t>" و"</a:t>
            </a:r>
            <a:r>
              <a:rPr b="1" lang="en" sz="2100" u="sng">
                <a:solidFill>
                  <a:schemeClr val="hlink"/>
                </a:solidFill>
                <a:highlight>
                  <a:srgbClr val="FFFFFF"/>
                </a:highlight>
                <a:latin typeface="Roboto"/>
                <a:ea typeface="Roboto"/>
                <a:cs typeface="Roboto"/>
                <a:sym typeface="Roboto"/>
                <a:hlinkClick r:id="rId4"/>
              </a:rPr>
              <a:t>مجنون ليلى</a:t>
            </a:r>
            <a:r>
              <a:rPr b="1" lang="en" sz="2100">
                <a:solidFill>
                  <a:srgbClr val="0A0A0A"/>
                </a:solidFill>
                <a:highlight>
                  <a:srgbClr val="FFFFFF"/>
                </a:highlight>
                <a:latin typeface="Roboto"/>
                <a:ea typeface="Roboto"/>
                <a:cs typeface="Roboto"/>
                <a:sym typeface="Roboto"/>
              </a:rPr>
              <a:t>". كما ترك آثاراً نثرية وروايات، منها "عذراء الهند" و"لادياس". </a:t>
            </a:r>
            <a:endParaRPr b="1" sz="2100">
              <a:solidFill>
                <a:srgbClr val="0A0A0A"/>
              </a:solidFill>
              <a:highlight>
                <a:srgbClr val="FFFFFF"/>
              </a:highlight>
              <a:latin typeface="Roboto"/>
              <a:ea typeface="Roboto"/>
              <a:cs typeface="Roboto"/>
              <a:sym typeface="Roboto"/>
            </a:endParaRPr>
          </a:p>
          <a:p>
            <a:pPr indent="0" lvl="0" marL="0" rtl="1" algn="r">
              <a:spcBef>
                <a:spcPts val="1200"/>
              </a:spcBef>
              <a:spcAft>
                <a:spcPts val="1200"/>
              </a:spcAft>
              <a:buNone/>
            </a:pPr>
            <a:r>
              <a:rPr b="1" lang="en" sz="2100">
                <a:solidFill>
                  <a:srgbClr val="474747"/>
                </a:solidFill>
                <a:highlight>
                  <a:srgbClr val="FFFFFF"/>
                </a:highlight>
              </a:rPr>
              <a:t>حصل البروفيسور شوقي ضيف على العديد من الجوائز، ومن أبرزها </a:t>
            </a:r>
            <a:r>
              <a:rPr b="1" lang="en" sz="2100">
                <a:solidFill>
                  <a:srgbClr val="040C28"/>
                </a:solidFill>
                <a:highlight>
                  <a:srgbClr val="FFFFFF"/>
                </a:highlight>
              </a:rPr>
              <a:t>جائزة مجمع اللغة العربية عام 1947، وجائزة الدولة التشجيعية في الآداب عام 1955، وجائزة الدولة التقديرية في الآداب عام 1979</a:t>
            </a:r>
            <a:r>
              <a:rPr b="1" lang="en" sz="2100">
                <a:solidFill>
                  <a:srgbClr val="474747"/>
                </a:solidFill>
                <a:highlight>
                  <a:srgbClr val="FFFFFF"/>
                </a:highlight>
              </a:rPr>
              <a:t>.</a:t>
            </a:r>
            <a:endParaRPr b="1" sz="2100">
              <a:solidFill>
                <a:srgbClr val="0A0A0A"/>
              </a:solidFill>
              <a:highlight>
                <a:srgbClr val="FFFFFF"/>
              </a:highlight>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1" algn="r">
              <a:spcBef>
                <a:spcPts val="0"/>
              </a:spcBef>
              <a:spcAft>
                <a:spcPts val="0"/>
              </a:spcAft>
              <a:buNone/>
            </a:pPr>
            <a:r>
              <a:rPr b="1" i="1" lang="en" u="sng"/>
              <a:t>أجمل اقوال احمد شوقي</a:t>
            </a:r>
            <a:endParaRPr b="1" i="1" u="sng"/>
          </a:p>
        </p:txBody>
      </p:sp>
      <p:sp>
        <p:nvSpPr>
          <p:cNvPr id="92" name="Google Shape;92;p19"/>
          <p:cNvSpPr txBox="1"/>
          <p:nvPr>
            <p:ph idx="1" type="body"/>
          </p:nvPr>
        </p:nvSpPr>
        <p:spPr>
          <a:xfrm>
            <a:off x="311700" y="939975"/>
            <a:ext cx="8520600" cy="4203600"/>
          </a:xfrm>
          <a:prstGeom prst="rect">
            <a:avLst/>
          </a:prstGeom>
        </p:spPr>
        <p:txBody>
          <a:bodyPr anchorCtr="0" anchor="t" bIns="91425" lIns="91425" spcFirstLastPara="1" rIns="91425" wrap="square" tIns="91425">
            <a:noAutofit/>
          </a:bodyPr>
          <a:lstStyle/>
          <a:p>
            <a:pPr indent="-320040" lvl="0" marL="457200" rtl="1" algn="r">
              <a:lnSpc>
                <a:spcPct val="140000"/>
              </a:lnSpc>
              <a:spcBef>
                <a:spcPts val="80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في المعلم:</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"قم للمعلّم وفّه التبجيلا، كاد المعلّم أن يكون رسولا."</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"أعلمت أشرف أو أجل من الذي يبني وينشئ أنفسا وعقولا؟"</a:t>
            </a:r>
            <a:endParaRPr b="1" sz="1440">
              <a:solidFill>
                <a:srgbClr val="0A0A0A"/>
              </a:solidFill>
              <a:highlight>
                <a:srgbClr val="FFFFFF"/>
              </a:highlight>
              <a:latin typeface="Roboto"/>
              <a:ea typeface="Roboto"/>
              <a:cs typeface="Roboto"/>
              <a:sym typeface="Roboto"/>
            </a:endParaRPr>
          </a:p>
          <a:p>
            <a:pPr indent="-320040" lvl="0" marL="4572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في الأخلاق:</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"إنما الأمم الأخلاق ما بقيت، فإن همُ الأخلاق ذهبوا."</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"صلاح أمرك للأخلاق مرجعه، فقوم النفس بالأخلاق تستقم."</a:t>
            </a:r>
            <a:endParaRPr b="1" sz="1440">
              <a:solidFill>
                <a:srgbClr val="0A0A0A"/>
              </a:solidFill>
              <a:highlight>
                <a:srgbClr val="FFFFFF"/>
              </a:highlight>
              <a:latin typeface="Roboto"/>
              <a:ea typeface="Roboto"/>
              <a:cs typeface="Roboto"/>
              <a:sym typeface="Roboto"/>
            </a:endParaRPr>
          </a:p>
          <a:p>
            <a:pPr indent="-320040" lvl="0" marL="4572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في الصبر والفرج:</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"إن بُليت فكن صبورًا سوف تنفرجُ الخُطوب، وإن كُسرتَ فلا تُبالي يُجبر الله القُلوب."</a:t>
            </a:r>
            <a:endParaRPr b="1" sz="1440">
              <a:solidFill>
                <a:srgbClr val="0A0A0A"/>
              </a:solidFill>
              <a:highlight>
                <a:srgbClr val="FFFFFF"/>
              </a:highlight>
              <a:latin typeface="Roboto"/>
              <a:ea typeface="Roboto"/>
              <a:cs typeface="Roboto"/>
              <a:sym typeface="Roboto"/>
            </a:endParaRPr>
          </a:p>
          <a:p>
            <a:pPr indent="-320040" lvl="0" marL="4572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في الحياة والوقت:</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"ما نيلُ المطالبِ بالتمني، ولكن تُؤخذُ الدنيا غلاباً."</a:t>
            </a:r>
            <a:endParaRPr b="1" sz="1440">
              <a:solidFill>
                <a:srgbClr val="0A0A0A"/>
              </a:solidFill>
              <a:highlight>
                <a:srgbClr val="FFFFFF"/>
              </a:highlight>
              <a:latin typeface="Roboto"/>
              <a:ea typeface="Roboto"/>
              <a:cs typeface="Roboto"/>
              <a:sym typeface="Roboto"/>
            </a:endParaRPr>
          </a:p>
          <a:p>
            <a:pPr indent="-320040" lvl="1" marL="9144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"كلّ شيء في الحياة له وقته، وغايَة المسعجلين فوته."</a:t>
            </a:r>
            <a:endParaRPr b="1" sz="1440">
              <a:solidFill>
                <a:srgbClr val="0A0A0A"/>
              </a:solidFill>
              <a:highlight>
                <a:srgbClr val="FFFFFF"/>
              </a:highlight>
              <a:latin typeface="Roboto"/>
              <a:ea typeface="Roboto"/>
              <a:cs typeface="Roboto"/>
              <a:sym typeface="Roboto"/>
            </a:endParaRPr>
          </a:p>
          <a:p>
            <a:pPr indent="-320040" lvl="0" marL="457200" rtl="1" algn="r">
              <a:lnSpc>
                <a:spcPct val="140000"/>
              </a:lnSpc>
              <a:spcBef>
                <a:spcPts val="0"/>
              </a:spcBef>
              <a:spcAft>
                <a:spcPts val="0"/>
              </a:spcAft>
              <a:buClr>
                <a:srgbClr val="0A0A0A"/>
              </a:buClr>
              <a:buSzPts val="1440"/>
              <a:buFont typeface="Roboto"/>
              <a:buChar char="●"/>
            </a:pPr>
            <a:r>
              <a:rPr b="1" lang="en" sz="1440">
                <a:solidFill>
                  <a:srgbClr val="0A0A0A"/>
                </a:solidFill>
                <a:highlight>
                  <a:srgbClr val="FFFFFF"/>
                </a:highlight>
                <a:latin typeface="Roboto"/>
                <a:ea typeface="Roboto"/>
                <a:cs typeface="Roboto"/>
                <a:sym typeface="Roboto"/>
              </a:rPr>
              <a:t>في اليُتم:</a:t>
            </a:r>
            <a:endParaRPr b="1" sz="1640">
              <a:solidFill>
                <a:srgbClr val="0A0A0A"/>
              </a:solidFill>
              <a:highlight>
                <a:srgbClr val="FFFFFF"/>
              </a:highlight>
              <a:latin typeface="Roboto"/>
              <a:ea typeface="Roboto"/>
              <a:cs typeface="Roboto"/>
              <a:sym typeface="Roboto"/>
            </a:endParaRPr>
          </a:p>
          <a:p>
            <a:pPr indent="-332740" lvl="1" marL="914400" rtl="1" algn="r">
              <a:lnSpc>
                <a:spcPct val="140000"/>
              </a:lnSpc>
              <a:spcBef>
                <a:spcPts val="0"/>
              </a:spcBef>
              <a:spcAft>
                <a:spcPts val="0"/>
              </a:spcAft>
              <a:buClr>
                <a:srgbClr val="0A0A0A"/>
              </a:buClr>
              <a:buSzPts val="1640"/>
              <a:buFont typeface="Roboto"/>
              <a:buChar char="○"/>
            </a:pPr>
            <a:r>
              <a:rPr b="1" lang="en" sz="1640">
                <a:solidFill>
                  <a:srgbClr val="0A0A0A"/>
                </a:solidFill>
                <a:highlight>
                  <a:srgbClr val="FFFFFF"/>
                </a:highlight>
                <a:latin typeface="Roboto"/>
                <a:ea typeface="Roboto"/>
                <a:cs typeface="Roboto"/>
                <a:sym typeface="Roboto"/>
              </a:rPr>
              <a:t>"إنّ اليتيمَ هو الذي تَلْقَى له أمّاً تخلّت أو أباً مشغولاً." </a:t>
            </a:r>
            <a:endParaRPr b="1" sz="1640">
              <a:solidFill>
                <a:srgbClr val="0A0A0A"/>
              </a:solidFill>
              <a:highlight>
                <a:srgbClr val="FFFFFF"/>
              </a:highlight>
              <a:latin typeface="Roboto"/>
              <a:ea typeface="Roboto"/>
              <a:cs typeface="Roboto"/>
              <a:sym typeface="Roboto"/>
            </a:endParaRPr>
          </a:p>
          <a:p>
            <a:pPr indent="0" lvl="0" marL="0" rtl="0" algn="l">
              <a:lnSpc>
                <a:spcPct val="105000"/>
              </a:lnSpc>
              <a:spcBef>
                <a:spcPts val="5100"/>
              </a:spcBef>
              <a:spcAft>
                <a:spcPts val="1200"/>
              </a:spcAft>
              <a:buSzPts val="770"/>
              <a:buNone/>
            </a:pPr>
            <a:r>
              <a:t/>
            </a:r>
            <a:endParaRPr sz="126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b="1" i="1" lang="en" sz="3520" u="sng"/>
              <a:t>وفاته</a:t>
            </a:r>
            <a:endParaRPr b="1" i="1" sz="3520" u="sng"/>
          </a:p>
        </p:txBody>
      </p:sp>
      <p:sp>
        <p:nvSpPr>
          <p:cNvPr id="98" name="Google Shape;98;p20"/>
          <p:cNvSpPr txBox="1"/>
          <p:nvPr>
            <p:ph idx="1" type="body"/>
          </p:nvPr>
        </p:nvSpPr>
        <p:spPr>
          <a:xfrm>
            <a:off x="562350" y="1515925"/>
            <a:ext cx="8520600" cy="3416400"/>
          </a:xfrm>
          <a:prstGeom prst="rect">
            <a:avLst/>
          </a:prstGeom>
        </p:spPr>
        <p:txBody>
          <a:bodyPr anchorCtr="0" anchor="t" bIns="91425" lIns="91425" spcFirstLastPara="1" rIns="91425" wrap="square" tIns="91425">
            <a:normAutofit/>
          </a:bodyPr>
          <a:lstStyle/>
          <a:p>
            <a:pPr indent="0" lvl="0" marL="0" rtl="1" algn="r">
              <a:lnSpc>
                <a:spcPct val="150000"/>
              </a:lnSpc>
              <a:spcBef>
                <a:spcPts val="0"/>
              </a:spcBef>
              <a:spcAft>
                <a:spcPts val="0"/>
              </a:spcAft>
              <a:buNone/>
            </a:pPr>
            <a:r>
              <a:rPr b="1" lang="en" sz="2500">
                <a:solidFill>
                  <a:srgbClr val="0A0A0A"/>
                </a:solidFill>
                <a:highlight>
                  <a:srgbClr val="FFFFFF"/>
                </a:highlight>
                <a:latin typeface="Roboto"/>
                <a:ea typeface="Roboto"/>
                <a:cs typeface="Roboto"/>
                <a:sym typeface="Roboto"/>
              </a:rPr>
              <a:t>توفي الشاعر أحمد شوقي، أمير الشعراء، في 14 أكتوبر 1932 في القاهرة. </a:t>
            </a:r>
            <a:endParaRPr b="1" sz="2500">
              <a:solidFill>
                <a:srgbClr val="0A0A0A"/>
              </a:solidFill>
              <a:highlight>
                <a:srgbClr val="FFFFFF"/>
              </a:highlight>
              <a:latin typeface="Roboto"/>
              <a:ea typeface="Roboto"/>
              <a:cs typeface="Roboto"/>
              <a:sym typeface="Roboto"/>
            </a:endParaRPr>
          </a:p>
          <a:p>
            <a:pPr indent="0" lvl="0" marL="0" rtl="1" algn="r">
              <a:lnSpc>
                <a:spcPct val="150000"/>
              </a:lnSpc>
              <a:spcBef>
                <a:spcPts val="1500"/>
              </a:spcBef>
              <a:spcAft>
                <a:spcPts val="0"/>
              </a:spcAft>
              <a:buClr>
                <a:schemeClr val="dk1"/>
              </a:buClr>
              <a:buSzPts val="1100"/>
              <a:buFont typeface="Arial"/>
              <a:buNone/>
            </a:pPr>
            <a:r>
              <a:rPr b="1" lang="en" sz="2500">
                <a:solidFill>
                  <a:srgbClr val="0A0A0A"/>
                </a:solidFill>
                <a:highlight>
                  <a:srgbClr val="FFFFFF"/>
                </a:highlight>
                <a:latin typeface="Roboto"/>
                <a:ea typeface="Roboto"/>
                <a:cs typeface="Roboto"/>
                <a:sym typeface="Roboto"/>
              </a:rPr>
              <a:t>وجاءت وفاته بعد فترة قصيرة من إلقاء قصيدة طويلة في حب مصر، عن عمر يناهز 64 عامًا. </a:t>
            </a:r>
            <a:endParaRPr b="1" sz="2500">
              <a:solidFill>
                <a:srgbClr val="0A0A0A"/>
              </a:solidFill>
              <a:highlight>
                <a:srgbClr val="FFFFFF"/>
              </a:highlight>
              <a:latin typeface="Roboto"/>
              <a:ea typeface="Roboto"/>
              <a:cs typeface="Roboto"/>
              <a:sym typeface="Roboto"/>
            </a:endParaRPr>
          </a:p>
          <a:p>
            <a:pPr indent="0" lvl="0" marL="0" rtl="1" algn="r">
              <a:lnSpc>
                <a:spcPct val="150000"/>
              </a:lnSpc>
              <a:spcBef>
                <a:spcPts val="1500"/>
              </a:spcBef>
              <a:spcAft>
                <a:spcPts val="0"/>
              </a:spcAft>
              <a:buNone/>
            </a:pPr>
            <a:r>
              <a:t/>
            </a:r>
            <a:endParaRPr sz="1200">
              <a:solidFill>
                <a:srgbClr val="0A0A0A"/>
              </a:solidFill>
              <a:highlight>
                <a:srgbClr val="FFFFFF"/>
              </a:highlight>
              <a:latin typeface="Roboto"/>
              <a:ea typeface="Roboto"/>
              <a:cs typeface="Roboto"/>
              <a:sym typeface="Roboto"/>
            </a:endParaRPr>
          </a:p>
          <a:p>
            <a:pPr indent="0" lvl="0" marL="0" rtl="0" algn="l">
              <a:spcBef>
                <a:spcPts val="2400"/>
              </a:spcBef>
              <a:spcAft>
                <a:spcPts val="1200"/>
              </a:spcAft>
              <a:buNone/>
            </a:pPr>
            <a:r>
              <a:t/>
            </a:r>
            <a:endParaRPr/>
          </a:p>
        </p:txBody>
      </p:sp>
      <p:pic>
        <p:nvPicPr>
          <p:cNvPr id="99" name="Google Shape;99;p20"/>
          <p:cNvPicPr preferRelativeResize="0"/>
          <p:nvPr/>
        </p:nvPicPr>
        <p:blipFill>
          <a:blip r:embed="rId3">
            <a:alphaModFix/>
          </a:blip>
          <a:stretch>
            <a:fillRect/>
          </a:stretch>
        </p:blipFill>
        <p:spPr>
          <a:xfrm>
            <a:off x="965025" y="2807375"/>
            <a:ext cx="4699850" cy="21249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