
<file path=[Content_Types].xml><?xml version="1.0" encoding="utf-8"?>
<Types xmlns="http://schemas.openxmlformats.org/package/2006/content-types"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5" Type="http://schemas.openxmlformats.org/officeDocument/2006/relationships/notesMaster" Target="notesMasters/notesMaster1.xml"/><Relationship Id="rId19" Type="http://schemas.openxmlformats.org/officeDocument/2006/relationships/slide" Target="slides/slide14.xml"/><Relationship Id="rId6" Type="http://schemas.openxmlformats.org/officeDocument/2006/relationships/slide" Target="slides/slide1.xml"/><Relationship Id="rId18" Type="http://schemas.openxmlformats.org/officeDocument/2006/relationships/slide" Target="slides/slide13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g32d8ce2ae31_0_4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" name="Google Shape;100;g32d8ce2ae31_0_4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g32d8ce2ae31_0_5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5" name="Google Shape;105;g32d8ce2ae31_0_5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g32d8ce2ae31_0_6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0" name="Google Shape;110;g32d8ce2ae31_0_6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g32d8ce2ae31_0_6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5" name="Google Shape;115;g32d8ce2ae31_0_6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g32d8ce2ae31_0_7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0" name="Google Shape;120;g32d8ce2ae31_0_7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g32d8ce2ae31_0_8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6" name="Google Shape;126;g32d8ce2ae31_0_8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g32d8ce2ae31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" name="Google Shape;57;g32d8ce2ae31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g32d8ce2ae31_0_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" name="Google Shape;64;g32d8ce2ae31_0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g32d8ce2ae31_0_1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9" name="Google Shape;69;g32d8ce2ae31_0_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g32d8ce2ae31_0_1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4" name="Google Shape;74;g32d8ce2ae31_0_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g32d8ce2ae31_0_2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9" name="Google Shape;79;g32d8ce2ae31_0_2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g32d8ce2ae31_0_3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5" name="Google Shape;85;g32d8ce2ae31_0_3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g32d8ce2ae31_0_3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0" name="Google Shape;90;g32d8ce2ae31_0_3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g32d8ce2ae31_0_4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5" name="Google Shape;95;g32d8ce2ae31_0_4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2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6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hyperlink" Target="https://www.youtube.com/watch?v=O-5BWEN2z5c" TargetMode="External"/><Relationship Id="rId4" Type="http://schemas.openxmlformats.org/officeDocument/2006/relationships/hyperlink" Target="https://www.youtube.com/watch?v=O-5BWEN2z5c" TargetMode="Externa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0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7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9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8.png"/><Relationship Id="rId4" Type="http://schemas.openxmlformats.org/officeDocument/2006/relationships/image" Target="../media/image3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1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4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Writing a Newspaper Report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" name="Google Shape;102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711475"/>
            <a:ext cx="8839201" cy="348842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23"/>
          <p:cNvSpPr txBox="1"/>
          <p:nvPr>
            <p:ph type="title"/>
          </p:nvPr>
        </p:nvSpPr>
        <p:spPr>
          <a:xfrm>
            <a:off x="311700" y="1367500"/>
            <a:ext cx="8520600" cy="1204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7916"/>
              </a:lnSpc>
              <a:spcBef>
                <a:spcPts val="1400"/>
              </a:spcBef>
              <a:spcAft>
                <a:spcPts val="14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400">
                <a:latin typeface="Comic Sans MS"/>
                <a:ea typeface="Comic Sans MS"/>
                <a:cs typeface="Comic Sans MS"/>
                <a:sym typeface="Comic Sans MS"/>
              </a:rPr>
              <a:t>Write a newspaper report about a dog who saved a group of climbers from freezing to death.</a:t>
            </a:r>
            <a:endParaRPr sz="400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24"/>
          <p:cNvSpPr txBox="1"/>
          <p:nvPr>
            <p:ph idx="1" type="body"/>
          </p:nvPr>
        </p:nvSpPr>
        <p:spPr>
          <a:xfrm>
            <a:off x="199875" y="202050"/>
            <a:ext cx="8520600" cy="4699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400050" lvl="0" marL="457200" rtl="0" algn="l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Comic Sans MS"/>
              <a:buChar char="●"/>
            </a:pPr>
            <a:r>
              <a:rPr lang="en" sz="270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 Imagine the story of a dog rescuing climbers. Write the following questions on the board:</a:t>
            </a:r>
            <a:endParaRPr sz="2700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0" lvl="0" marL="457200" rtl="0" algn="l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-40005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Comic Sans MS"/>
              <a:buChar char="o"/>
            </a:pPr>
            <a:r>
              <a:rPr lang="en" sz="270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Who is involved?</a:t>
            </a:r>
            <a:r>
              <a:rPr lang="en" sz="27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endParaRPr sz="2700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-40005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Comic Sans MS"/>
              <a:buChar char="o"/>
            </a:pPr>
            <a:r>
              <a:rPr lang="en" sz="270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What happened?</a:t>
            </a:r>
            <a:r>
              <a:rPr lang="en" sz="27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endParaRPr sz="2700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-40005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Comic Sans MS"/>
              <a:buChar char="o"/>
            </a:pPr>
            <a:r>
              <a:rPr lang="en" sz="270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When did this happen?</a:t>
            </a:r>
            <a:r>
              <a:rPr lang="en" sz="27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endParaRPr sz="2700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-40005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Comic Sans MS"/>
              <a:buChar char="o"/>
            </a:pPr>
            <a:r>
              <a:rPr lang="en" sz="270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Where did the rescue take place?</a:t>
            </a:r>
            <a:r>
              <a:rPr lang="en" sz="27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endParaRPr sz="2700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-40005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Comic Sans MS"/>
              <a:buChar char="o"/>
            </a:pPr>
            <a:r>
              <a:rPr lang="en" sz="270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How did the dog save them?</a:t>
            </a:r>
            <a:r>
              <a:rPr lang="en" sz="27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endParaRPr sz="290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25"/>
          <p:cNvSpPr txBox="1"/>
          <p:nvPr>
            <p:ph idx="1" type="body"/>
          </p:nvPr>
        </p:nvSpPr>
        <p:spPr>
          <a:xfrm>
            <a:off x="199875" y="202050"/>
            <a:ext cx="8520600" cy="4699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400050" lvl="0" marL="457200" rtl="0" algn="l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Comic Sans MS"/>
              <a:buChar char="●"/>
            </a:pPr>
            <a:r>
              <a:rPr lang="en" sz="270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 Imagine the story of a dog rescuing climbers. Write the following questions on the board:</a:t>
            </a:r>
            <a:endParaRPr sz="2700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-40005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Comic Sans MS"/>
              <a:buChar char="o"/>
            </a:pPr>
            <a:r>
              <a:rPr lang="en" sz="270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Who is involved?</a:t>
            </a:r>
            <a:r>
              <a:rPr lang="en" sz="27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(The heroic dog and the climbers)</a:t>
            </a:r>
            <a:endParaRPr sz="2700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-40005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Comic Sans MS"/>
              <a:buChar char="o"/>
            </a:pPr>
            <a:r>
              <a:rPr lang="en" sz="270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What happened?</a:t>
            </a:r>
            <a:r>
              <a:rPr lang="en" sz="27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(The dog rescued the climbers from freezing to death)</a:t>
            </a:r>
            <a:endParaRPr sz="2700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-40005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Comic Sans MS"/>
              <a:buChar char="o"/>
            </a:pPr>
            <a:r>
              <a:rPr lang="en" sz="270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When did this happen?</a:t>
            </a:r>
            <a:r>
              <a:rPr lang="en" sz="27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(The time of day or year)</a:t>
            </a:r>
            <a:endParaRPr sz="2700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-40005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Comic Sans MS"/>
              <a:buChar char="o"/>
            </a:pPr>
            <a:r>
              <a:rPr lang="en" sz="270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Where did the rescue take place?</a:t>
            </a:r>
            <a:r>
              <a:rPr lang="en" sz="27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(The location, such as a mountain or snowy area)</a:t>
            </a:r>
            <a:endParaRPr sz="2700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-40005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Comic Sans MS"/>
              <a:buChar char="o"/>
            </a:pPr>
            <a:r>
              <a:rPr lang="en" sz="270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How did the dog save them?</a:t>
            </a:r>
            <a:r>
              <a:rPr lang="en" sz="27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(Describe the dog’s actions)</a:t>
            </a:r>
            <a:endParaRPr sz="290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26"/>
          <p:cNvSpPr txBox="1"/>
          <p:nvPr>
            <p:ph type="title"/>
          </p:nvPr>
        </p:nvSpPr>
        <p:spPr>
          <a:xfrm>
            <a:off x="185900" y="67650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Newspaper report organizer</a:t>
            </a:r>
            <a:endParaRPr/>
          </a:p>
        </p:txBody>
      </p:sp>
      <p:pic>
        <p:nvPicPr>
          <p:cNvPr id="123" name="Google Shape;123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262900" y="750825"/>
            <a:ext cx="3954181" cy="41983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27"/>
          <p:cNvSpPr txBox="1"/>
          <p:nvPr>
            <p:ph type="title"/>
          </p:nvPr>
        </p:nvSpPr>
        <p:spPr>
          <a:xfrm>
            <a:off x="0" y="0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Checklist</a:t>
            </a:r>
            <a:endParaRPr/>
          </a:p>
        </p:txBody>
      </p:sp>
      <p:pic>
        <p:nvPicPr>
          <p:cNvPr id="129" name="Google Shape;129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213050" y="572699"/>
            <a:ext cx="9570100" cy="3852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4">
            <a:hlinkClick r:id="rId3"/>
          </p:cNvPr>
          <p:cNvSpPr txBox="1"/>
          <p:nvPr>
            <p:ph type="title"/>
          </p:nvPr>
        </p:nvSpPr>
        <p:spPr>
          <a:xfrm>
            <a:off x="213875" y="165475"/>
            <a:ext cx="8520600" cy="920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Watch the video to answer the following questions.</a:t>
            </a:r>
            <a:endParaRPr/>
          </a:p>
        </p:txBody>
      </p:sp>
      <p:sp>
        <p:nvSpPr>
          <p:cNvPr id="60" name="Google Shape;60;p14"/>
          <p:cNvSpPr txBox="1"/>
          <p:nvPr>
            <p:ph idx="1" type="body"/>
          </p:nvPr>
        </p:nvSpPr>
        <p:spPr>
          <a:xfrm>
            <a:off x="311700" y="1152475"/>
            <a:ext cx="5102100" cy="436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2500" lnSpcReduction="20000"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rPr lang="en" u="sng">
                <a:solidFill>
                  <a:schemeClr val="hlink"/>
                </a:solidFill>
                <a:hlinkClick r:id="rId4"/>
              </a:rPr>
              <a:t>https://www.youtube.com/watch?v=O-5BWEN2z5c</a:t>
            </a:r>
            <a:endParaRPr/>
          </a:p>
        </p:txBody>
      </p:sp>
      <p:sp>
        <p:nvSpPr>
          <p:cNvPr id="61" name="Google Shape;61;p14"/>
          <p:cNvSpPr txBox="1"/>
          <p:nvPr/>
        </p:nvSpPr>
        <p:spPr>
          <a:xfrm>
            <a:off x="213875" y="1998700"/>
            <a:ext cx="8833800" cy="204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61950" lvl="1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Comic Sans MS"/>
              <a:buChar char="o"/>
            </a:pPr>
            <a:r>
              <a:rPr lang="en" sz="220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“What did you learn about the headline?”</a:t>
            </a:r>
            <a:endParaRPr sz="2200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-361950" lvl="1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Comic Sans MS"/>
              <a:buChar char="o"/>
            </a:pPr>
            <a:r>
              <a:rPr lang="en" sz="220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“What is the purpose of the lead in a newspaper report?”</a:t>
            </a:r>
            <a:endParaRPr sz="2200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-361950" lvl="1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Comic Sans MS"/>
              <a:buChar char="o"/>
            </a:pPr>
            <a:r>
              <a:rPr lang="en" sz="220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“What does the body of the article include?”</a:t>
            </a:r>
            <a:endParaRPr sz="2200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-361950" lvl="1" marL="914400" rtl="0" algn="l">
              <a:lnSpc>
                <a:spcPct val="150000"/>
              </a:lnSpc>
              <a:spcBef>
                <a:spcPts val="0"/>
              </a:spcBef>
              <a:spcAft>
                <a:spcPts val="1400"/>
              </a:spcAft>
              <a:buClr>
                <a:schemeClr val="dk1"/>
              </a:buClr>
              <a:buSzPts val="2100"/>
              <a:buFont typeface="Comic Sans MS"/>
              <a:buChar char="o"/>
            </a:pPr>
            <a:r>
              <a:rPr lang="en" sz="220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“Why is the conclusion important?”</a:t>
            </a:r>
            <a:endParaRPr sz="2200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Google Shape;66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95350" y="571700"/>
            <a:ext cx="7353300" cy="44862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" name="Google Shape;71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03975" y="923925"/>
            <a:ext cx="8153400" cy="32956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" name="Google Shape;76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09300" y="2024063"/>
            <a:ext cx="7715250" cy="10953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" name="Google Shape;81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52400"/>
            <a:ext cx="8210550" cy="1038225"/>
          </a:xfrm>
          <a:prstGeom prst="rect">
            <a:avLst/>
          </a:prstGeom>
          <a:noFill/>
          <a:ln>
            <a:noFill/>
          </a:ln>
        </p:spPr>
      </p:pic>
      <p:pic>
        <p:nvPicPr>
          <p:cNvPr id="82" name="Google Shape;82;p1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011325" y="1650525"/>
            <a:ext cx="4925875" cy="30736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7" name="Google Shape;87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11475" y="1046925"/>
            <a:ext cx="8153400" cy="3314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" name="Google Shape;92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515800"/>
            <a:ext cx="8839201" cy="432443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7" name="Google Shape;97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2525" y="396588"/>
            <a:ext cx="8839200" cy="435032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