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64" r:id="rId4"/>
    <p:sldId id="265" r:id="rId5"/>
    <p:sldId id="266" r:id="rId6"/>
    <p:sldId id="267" r:id="rId7"/>
    <p:sldId id="269" r:id="rId8"/>
    <p:sldId id="268" r:id="rId9"/>
    <p:sldId id="270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C57DF-5553-4E2E-A620-175554FCD754}" type="datetimeFigureOut">
              <a:rPr lang="en-US" smtClean="0"/>
              <a:t>1/9/2023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CC82C-C684-40C8-92F2-AF7CEAEE3D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078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C57DF-5553-4E2E-A620-175554FCD754}" type="datetimeFigureOut">
              <a:rPr lang="en-US" smtClean="0"/>
              <a:t>1/9/2023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CC82C-C684-40C8-92F2-AF7CEAEE3D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60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C57DF-5553-4E2E-A620-175554FCD754}" type="datetimeFigureOut">
              <a:rPr lang="en-US" smtClean="0"/>
              <a:t>1/9/2023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CC82C-C684-40C8-92F2-AF7CEAEE3D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5500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C57DF-5553-4E2E-A620-175554FCD754}" type="datetimeFigureOut">
              <a:rPr lang="en-US" smtClean="0"/>
              <a:t>1/9/2023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CC82C-C684-40C8-92F2-AF7CEAEE3D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73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C57DF-5553-4E2E-A620-175554FCD754}" type="datetimeFigureOut">
              <a:rPr lang="en-US" smtClean="0"/>
              <a:t>1/9/2023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CC82C-C684-40C8-92F2-AF7CEAEE3D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3694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C57DF-5553-4E2E-A620-175554FCD754}" type="datetimeFigureOut">
              <a:rPr lang="en-US" smtClean="0"/>
              <a:t>1/9/2023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CC82C-C684-40C8-92F2-AF7CEAEE3D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244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C57DF-5553-4E2E-A620-175554FCD754}" type="datetimeFigureOut">
              <a:rPr lang="en-US" smtClean="0"/>
              <a:t>1/9/2023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CC82C-C684-40C8-92F2-AF7CEAEE3D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25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C57DF-5553-4E2E-A620-175554FCD754}" type="datetimeFigureOut">
              <a:rPr lang="en-US" smtClean="0"/>
              <a:t>1/9/2023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CC82C-C684-40C8-92F2-AF7CEAEE3D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130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C57DF-5553-4E2E-A620-175554FCD754}" type="datetimeFigureOut">
              <a:rPr lang="en-US" smtClean="0"/>
              <a:t>1/9/2023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CC82C-C684-40C8-92F2-AF7CEAEE3D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071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C57DF-5553-4E2E-A620-175554FCD754}" type="datetimeFigureOut">
              <a:rPr lang="en-US" smtClean="0"/>
              <a:t>1/9/2023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CC82C-C684-40C8-92F2-AF7CEAEE3D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669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C57DF-5553-4E2E-A620-175554FCD754}" type="datetimeFigureOut">
              <a:rPr lang="en-US" smtClean="0"/>
              <a:t>1/9/2023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CC82C-C684-40C8-92F2-AF7CEAEE3D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831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C57DF-5553-4E2E-A620-175554FCD754}" type="datetimeFigureOut">
              <a:rPr lang="en-US" smtClean="0"/>
              <a:t>1/9/2023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CC82C-C684-40C8-92F2-AF7CEAEE3D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671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C57DF-5553-4E2E-A620-175554FCD754}" type="datetimeFigureOut">
              <a:rPr lang="en-US" smtClean="0"/>
              <a:t>1/9/2023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CC82C-C684-40C8-92F2-AF7CEAEE3D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367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D5FC57DF-5553-4E2E-A620-175554FCD754}" type="datetimeFigureOut">
              <a:rPr lang="en-US" smtClean="0"/>
              <a:t>1/9/2023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B95CC82C-C684-40C8-92F2-AF7CEAEE3D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495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D5FC57DF-5553-4E2E-A620-175554FCD754}" type="datetimeFigureOut">
              <a:rPr lang="en-US" smtClean="0"/>
              <a:t>1/9/2023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B95CC82C-C684-40C8-92F2-AF7CEAEE3D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55290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5" Type="http://schemas.microsoft.com/office/2007/relationships/hdphoto" Target="../media/hdphoto3.wdp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1CAA07-8623-4B8E-8870-8C39A4FC7C0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Computer Controlled System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18C83C-C9F4-453B-9BE4-9151B89D819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Chapter 6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83FA7BE-875F-4333-9656-8AC04E165F6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138"/>
          <a:stretch/>
        </p:blipFill>
        <p:spPr>
          <a:xfrm>
            <a:off x="9773299" y="0"/>
            <a:ext cx="2418701" cy="3566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4366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Robotics in manufacturing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0000" y="2222287"/>
            <a:ext cx="10571998" cy="456644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dirty="0"/>
              <a:t>Used in paint spraying of car bodies, welding bodywork on cars, manufacturing of microchips, manufacturing electrical goods and automatic warehouses.</a:t>
            </a:r>
          </a:p>
          <a:p>
            <a:pPr algn="just">
              <a:lnSpc>
                <a:spcPct val="150000"/>
              </a:lnSpc>
            </a:pPr>
            <a:r>
              <a:rPr lang="en-US" dirty="0"/>
              <a:t>They are controlled through embedded microprocessor or linked to a computer system.</a:t>
            </a:r>
          </a:p>
          <a:p>
            <a:pPr algn="just">
              <a:lnSpc>
                <a:spcPct val="150000"/>
              </a:lnSpc>
            </a:pPr>
            <a:r>
              <a:rPr lang="en-US" b="1" dirty="0">
                <a:solidFill>
                  <a:srgbClr val="FFFF00"/>
                </a:solidFill>
              </a:rPr>
              <a:t>Programming done in two ways:</a:t>
            </a:r>
          </a:p>
          <a:p>
            <a:pPr lvl="1" algn="just">
              <a:lnSpc>
                <a:spcPct val="150000"/>
              </a:lnSpc>
            </a:pPr>
            <a:r>
              <a:rPr lang="en-US" dirty="0"/>
              <a:t>The robot is programmed with a sequence of instructions and equipped with sensors so they can gather important information about their surroundings and prevent them from doing ‘stupid things’.</a:t>
            </a:r>
          </a:p>
          <a:p>
            <a:pPr lvl="1" algn="just">
              <a:lnSpc>
                <a:spcPct val="150000"/>
              </a:lnSpc>
            </a:pPr>
            <a:r>
              <a:rPr lang="en-US" dirty="0"/>
              <a:t>A human operator manually carries out the series of tasks and this can be done in two ways:</a:t>
            </a:r>
          </a:p>
          <a:p>
            <a:pPr lvl="2" algn="just">
              <a:lnSpc>
                <a:spcPct val="150000"/>
              </a:lnSpc>
            </a:pPr>
            <a:r>
              <a:rPr lang="en-US" dirty="0"/>
              <a:t>The robot arm is guided by a worker and each movement is stored as an instruction.</a:t>
            </a:r>
          </a:p>
          <a:p>
            <a:pPr lvl="2" algn="just">
              <a:lnSpc>
                <a:spcPct val="150000"/>
              </a:lnSpc>
            </a:pPr>
            <a:r>
              <a:rPr lang="en-US" dirty="0"/>
              <a:t>The worker straps sensors to his own arm and each movement is stored as a set of instructions in a computer</a:t>
            </a:r>
          </a:p>
        </p:txBody>
      </p:sp>
    </p:spTree>
    <p:extLst>
      <p:ext uri="{BB962C8B-B14F-4D97-AF65-F5344CB8AC3E}">
        <p14:creationId xmlns:p14="http://schemas.microsoft.com/office/powerpoint/2010/main" val="3052286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Robotics in manufacturing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5056644"/>
              </p:ext>
            </p:extLst>
          </p:nvPr>
        </p:nvGraphicFramePr>
        <p:xfrm>
          <a:off x="819149" y="2758209"/>
          <a:ext cx="10553700" cy="3322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76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76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Advantages </a:t>
                      </a:r>
                    </a:p>
                  </a:txBody>
                  <a:tcPr marL="89186" marR="8918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Disadvantages</a:t>
                      </a:r>
                    </a:p>
                  </a:txBody>
                  <a:tcPr marL="89186" marR="89186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They can work in harmful</a:t>
                      </a:r>
                      <a:r>
                        <a:rPr lang="en-US" baseline="0" dirty="0"/>
                        <a:t> environments</a:t>
                      </a:r>
                      <a:endParaRPr lang="en-US" dirty="0"/>
                    </a:p>
                  </a:txBody>
                  <a:tcPr marL="89186" marR="89186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Difficult to do unusual tasks</a:t>
                      </a:r>
                    </a:p>
                  </a:txBody>
                  <a:tcPr marL="89186" marR="89186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They can work 24/7</a:t>
                      </a:r>
                    </a:p>
                  </a:txBody>
                  <a:tcPr marL="89186" marR="89186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They can cause higher unemployment</a:t>
                      </a:r>
                    </a:p>
                  </a:txBody>
                  <a:tcPr marL="89186" marR="89186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They are less expensive</a:t>
                      </a:r>
                      <a:r>
                        <a:rPr lang="en-US" baseline="0" dirty="0"/>
                        <a:t> in the long term</a:t>
                      </a:r>
                      <a:endParaRPr lang="en-US" dirty="0"/>
                    </a:p>
                  </a:txBody>
                  <a:tcPr marL="89186" marR="89186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There is</a:t>
                      </a:r>
                      <a:r>
                        <a:rPr lang="en-US" baseline="0" dirty="0"/>
                        <a:t> a real risk of certain skills being lost</a:t>
                      </a:r>
                      <a:endParaRPr lang="en-US" dirty="0"/>
                    </a:p>
                  </a:txBody>
                  <a:tcPr marL="89186" marR="89186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Higher productivity</a:t>
                      </a:r>
                    </a:p>
                  </a:txBody>
                  <a:tcPr marL="89186" marR="89186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The initial set-up</a:t>
                      </a:r>
                      <a:r>
                        <a:rPr lang="en-US" baseline="0" dirty="0"/>
                        <a:t> and maintenance of robots can be expensive</a:t>
                      </a:r>
                      <a:endParaRPr lang="en-US" dirty="0"/>
                    </a:p>
                  </a:txBody>
                  <a:tcPr marL="89186" marR="89186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Greater consistency</a:t>
                      </a:r>
                    </a:p>
                  </a:txBody>
                  <a:tcPr marL="89186" marR="89186"/>
                </a:tc>
                <a:tc rowSpan="3"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Factories can be</a:t>
                      </a:r>
                      <a:r>
                        <a:rPr lang="en-US" baseline="0" dirty="0"/>
                        <a:t> moved anywhere because robots are independent of the skills base</a:t>
                      </a:r>
                      <a:endParaRPr lang="en-US" dirty="0"/>
                    </a:p>
                  </a:txBody>
                  <a:tcPr marL="89186" marR="89186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They can do boring repetitive tasks</a:t>
                      </a:r>
                    </a:p>
                  </a:txBody>
                  <a:tcPr marL="89186" marR="89186"/>
                </a:tc>
                <a:tc vMerge="1"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dirty="0"/>
                    </a:p>
                  </a:txBody>
                  <a:tcPr marL="89186" marR="89186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They can carry out different tasks </a:t>
                      </a:r>
                    </a:p>
                  </a:txBody>
                  <a:tcPr marL="89186" marR="89186"/>
                </a:tc>
                <a:tc vMerge="1"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dirty="0"/>
                    </a:p>
                  </a:txBody>
                  <a:tcPr marL="89186" marR="89186"/>
                </a:tc>
                <a:extLst>
                  <a:ext uri="{0D108BD9-81ED-4DB2-BD59-A6C34878D82A}">
                    <a16:rowId xmlns:a16="http://schemas.microsoft.com/office/drawing/2014/main" val="12074927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45863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936E3E-DB5C-4C8A-9A6D-17D4A0A5E7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Robotics in manufacturing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22ADF5-2053-42CE-9996-47E9B430E4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427895"/>
          </a:xfrm>
        </p:spPr>
        <p:txBody>
          <a:bodyPr/>
          <a:lstStyle/>
          <a:p>
            <a:r>
              <a:rPr lang="en-US" b="1" dirty="0">
                <a:solidFill>
                  <a:srgbClr val="FFFF00"/>
                </a:solidFill>
              </a:rPr>
              <a:t>Production line control</a:t>
            </a:r>
          </a:p>
          <a:p>
            <a:pPr lvl="1"/>
            <a:r>
              <a:rPr lang="en-US" dirty="0"/>
              <a:t>Production line control using robots is used extensively in industry. For example:</a:t>
            </a:r>
          </a:p>
          <a:p>
            <a:pPr lvl="2"/>
            <a:r>
              <a:rPr lang="en-US" dirty="0"/>
              <a:t>Filling bottles with a liquid, capping the bottle and applying a label</a:t>
            </a:r>
          </a:p>
          <a:p>
            <a:pPr lvl="2"/>
            <a:r>
              <a:rPr lang="en-US" dirty="0"/>
              <a:t>Filling metal cans with baked beans, sealing the cans and applying labels.</a:t>
            </a:r>
          </a:p>
          <a:p>
            <a:pPr lvl="1"/>
            <a:r>
              <a:rPr lang="en-US" dirty="0"/>
              <a:t>Using robots in this way leads to:</a:t>
            </a:r>
          </a:p>
          <a:p>
            <a:pPr lvl="2"/>
            <a:r>
              <a:rPr lang="en-US" dirty="0"/>
              <a:t>Faster operations</a:t>
            </a:r>
          </a:p>
          <a:p>
            <a:pPr lvl="2"/>
            <a:r>
              <a:rPr lang="en-US" dirty="0"/>
              <a:t>Much greater productivity</a:t>
            </a:r>
          </a:p>
          <a:p>
            <a:pPr lvl="2"/>
            <a:r>
              <a:rPr lang="en-US" dirty="0"/>
              <a:t>Greater consistency</a:t>
            </a:r>
          </a:p>
          <a:p>
            <a:pPr lvl="2"/>
            <a:r>
              <a:rPr lang="en-US" dirty="0"/>
              <a:t>Built-in quality control</a:t>
            </a:r>
          </a:p>
          <a:p>
            <a:pPr lvl="2"/>
            <a:r>
              <a:rPr lang="en-US" dirty="0"/>
              <a:t>Reduced cost to the consumer</a:t>
            </a:r>
          </a:p>
        </p:txBody>
      </p:sp>
    </p:spTree>
    <p:extLst>
      <p:ext uri="{BB962C8B-B14F-4D97-AF65-F5344CB8AC3E}">
        <p14:creationId xmlns:p14="http://schemas.microsoft.com/office/powerpoint/2010/main" val="20667914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461DD9-E971-4F84-9155-E4F0F00797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635713"/>
          </a:xfrm>
        </p:spPr>
        <p:txBody>
          <a:bodyPr>
            <a:normAutofit fontScale="85000" lnSpcReduction="10000"/>
          </a:bodyPr>
          <a:lstStyle/>
          <a:p>
            <a:pPr algn="just">
              <a:lnSpc>
                <a:spcPct val="170000"/>
              </a:lnSpc>
            </a:pPr>
            <a:r>
              <a:rPr lang="en-US" b="1" dirty="0">
                <a:solidFill>
                  <a:srgbClr val="FFFF00"/>
                </a:solidFill>
              </a:rPr>
              <a:t>How robots could be used in a bottling plant.</a:t>
            </a:r>
          </a:p>
          <a:p>
            <a:pPr lvl="1" algn="just">
              <a:lnSpc>
                <a:spcPct val="170000"/>
              </a:lnSpc>
            </a:pPr>
            <a:r>
              <a:rPr lang="en-US" b="1" dirty="0"/>
              <a:t>Sensor 1</a:t>
            </a:r>
            <a:r>
              <a:rPr lang="en-US" dirty="0"/>
              <a:t> (a pressure sensor, light sensor or camera) detects the presence of a bottle and sends the signals to the computer.</a:t>
            </a:r>
          </a:p>
          <a:p>
            <a:pPr lvl="1" algn="just">
              <a:lnSpc>
                <a:spcPct val="170000"/>
              </a:lnSpc>
            </a:pPr>
            <a:r>
              <a:rPr lang="en-US" dirty="0"/>
              <a:t>When the signal from sensor 1 indicates a bottle is present, the computer sends a signal to an actuator which opens a valve allowing liquid to flow into the bottle.</a:t>
            </a:r>
          </a:p>
          <a:p>
            <a:pPr lvl="1" algn="just">
              <a:lnSpc>
                <a:spcPct val="170000"/>
              </a:lnSpc>
            </a:pPr>
            <a:r>
              <a:rPr lang="en-US" b="1" dirty="0"/>
              <a:t>Sensor 2 </a:t>
            </a:r>
            <a:r>
              <a:rPr lang="en-US" dirty="0"/>
              <a:t>(a level sensor) is used to detect the correct liquid height in the bottle.</a:t>
            </a:r>
          </a:p>
          <a:p>
            <a:pPr lvl="1" algn="just">
              <a:lnSpc>
                <a:spcPct val="170000"/>
              </a:lnSpc>
            </a:pPr>
            <a:r>
              <a:rPr lang="en-US" dirty="0"/>
              <a:t>When the signal from sensor 2 indicates the bottle is full, the computer sends a signal to an actuator to close the valve.</a:t>
            </a:r>
          </a:p>
          <a:p>
            <a:pPr lvl="1" algn="just">
              <a:lnSpc>
                <a:spcPct val="170000"/>
              </a:lnSpc>
            </a:pPr>
            <a:r>
              <a:rPr lang="en-US" dirty="0"/>
              <a:t>The computer then sends another signal to a second actuator which operates a motor to move the conveyer belt to allow the next empty bottle to take its correct position.</a:t>
            </a:r>
          </a:p>
          <a:p>
            <a:pPr lvl="1" algn="just">
              <a:lnSpc>
                <a:spcPct val="170000"/>
              </a:lnSpc>
            </a:pPr>
            <a:r>
              <a:rPr lang="en-US" dirty="0"/>
              <a:t>The whole process is continuous until stopped for maintenance, errors occurring or a change in the process.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E6F841A-B9D8-44F0-A2EA-9EEF05FF1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7055" y="0"/>
            <a:ext cx="9273309" cy="2222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37953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136B275-DBDA-46CE-9A83-40D7C9B119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5442" y="761149"/>
            <a:ext cx="7821116" cy="6096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54665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57CEEE6-CA9B-4472-8FF2-C9430A7BEF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9731" y="0"/>
            <a:ext cx="7792537" cy="2448267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1D68E0E3-98A2-4BEE-807D-BA1C2A7AD2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99730" y="1265382"/>
            <a:ext cx="7792537" cy="5592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6195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45386CB7-DD5C-4C62-93BE-4D2A7DD7A4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Blur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282992" y="1497926"/>
            <a:ext cx="9626016" cy="438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32309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6DDA2A38-883F-49F8-AB89-359C04C1AF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Blur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678144" y="720422"/>
            <a:ext cx="8835709" cy="2113192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D471711E-DC57-4925-A434-EFDB4486B7B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artisticBlur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678145" y="2833614"/>
            <a:ext cx="8835709" cy="2834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08783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TM03457503[[fn=Quotable]]</Template>
  <TotalTime>4252</TotalTime>
  <Words>453</Words>
  <Application>Microsoft Office PowerPoint</Application>
  <PresentationFormat>Widescreen</PresentationFormat>
  <Paragraphs>43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Century Gothic</vt:lpstr>
      <vt:lpstr>Wingdings 2</vt:lpstr>
      <vt:lpstr>Quotable</vt:lpstr>
      <vt:lpstr>Computer Controlled System</vt:lpstr>
      <vt:lpstr>Robotics in manufacturing</vt:lpstr>
      <vt:lpstr>Robotics in manufacturing</vt:lpstr>
      <vt:lpstr>Robotics in manufacturing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Nawal Al Husseini</dc:creator>
  <cp:lastModifiedBy>Nawal Al Husseini</cp:lastModifiedBy>
  <cp:revision>8</cp:revision>
  <dcterms:created xsi:type="dcterms:W3CDTF">2023-01-03T22:24:11Z</dcterms:created>
  <dcterms:modified xsi:type="dcterms:W3CDTF">2023-01-08T23:45:10Z</dcterms:modified>
</cp:coreProperties>
</file>