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63" r:id="rId4"/>
    <p:sldId id="276" r:id="rId5"/>
    <p:sldId id="277" r:id="rId6"/>
    <p:sldId id="274" r:id="rId7"/>
    <p:sldId id="278" r:id="rId8"/>
    <p:sldId id="279" r:id="rId9"/>
    <p:sldId id="280" r:id="rId10"/>
    <p:sldId id="270" r:id="rId11"/>
    <p:sldId id="272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09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E7128AB-DF38-47AB-B3A4-F26D3DB733E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6791BD-C027-46C3-9990-FACD6C37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3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7450-BABE-48D6-940F-8C104A395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Banking Systems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57DF7-6521-47AF-9245-ADAA71CFC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Chapter 6</a:t>
            </a:r>
          </a:p>
        </p:txBody>
      </p:sp>
      <p:pic>
        <p:nvPicPr>
          <p:cNvPr id="2050" name="Picture 2" descr="HOW DOES PCI DSS IMPACT BANKING AND BANKING APPLICATIONS? – Finance  Derivative">
            <a:extLst>
              <a:ext uri="{FF2B5EF4-FFF2-40B4-BE49-F238E27FC236}">
                <a16:creationId xmlns:a16="http://schemas.microsoft.com/office/drawing/2014/main" id="{5446F49E-6CB0-4985-9D9D-78990BA5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105" cy="22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ckchain for Banking Applications: How Will DLT Disrupt Bank Systems?">
            <a:extLst>
              <a:ext uri="{FF2B5EF4-FFF2-40B4-BE49-F238E27FC236}">
                <a16:creationId xmlns:a16="http://schemas.microsoft.com/office/drawing/2014/main" id="{19FF96EB-57CD-43C4-852C-D54B467E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4558200"/>
            <a:ext cx="3548063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C65ACB-3A28-45AC-9F20-48512BF2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Cheques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BBDEA-D803-436E-8D50-4B2A6F2CE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1"/>
          <a:stretch/>
        </p:blipFill>
        <p:spPr>
          <a:xfrm>
            <a:off x="1403721" y="1580050"/>
            <a:ext cx="9373908" cy="2401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D8AF29-2AF2-497F-8C8E-E14EA7C6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21" y="4039527"/>
            <a:ext cx="9373908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B838-D110-4B5B-A8C7-61DA602C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Centralized clearing of Cheques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7BFB-C3C1-47C0-86CA-1156D097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Suppose someone uses a bank called </a:t>
            </a:r>
            <a:r>
              <a:rPr lang="en-US" dirty="0">
                <a:solidFill>
                  <a:srgbClr val="FFFF00"/>
                </a:solidFill>
              </a:rPr>
              <a:t>Hodder Bank </a:t>
            </a:r>
            <a:r>
              <a:rPr lang="en-US" dirty="0"/>
              <a:t>and they pay a cheque for $50 to a company called </a:t>
            </a:r>
            <a:r>
              <a:rPr lang="en-US" dirty="0">
                <a:solidFill>
                  <a:srgbClr val="FFFF00"/>
                </a:solidFill>
              </a:rPr>
              <a:t>H&amp;S</a:t>
            </a:r>
            <a:r>
              <a:rPr lang="en-US" dirty="0"/>
              <a:t> Ltd, who bank with the </a:t>
            </a:r>
            <a:r>
              <a:rPr lang="en-US" dirty="0">
                <a:solidFill>
                  <a:srgbClr val="FFFF00"/>
                </a:solidFill>
              </a:rPr>
              <a:t>Smith Bank</a:t>
            </a:r>
            <a:r>
              <a:rPr lang="en-US" dirty="0"/>
              <a:t>. How is the H&amp;S bank account credited with $50?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first step is called </a:t>
            </a:r>
            <a:r>
              <a:rPr lang="en-US" b="1" u="sng" dirty="0">
                <a:solidFill>
                  <a:srgbClr val="FFFF00"/>
                </a:solidFill>
              </a:rPr>
              <a:t>out clearing</a:t>
            </a:r>
            <a:r>
              <a:rPr lang="en-US" dirty="0"/>
              <a:t>, when Smith Bank are presented with the cheque, a camera takes an image of the cheque and OCR software turns this image into an electronic data format.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Smith Bank uses this electronic data to create a digital record of the money to be paid, the sort code on the cheque and the account number on the cheque.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cheque image and digital record are added to a file of other cheque (related to </a:t>
            </a:r>
            <a:r>
              <a:rPr lang="en-US" dirty="0">
                <a:solidFill>
                  <a:srgbClr val="FFFF00"/>
                </a:solidFill>
              </a:rPr>
              <a:t>Hodder bank</a:t>
            </a:r>
            <a:r>
              <a:rPr lang="en-US" dirty="0"/>
              <a:t>) images paid in that day.</a:t>
            </a:r>
          </a:p>
        </p:txBody>
      </p:sp>
    </p:spTree>
    <p:extLst>
      <p:ext uri="{BB962C8B-B14F-4D97-AF65-F5344CB8AC3E}">
        <p14:creationId xmlns:p14="http://schemas.microsoft.com/office/powerpoint/2010/main" val="282966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F34E-2D4D-4EEB-94F9-D297F12F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Centralized clearing of Cheques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AFD1-755E-4D47-B052-9515270C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Smith Bank now sends all the files to a central facility. The central facility processes this file in the following way: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breaks the file down into individual payment messages.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does a payment validation.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creates and sends a ‘request to pay’ message to </a:t>
            </a:r>
            <a:r>
              <a:rPr lang="en-US" dirty="0">
                <a:solidFill>
                  <a:srgbClr val="FFFF00"/>
                </a:solidFill>
              </a:rPr>
              <a:t>Hodder Bank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Hodder Bank receives a stream of ‘request to pay’ images and carries out the transactions.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All of this happens usually in less than 24 hours.</a:t>
            </a:r>
          </a:p>
        </p:txBody>
      </p:sp>
    </p:spTree>
    <p:extLst>
      <p:ext uri="{BB962C8B-B14F-4D97-AF65-F5344CB8AC3E}">
        <p14:creationId xmlns:p14="http://schemas.microsoft.com/office/powerpoint/2010/main" val="367558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1AE4E2-78E0-4A42-BE86-6262EB7D0E59}"/>
              </a:ext>
            </a:extLst>
          </p:cNvPr>
          <p:cNvGrpSpPr/>
          <p:nvPr/>
        </p:nvGrpSpPr>
        <p:grpSpPr>
          <a:xfrm>
            <a:off x="2137810" y="1"/>
            <a:ext cx="7916380" cy="6857998"/>
            <a:chOff x="2137810" y="1"/>
            <a:chExt cx="7916380" cy="6857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80262F-FCD5-4734-9773-545C54E0B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7810" y="1"/>
              <a:ext cx="7916380" cy="40085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79A579-2951-4CC1-95CF-44567F9B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7810" y="4008583"/>
              <a:ext cx="7916380" cy="2849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44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DAE2-336C-4EDE-BC3D-905F5182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7" y="625273"/>
            <a:ext cx="7954485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8BA09-1683-4383-AF52-FDDFCEC0F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7810" y="1123628"/>
            <a:ext cx="7916380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6FF36-9649-4AE5-A32E-6B7F26726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941" y="18095"/>
            <a:ext cx="8002117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7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2DD5-549D-4E6D-873D-7757D9DE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Banking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17AA-EA8D-4C0C-AFC3-442A0C0EF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Examples for using computer technology in banking applications: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use of automatic teller machines (ATMs)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Electronic funds transfer (EFT)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Credit/debit card transactions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Cheque clearing</a:t>
            </a:r>
          </a:p>
        </p:txBody>
      </p:sp>
    </p:spTree>
    <p:extLst>
      <p:ext uri="{BB962C8B-B14F-4D97-AF65-F5344CB8AC3E}">
        <p14:creationId xmlns:p14="http://schemas.microsoft.com/office/powerpoint/2010/main" val="180880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Automatic teller machines –ATMs-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060497" cy="512555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Automatic teller machines (ATMs) allow the customer to: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withdraw cash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deposit cash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deposit cheques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check the balance of their account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see a mini bank statement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Pay a bill</a:t>
            </a:r>
          </a:p>
          <a:p>
            <a:pPr lvl="1" algn="just">
              <a:lnSpc>
                <a:spcPct val="170000"/>
              </a:lnSpc>
            </a:pPr>
            <a:r>
              <a:rPr lang="en-US" dirty="0"/>
              <a:t>Do a money transfer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90AFE-1DE7-40E1-AE76-55E9E1881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512555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Advantages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</a:p>
          <a:p>
            <a:pPr lvl="1" algn="just"/>
            <a:r>
              <a:rPr lang="en-US" dirty="0"/>
              <a:t>Possible to withdraw cash at any time of day.</a:t>
            </a:r>
          </a:p>
          <a:p>
            <a:pPr lvl="1" algn="just"/>
            <a:r>
              <a:rPr lang="en-US" dirty="0"/>
              <a:t>Offer many banking services without the need to go into the bank</a:t>
            </a:r>
          </a:p>
          <a:p>
            <a:pPr lvl="1" algn="just"/>
            <a:r>
              <a:rPr lang="en-US" dirty="0"/>
              <a:t>Possible to access an account from anywhere in the world.</a:t>
            </a:r>
          </a:p>
          <a:p>
            <a:pPr lvl="1" algn="just"/>
            <a:r>
              <a:rPr lang="en-US" dirty="0"/>
              <a:t>Usually provides quicker service than waiting in a queue in a bank.</a:t>
            </a:r>
          </a:p>
          <a:p>
            <a:r>
              <a:rPr lang="en-US" b="1" dirty="0">
                <a:solidFill>
                  <a:srgbClr val="FFFF00"/>
                </a:solidFill>
              </a:rPr>
              <a:t>Disadvantages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</a:p>
          <a:p>
            <a:pPr lvl="1" algn="just"/>
            <a:r>
              <a:rPr lang="en-US" dirty="0"/>
              <a:t>They are often in places where theft can take place at night.</a:t>
            </a:r>
          </a:p>
          <a:p>
            <a:pPr lvl="1" algn="just"/>
            <a:r>
              <a:rPr lang="en-US" dirty="0"/>
              <a:t>There is potential for shoulder-surfing and card-cloning scams.</a:t>
            </a:r>
          </a:p>
          <a:p>
            <a:pPr lvl="1" algn="just"/>
            <a:r>
              <a:rPr lang="en-US" dirty="0"/>
              <a:t>Some banks charge customers for using </a:t>
            </a:r>
            <a:r>
              <a:rPr lang="en-US" dirty="0" err="1"/>
              <a:t>atms</a:t>
            </a:r>
            <a:r>
              <a:rPr lang="en-US" dirty="0"/>
              <a:t>.</a:t>
            </a:r>
          </a:p>
          <a:p>
            <a:pPr lvl="1" algn="just"/>
            <a:r>
              <a:rPr lang="en-US" dirty="0"/>
              <a:t>Cash withdrawal limits are often imposed on customers.</a:t>
            </a:r>
          </a:p>
          <a:p>
            <a:pPr lvl="1" algn="just"/>
            <a:r>
              <a:rPr lang="en-US" dirty="0"/>
              <a:t>If the debit card is faulty then no transaction can take place</a:t>
            </a:r>
          </a:p>
          <a:p>
            <a:pPr lvl="1" algn="just"/>
            <a:r>
              <a:rPr lang="en-US" dirty="0"/>
              <a:t>There is a loss of the personal touch, which some customers will not like.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29CB5-5DB7-46BC-947F-344BDCC4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91" y="0"/>
            <a:ext cx="2008909" cy="16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AECAA-2DB3-4C3E-A4FC-0F35FBEA0B9B}"/>
              </a:ext>
            </a:extLst>
          </p:cNvPr>
          <p:cNvGrpSpPr/>
          <p:nvPr/>
        </p:nvGrpSpPr>
        <p:grpSpPr>
          <a:xfrm>
            <a:off x="1284461" y="-6556"/>
            <a:ext cx="10907540" cy="6871112"/>
            <a:chOff x="-1" y="-13111"/>
            <a:chExt cx="8922327" cy="68711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6DD97B-2847-4DC0-8B7C-6ABE27473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3111"/>
              <a:ext cx="8922327" cy="4474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263341-A4BB-42DE-A002-CB0668A48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424807"/>
              <a:ext cx="8922326" cy="2433194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949A2976-FF67-4EC4-8147-A51772B0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56"/>
            <a:ext cx="1284460" cy="6858000"/>
          </a:xfrm>
        </p:spPr>
        <p:txBody>
          <a:bodyPr vert="vert270">
            <a:norm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ATM process (Withdrawing cash)</a:t>
            </a:r>
          </a:p>
        </p:txBody>
      </p:sp>
    </p:spTree>
    <p:extLst>
      <p:ext uri="{BB962C8B-B14F-4D97-AF65-F5344CB8AC3E}">
        <p14:creationId xmlns:p14="http://schemas.microsoft.com/office/powerpoint/2010/main" val="17469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2345BC-D933-4BCD-A199-C9D30EB1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ATM Process (Depositing cheques)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49B1-DC78-4807-80C8-68C0046A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user is asked to insert their debit card and type in the PIN.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 message will then appear asking the customer which service they require.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customer chooses to deposit a cheque.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 drawer will then open and the customer inserts the cheque.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drawer will then close and an OCR device will read the cheque details.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amount appears on the screen and the customer confirms the amount.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customer’s account is updated with the amount on the cheque.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 printed receipt of the cheque is then given to the customer.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If they do not require another service, the card is returned to the customer.</a:t>
            </a:r>
          </a:p>
        </p:txBody>
      </p:sp>
    </p:spTree>
    <p:extLst>
      <p:ext uri="{BB962C8B-B14F-4D97-AF65-F5344CB8AC3E}">
        <p14:creationId xmlns:p14="http://schemas.microsoft.com/office/powerpoint/2010/main" val="44011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7F0B-FE1B-4778-ACF5-CE09C1D0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Electronic Funds Transfer (EFT)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E9318F-746E-4C1C-9AFE-C60F27465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7"/>
            <a:ext cx="5060497" cy="47376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System that allows money transfer instructions to be sent directly to a bank’s computer system.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No actual money is transferred. It relies on electronic transfer of money between accounts.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When an instruction is received, the  computer system automatically transfers the money from one account to another. 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FF00"/>
                </a:solidFill>
              </a:rPr>
              <a:t>Examples of EFT: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Payment of Salaries to the staff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Credit/debit card when purchasing in a store using a system called </a:t>
            </a:r>
            <a:r>
              <a:rPr lang="en-US" b="1" dirty="0">
                <a:solidFill>
                  <a:srgbClr val="FFFF00"/>
                </a:solidFill>
              </a:rPr>
              <a:t>electronic fund transfer at point-of-sale (EFTPOS)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EEA8E-DD1B-490D-A960-200F5AC7D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1732448"/>
            <a:ext cx="5176882" cy="47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E051-DACB-4B26-89DB-4B1F3678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Electronic Funds Transfer (EFT)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C0CD-A4D6-414B-82CE-87E4B4C81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Advantages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is a very secure payment method.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is a very quick payment method.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is less expensive than, for example, using cheques.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customer has the right to dispute an EFT payment for up to 60 days.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9F1A8-1612-4805-A720-F7BC96C150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Disadvantages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Once an amount has been transferred the bank cannot reverse a transaction.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customer needs to have funds available immediately.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cannot guarantee the recipient.</a:t>
            </a:r>
          </a:p>
        </p:txBody>
      </p:sp>
    </p:spTree>
    <p:extLst>
      <p:ext uri="{BB962C8B-B14F-4D97-AF65-F5344CB8AC3E}">
        <p14:creationId xmlns:p14="http://schemas.microsoft.com/office/powerpoint/2010/main" val="124205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4D47-6F4F-4685-A73D-CBE34046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Credit/debit card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D211-AAEF-4CC1-863B-CF707FE7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Credit/debit cards are equipped with a chip as well as a magnetic stripe.</a:t>
            </a:r>
          </a:p>
          <a:p>
            <a:r>
              <a:rPr lang="en-US" dirty="0"/>
              <a:t>Paying for items using a chip and PIN card is a form of electronic funds transfer (EFT).</a:t>
            </a:r>
          </a:p>
          <a:p>
            <a:r>
              <a:rPr lang="en-US" b="1" dirty="0">
                <a:solidFill>
                  <a:srgbClr val="FFFF00"/>
                </a:solidFill>
              </a:rPr>
              <a:t>Example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suppose a customer goes into a restaurant to pay for a meal using a chip and PIN card:</a:t>
            </a:r>
          </a:p>
          <a:p>
            <a:pPr lvl="1"/>
            <a:r>
              <a:rPr lang="en-US" dirty="0"/>
              <a:t>The PIN is entered using a keypad.</a:t>
            </a:r>
          </a:p>
          <a:p>
            <a:pPr lvl="1"/>
            <a:r>
              <a:rPr lang="en-US" dirty="0"/>
              <a:t>The card is checked to see if it is valid.</a:t>
            </a:r>
          </a:p>
          <a:p>
            <a:pPr lvl="1"/>
            <a:r>
              <a:rPr lang="en-US" dirty="0"/>
              <a:t>The PIN is read from the chip on the card and is compared to the one just keyed in.</a:t>
            </a:r>
          </a:p>
          <a:p>
            <a:pPr lvl="1"/>
            <a:r>
              <a:rPr lang="en-US" dirty="0"/>
              <a:t>If they are the same, then the transaction can proceed.</a:t>
            </a:r>
          </a:p>
          <a:p>
            <a:pPr lvl="1"/>
            <a:r>
              <a:rPr lang="en-US" dirty="0"/>
              <a:t>If different, the transaction is terminated.</a:t>
            </a:r>
          </a:p>
          <a:p>
            <a:pPr lvl="1"/>
            <a:r>
              <a:rPr lang="en-US" dirty="0"/>
              <a:t>The restaurant’s bank contacts the customer’s bank.</a:t>
            </a:r>
          </a:p>
          <a:p>
            <a:pPr lvl="1"/>
            <a:r>
              <a:rPr lang="en-US" dirty="0"/>
              <a:t>A check is made on whether they have enough funds.</a:t>
            </a:r>
          </a:p>
          <a:p>
            <a:pPr lvl="1"/>
            <a:r>
              <a:rPr lang="en-US" dirty="0"/>
              <a:t>If the card is not valid or there are not enough funds available, then the transaction is terminated.</a:t>
            </a:r>
          </a:p>
          <a:p>
            <a:pPr lvl="1"/>
            <a:r>
              <a:rPr lang="en-US" dirty="0"/>
              <a:t>An authorization code is sent to the restaurant.</a:t>
            </a:r>
          </a:p>
          <a:p>
            <a:pPr lvl="1"/>
            <a:r>
              <a:rPr lang="en-US" dirty="0"/>
              <a:t>The price of the meal is then deducted from the customer’s account and debited to the restaurant’s bank account.</a:t>
            </a:r>
          </a:p>
          <a:p>
            <a:pPr lvl="1"/>
            <a:r>
              <a:rPr lang="en-US" dirty="0"/>
              <a:t>A receipt is produced as proof of purchase.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1EF-5C02-457B-8418-3E3EED67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70" y="0"/>
            <a:ext cx="254353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745C-7BC2-442B-9863-E1F278B9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Credit/debit card transactions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94FC-5771-48FA-AB8C-8A32118E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90" y="1580050"/>
            <a:ext cx="9288171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7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263</TotalTime>
  <Words>927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Calisto MT</vt:lpstr>
      <vt:lpstr>Trebuchet MS</vt:lpstr>
      <vt:lpstr>Wingdings</vt:lpstr>
      <vt:lpstr>Wingdings 2</vt:lpstr>
      <vt:lpstr>Slate</vt:lpstr>
      <vt:lpstr>Banking Systems</vt:lpstr>
      <vt:lpstr>Banking applications</vt:lpstr>
      <vt:lpstr>Automatic teller machines –ATMs-</vt:lpstr>
      <vt:lpstr>ATM process (Withdrawing cash)</vt:lpstr>
      <vt:lpstr>ATM Process (Depositing cheques)</vt:lpstr>
      <vt:lpstr>Electronic Funds Transfer (EFT)</vt:lpstr>
      <vt:lpstr>Electronic Funds Transfer (EFT)</vt:lpstr>
      <vt:lpstr>Credit/debit card transactions</vt:lpstr>
      <vt:lpstr>Credit/debit card transactions</vt:lpstr>
      <vt:lpstr>Cheques</vt:lpstr>
      <vt:lpstr>Centralized clearing of Cheques</vt:lpstr>
      <vt:lpstr>Centralized clearing of Cheques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applications</dc:title>
  <dc:creator>Nawal Al-Hussieni</dc:creator>
  <cp:lastModifiedBy>Nawal Al Husseini</cp:lastModifiedBy>
  <cp:revision>56</cp:revision>
  <dcterms:created xsi:type="dcterms:W3CDTF">2021-03-12T15:59:39Z</dcterms:created>
  <dcterms:modified xsi:type="dcterms:W3CDTF">2023-01-09T22:40:14Z</dcterms:modified>
</cp:coreProperties>
</file>