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70" r:id="rId9"/>
    <p:sldId id="269" r:id="rId10"/>
    <p:sldId id="260" r:id="rId11"/>
    <p:sldId id="262" r:id="rId12"/>
    <p:sldId id="261" r:id="rId13"/>
    <p:sldId id="271" r:id="rId14"/>
    <p:sldId id="273" r:id="rId15"/>
    <p:sldId id="272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Modelling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70825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1532"/>
            <a:ext cx="10820400" cy="8718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4: Traffic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How and what data needs to be collected?</a:t>
            </a:r>
            <a:endParaRPr lang="en-US" b="1" dirty="0">
              <a:solidFill>
                <a:schemeClr val="accent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Count the number of vehicles passing the junction in all directions at different times of day.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day of the week –it may vary from day to day-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How long it takes a vehicle to clear the junction.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How long it takes the slowest vehicle to pass the junction.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Whether there are any pedestrian crossings.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Whether there are other factors which might affect the junction.</a:t>
            </a:r>
          </a:p>
        </p:txBody>
      </p:sp>
    </p:spTree>
    <p:extLst>
      <p:ext uri="{BB962C8B-B14F-4D97-AF65-F5344CB8AC3E}">
        <p14:creationId xmlns:p14="http://schemas.microsoft.com/office/powerpoint/2010/main" val="294479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6805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4: Traffic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How is the computer model carried out?</a:t>
            </a:r>
            <a:endParaRPr lang="en-US" b="1" dirty="0">
              <a:solidFill>
                <a:schemeClr val="accent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Vary the timing of the lights and see how the traffic flow was affected.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Increase the number of vehicles stopped at part of the junction and then change the timing of the lights to see how the traffic flow is affected.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Increase or decrease traffic flow in all directions.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Consider how emergency vehicles affect traffic flow at different times of the day. </a:t>
            </a:r>
          </a:p>
        </p:txBody>
      </p:sp>
    </p:spTree>
    <p:extLst>
      <p:ext uri="{BB962C8B-B14F-4D97-AF65-F5344CB8AC3E}">
        <p14:creationId xmlns:p14="http://schemas.microsoft.com/office/powerpoint/2010/main" val="246537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901532"/>
            <a:ext cx="10739583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4: Traffic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How would the system work in real life?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Sensors in the road gather data and count the number of vehicles at the junction.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This data is sent to a control box or to a computer (it may need to be converted).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gathered data is compared to data stored in the system.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control box or computer decides what action needs to be taken.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Signals are sent out to the traffic lights to change their timing if necessary.</a:t>
            </a:r>
          </a:p>
        </p:txBody>
      </p:sp>
    </p:spTree>
    <p:extLst>
      <p:ext uri="{BB962C8B-B14F-4D97-AF65-F5344CB8AC3E}">
        <p14:creationId xmlns:p14="http://schemas.microsoft.com/office/powerpoint/2010/main" val="411342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240-3195-4552-896E-15056E2E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5: Weather Forecasting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68EA-6F5B-4D28-8515-3E26AEE8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Weather stations use a variety of </a:t>
            </a:r>
            <a:r>
              <a:rPr lang="en-US" sz="2000" b="1" dirty="0">
                <a:solidFill>
                  <a:srgbClr val="FFFF00"/>
                </a:solidFill>
              </a:rPr>
              <a:t>sensors</a:t>
            </a:r>
            <a:r>
              <a:rPr lang="en-US" sz="2000" b="1" dirty="0">
                <a:solidFill>
                  <a:schemeClr val="accent1"/>
                </a:solidFill>
              </a:rPr>
              <a:t> to measure: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Rainfall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Temperature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Wind speed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Wind direction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Barometric pressure (air pressure)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Humidity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Weather modelling is often shown in animated format.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CFAA9-AFD6-44DF-9E85-B6CBCA40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25" y="3292222"/>
            <a:ext cx="33475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240-3195-4552-896E-15056E2E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5: Weather Forecasting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68EA-6F5B-4D28-8515-3E26AEE8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7569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The data needs to be gathered every hour of every day of the week.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By running the computer model: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Data is input into the model and a prediction of the weather for the next few days is made.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At the end of the weather forecast period, the model compares its weather forecast with the actual weather.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model ‘learns’ from previous weather situations.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new data is then input into the model, and a weather forecast for the next few days is made.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A very powerful computer is needed to run this model.</a:t>
            </a:r>
          </a:p>
          <a:p>
            <a:pPr lvl="1" algn="just">
              <a:lnSpc>
                <a:spcPct val="150000"/>
              </a:lnSpc>
            </a:pP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2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1B2B4-48A0-4200-B202-C3006030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4" y="1397200"/>
            <a:ext cx="10741891" cy="4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BE29B-3835-4C87-8B6A-772BEEDD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39" y="1502377"/>
            <a:ext cx="10961277" cy="3255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A1F6A-F3C6-4D7B-AF9F-30573DC4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40" y="4758201"/>
            <a:ext cx="10961276" cy="14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A292A-05F6-4113-9E1C-029768DE4B5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57" y="333375"/>
            <a:ext cx="6191885" cy="3095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86376E-EE26-4A57-86BD-EBA98842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58" y="3429000"/>
            <a:ext cx="6191884" cy="33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5EE8E-C46A-449D-9A04-5E32206E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415" y="3514258"/>
            <a:ext cx="8021169" cy="3343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2F2E6-836C-40D9-A777-274231CB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85" y="1136818"/>
            <a:ext cx="928522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1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Computer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7569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Simulation</a:t>
            </a:r>
            <a:r>
              <a:rPr lang="en-US" b="1" dirty="0">
                <a:solidFill>
                  <a:schemeClr val="accent1"/>
                </a:solidFill>
              </a:rPr>
              <a:t> is the creation of a model of a real system to find out how a system behaves, predict the behavior of the system in the future and see if it is possible to influence this future behavior.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 model is computer-generated and is based on mathematical representations.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Advantages: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They are less expensive than having to build the real thing.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It is safer to run a computer model.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It is much easier to try out various scenarios in advance.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It is nearly impossible to try out some tasks in real life because of the high risk.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Faster to use a computer model than do the real thing.</a:t>
            </a:r>
          </a:p>
        </p:txBody>
      </p:sp>
    </p:spTree>
    <p:extLst>
      <p:ext uri="{BB962C8B-B14F-4D97-AF65-F5344CB8AC3E}">
        <p14:creationId xmlns:p14="http://schemas.microsoft.com/office/powerpoint/2010/main" val="203643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Computer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7569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Disadvantages: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A model is only as good as the programming or the data entered.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Sometimes computer modelling is also a very costly option.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</a:rPr>
              <a:t>People’s reactions to the results of a simulation may not be positive.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Examples:</a:t>
            </a:r>
            <a:r>
              <a:rPr lang="en-US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Personal finance</a:t>
            </a:r>
          </a:p>
          <a:p>
            <a:pPr lvl="1" algn="just">
              <a:lnSpc>
                <a:spcPct val="15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Bridge and building design</a:t>
            </a:r>
          </a:p>
          <a:p>
            <a:pPr lvl="1" algn="just">
              <a:lnSpc>
                <a:spcPct val="15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Flood water management</a:t>
            </a:r>
          </a:p>
          <a:p>
            <a:pPr lvl="1" algn="just">
              <a:lnSpc>
                <a:spcPct val="15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Traffic management</a:t>
            </a:r>
          </a:p>
          <a:p>
            <a:pPr lvl="1" algn="just">
              <a:lnSpc>
                <a:spcPct val="15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Weather forecasting</a:t>
            </a:r>
          </a:p>
        </p:txBody>
      </p:sp>
    </p:spTree>
    <p:extLst>
      <p:ext uri="{BB962C8B-B14F-4D97-AF65-F5344CB8AC3E}">
        <p14:creationId xmlns:p14="http://schemas.microsoft.com/office/powerpoint/2010/main" val="319956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86850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1: Personal Finance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3678F1-1594-4AE6-BFE7-13F7FB2E0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7401"/>
            <a:ext cx="5334000" cy="40241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This example is a very simple model, but it shows the principal of using </a:t>
            </a:r>
            <a:r>
              <a:rPr lang="en-US" sz="1900" b="1" dirty="0">
                <a:solidFill>
                  <a:srgbClr val="FFFF00"/>
                </a:solidFill>
              </a:rPr>
              <a:t>spreadsheets</a:t>
            </a:r>
            <a:r>
              <a:rPr lang="en-US" sz="1900" b="1" dirty="0">
                <a:solidFill>
                  <a:schemeClr val="accent1"/>
                </a:solidFill>
              </a:rPr>
              <a:t> to carry out any type of modelling that can be represented in a mathematical form.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FF00"/>
                </a:solidFill>
              </a:rPr>
              <a:t>Spreadsheets</a:t>
            </a:r>
            <a:r>
              <a:rPr lang="en-US" sz="1900" b="1" dirty="0">
                <a:solidFill>
                  <a:schemeClr val="accent1"/>
                </a:solidFill>
              </a:rPr>
              <a:t> are often used in some form to carry out </a:t>
            </a:r>
            <a:r>
              <a:rPr lang="en-US" sz="1900" b="1" dirty="0">
                <a:solidFill>
                  <a:srgbClr val="FFFF00"/>
                </a:solidFill>
              </a:rPr>
              <a:t>financial modelling</a:t>
            </a:r>
            <a:r>
              <a:rPr lang="en-US" sz="19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E2D97-35C7-4AA4-801F-A0B268A1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6" y="2057401"/>
            <a:ext cx="4200724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19C6C-317F-4E69-8B5D-D9D62029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76" y="4105192"/>
            <a:ext cx="420072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FE1D4-906C-48CB-B549-78A3BECB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2: Bridge and building design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1DDAC-243A-4FFE-BE31-FC714230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3D computer modelling is used to try out a number of scenarios to ensure the final design meets critical criteria.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When building a bridge, the modeler has to consider a number of scenarios: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amount of traffic that might be caught in a traffic jam on the bridge.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effects of strong winds.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effect of earthquakes.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effect of tidal waves and ice floes during extreme weather conditions.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effects of vibrations.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All of these scenarios can be tested using a computer model. The design can then be modified on the computer.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After a number of modifications, a final design will be decided 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AE2CC-F4A9-451B-9ABA-E553B3F6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1" y="3124662"/>
            <a:ext cx="203199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C8E8-AB2C-4531-AD42-55AF9CEC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2: Bridge and building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5CD7-83B5-49CA-B6DB-CDE440BF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Similar methods are used when designing new </a:t>
            </a:r>
            <a:r>
              <a:rPr lang="en-US" sz="1900" b="1" dirty="0">
                <a:solidFill>
                  <a:srgbClr val="FFFF00"/>
                </a:solidFill>
              </a:rPr>
              <a:t>buildings</a:t>
            </a:r>
            <a:r>
              <a:rPr lang="en-US" sz="1900" b="1" dirty="0">
                <a:solidFill>
                  <a:schemeClr val="accent1"/>
                </a:solidFill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When testing the building using a computer model, a number of scenarios need to be considered: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What is the effect of natural phenomena.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effect of a disaster, such as a fire.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How is it possible to move people around the building efficiently.</a:t>
            </a:r>
          </a:p>
          <a:p>
            <a:pPr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Computer modelling provides the following features: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Possible to zoom into images.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design can be rotated in a number of different ways.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Building a bridge or building is expensive and dangerous if the final design had a serious flaw.</a:t>
            </a:r>
          </a:p>
          <a:p>
            <a:pPr lvl="1" algn="just">
              <a:lnSpc>
                <a:spcPct val="17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Various scenarios can be tried out to see the effect on the design.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71F07-06C0-46E6-A0BE-12A050A0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82" y="3611880"/>
            <a:ext cx="304351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C8E8-AB2C-4531-AD42-55AF9CEC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3: Flood water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5CD7-83B5-49CA-B6DB-CDE440BF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600" b="1" dirty="0">
                <a:solidFill>
                  <a:srgbClr val="FFFF00"/>
                </a:solidFill>
              </a:rPr>
              <a:t>Flood water management </a:t>
            </a:r>
            <a:r>
              <a:rPr lang="en-US" sz="1600" b="1" dirty="0">
                <a:solidFill>
                  <a:schemeClr val="accent1"/>
                </a:solidFill>
              </a:rPr>
              <a:t>uses computer modelling:</a:t>
            </a:r>
          </a:p>
          <a:p>
            <a:pPr lvl="1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To perform a risk assessment to identify sources of potential flooding.</a:t>
            </a:r>
          </a:p>
          <a:p>
            <a:pPr lvl="1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The extent of flooding.</a:t>
            </a:r>
          </a:p>
          <a:p>
            <a:pPr lvl="1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How any mitigation or protection measures could work.</a:t>
            </a:r>
          </a:p>
          <a:p>
            <a:pPr lvl="1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Predict water levels, water flows and potential flood depths.</a:t>
            </a:r>
          </a:p>
          <a:p>
            <a:pPr algn="just">
              <a:lnSpc>
                <a:spcPct val="170000"/>
              </a:lnSpc>
            </a:pPr>
            <a:r>
              <a:rPr lang="en-US" sz="1800" b="1" dirty="0">
                <a:solidFill>
                  <a:srgbClr val="FFFF00"/>
                </a:solidFill>
              </a:rPr>
              <a:t>Input</a:t>
            </a:r>
            <a:r>
              <a:rPr lang="en-US" sz="1800" b="1" dirty="0">
                <a:solidFill>
                  <a:schemeClr val="accent1"/>
                </a:solidFill>
              </a:rPr>
              <a:t> to the system could include: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Cross-section of rivers and sea inlets.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Dimensions of any bridges, weirs or sluices in the flood area.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Factors that can affect water flow rates.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Boundary conditions.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The start and finishing date for the simulation.</a:t>
            </a:r>
          </a:p>
          <a:p>
            <a:pPr lvl="2" algn="just">
              <a:lnSpc>
                <a:spcPct val="17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Calibration data (observation of actual flooding in the past).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8F40E-A42D-484B-9435-EBE12C69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932" y="3654621"/>
            <a:ext cx="3172268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2AF4-4E8A-4918-AA8B-B3A7A290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3: Flood water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D9FA-D815-4442-8786-A9EA1888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The main </a:t>
            </a:r>
            <a:r>
              <a:rPr lang="en-US" sz="1900" b="1" dirty="0">
                <a:solidFill>
                  <a:srgbClr val="FFFF00"/>
                </a:solidFill>
              </a:rPr>
              <a:t>advantages</a:t>
            </a:r>
            <a:r>
              <a:rPr lang="en-US" sz="1900" b="1" dirty="0">
                <a:solidFill>
                  <a:schemeClr val="accent1"/>
                </a:solidFill>
              </a:rPr>
              <a:t> of doing this are: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Sensors could be used out in the bay area to monitor sea height and wave height.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Using a computer system is safer.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Data collection is continuous and more accurate.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Because of the faster response to changing conditions, city dwellers can be warned well in advance.</a:t>
            </a:r>
          </a:p>
          <a:p>
            <a:pPr lvl="1" algn="just">
              <a:lnSpc>
                <a:spcPct val="150000"/>
              </a:lnSpc>
            </a:pPr>
            <a:r>
              <a:rPr lang="en-US" sz="1900" b="1" dirty="0">
                <a:solidFill>
                  <a:schemeClr val="accent1"/>
                </a:solidFill>
              </a:rPr>
              <a:t>Data from the sensors could also be fed into the simulation modelling the flood area; this could lead to further improvements.</a:t>
            </a:r>
          </a:p>
        </p:txBody>
      </p:sp>
    </p:spTree>
    <p:extLst>
      <p:ext uri="{BB962C8B-B14F-4D97-AF65-F5344CB8AC3E}">
        <p14:creationId xmlns:p14="http://schemas.microsoft.com/office/powerpoint/2010/main" val="15135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-Up Arrow 8"/>
          <p:cNvSpPr>
            <a:spLocks noChangeAspect="1"/>
          </p:cNvSpPr>
          <p:nvPr/>
        </p:nvSpPr>
        <p:spPr>
          <a:xfrm rot="10800000">
            <a:off x="3677568" y="1705695"/>
            <a:ext cx="4836859" cy="39600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95" y="192494"/>
            <a:ext cx="10961798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Case 4: Traffic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5236-9B6B-4BA8-87CA-092323B2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362" y="1225614"/>
            <a:ext cx="3839263" cy="4234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Traffic Light Simulation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31" y="1775669"/>
            <a:ext cx="2427529" cy="262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4402" y="1953667"/>
            <a:ext cx="2985247" cy="103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How and what data needs to be collected?</a:t>
            </a:r>
          </a:p>
        </p:txBody>
      </p:sp>
      <p:sp>
        <p:nvSpPr>
          <p:cNvPr id="6" name="Oval 5"/>
          <p:cNvSpPr/>
          <p:nvPr/>
        </p:nvSpPr>
        <p:spPr>
          <a:xfrm>
            <a:off x="8662346" y="1953667"/>
            <a:ext cx="2985247" cy="103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How is the computer model carried out?</a:t>
            </a:r>
          </a:p>
        </p:txBody>
      </p:sp>
      <p:sp>
        <p:nvSpPr>
          <p:cNvPr id="7" name="Oval 6"/>
          <p:cNvSpPr/>
          <p:nvPr/>
        </p:nvSpPr>
        <p:spPr>
          <a:xfrm>
            <a:off x="4603371" y="5778996"/>
            <a:ext cx="2985247" cy="103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How would the system work in real life?</a:t>
            </a:r>
          </a:p>
        </p:txBody>
      </p:sp>
    </p:spTree>
    <p:extLst>
      <p:ext uri="{BB962C8B-B14F-4D97-AF65-F5344CB8AC3E}">
        <p14:creationId xmlns:p14="http://schemas.microsoft.com/office/powerpoint/2010/main" val="33257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255</TotalTime>
  <Words>1103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Modelling Applications</vt:lpstr>
      <vt:lpstr>Computer modelling</vt:lpstr>
      <vt:lpstr>Computer modelling</vt:lpstr>
      <vt:lpstr>Case 1: Personal Finance</vt:lpstr>
      <vt:lpstr>Case 2: Bridge and building design</vt:lpstr>
      <vt:lpstr>Case 2: Bridge and building design</vt:lpstr>
      <vt:lpstr>Case 3: Flood water management</vt:lpstr>
      <vt:lpstr>Case 3: Flood water management</vt:lpstr>
      <vt:lpstr>Case 4: Traffic management</vt:lpstr>
      <vt:lpstr>Case 4: Traffic management</vt:lpstr>
      <vt:lpstr>Case 4: Traffic management</vt:lpstr>
      <vt:lpstr>Case 4: Traffic management</vt:lpstr>
      <vt:lpstr>Case 5: Weather Forecasting</vt:lpstr>
      <vt:lpstr>Case 5: Weather Forecasting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Applications</dc:title>
  <dc:creator>Inspiron</dc:creator>
  <cp:lastModifiedBy>Nawal Al Husseini</cp:lastModifiedBy>
  <cp:revision>107</cp:revision>
  <dcterms:created xsi:type="dcterms:W3CDTF">2019-03-07T08:36:00Z</dcterms:created>
  <dcterms:modified xsi:type="dcterms:W3CDTF">2023-01-08T23:49:49Z</dcterms:modified>
</cp:coreProperties>
</file>