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74" r:id="rId1"/>
  </p:sldMasterIdLst>
  <p:notesMasterIdLst>
    <p:notesMasterId r:id="rId20"/>
  </p:notesMasterIdLst>
  <p:sldIdLst>
    <p:sldId id="256" r:id="rId2"/>
    <p:sldId id="257" r:id="rId3"/>
    <p:sldId id="258" r:id="rId4"/>
    <p:sldId id="270" r:id="rId5"/>
    <p:sldId id="260" r:id="rId6"/>
    <p:sldId id="273" r:id="rId7"/>
    <p:sldId id="274" r:id="rId8"/>
    <p:sldId id="275" r:id="rId9"/>
    <p:sldId id="276" r:id="rId10"/>
    <p:sldId id="263" r:id="rId11"/>
    <p:sldId id="261" r:id="rId12"/>
    <p:sldId id="271" r:id="rId13"/>
    <p:sldId id="272" r:id="rId14"/>
    <p:sldId id="262" r:id="rId15"/>
    <p:sldId id="266" r:id="rId16"/>
    <p:sldId id="267" r:id="rId17"/>
    <p:sldId id="268" r:id="rId18"/>
    <p:sldId id="269"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3" d="100"/>
          <a:sy n="83" d="100"/>
        </p:scale>
        <p:origin x="6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0E7EE1-07A9-4939-9980-44B338128A8A}" type="datetimeFigureOut">
              <a:rPr lang="en-US" smtClean="0"/>
              <a:t>3/21/2023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D3B282-37C8-4BC5-BB30-5D0B3FFEAC8A}" type="slidenum">
              <a:rPr lang="en-US" smtClean="0"/>
              <a:t>‹#›</a:t>
            </a:fld>
            <a:endParaRPr lang="en-US"/>
          </a:p>
        </p:txBody>
      </p:sp>
    </p:spTree>
    <p:extLst>
      <p:ext uri="{BB962C8B-B14F-4D97-AF65-F5344CB8AC3E}">
        <p14:creationId xmlns:p14="http://schemas.microsoft.com/office/powerpoint/2010/main" val="9189989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4" name="Group 13"/>
          <p:cNvGrpSpPr/>
          <p:nvPr/>
        </p:nvGrpSpPr>
        <p:grpSpPr>
          <a:xfrm>
            <a:off x="-1588" y="0"/>
            <a:ext cx="12193588" cy="6861555"/>
            <a:chOff x="-1588" y="0"/>
            <a:chExt cx="12193588" cy="6861555"/>
          </a:xfrm>
        </p:grpSpPr>
        <p:sp>
          <p:nvSpPr>
            <p:cNvPr id="9" name="Rectangle 8"/>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a:prstGeom prst="rect">
            <a:avLst/>
          </a:prstGeo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tx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rot="5400000">
            <a:off x="10158984" y="1792224"/>
            <a:ext cx="990599" cy="304799"/>
          </a:xfrm>
        </p:spPr>
        <p:txBody>
          <a:bodyPr/>
          <a:lstStyle>
            <a:lvl1pPr algn="l">
              <a:defRPr b="0">
                <a:solidFill>
                  <a:schemeClr val="bg1"/>
                </a:solidFill>
              </a:defRPr>
            </a:lvl1pPr>
          </a:lstStyle>
          <a:p>
            <a:fld id="{24DE82A7-E978-4FAC-8CEC-DC7C0EB8F360}" type="datetime1">
              <a:rPr lang="en-US" smtClean="0"/>
              <a:t>3/21/2023</a:t>
            </a:fld>
            <a:endParaRPr lang="en-US" dirty="0"/>
          </a:p>
        </p:txBody>
      </p:sp>
      <p:sp>
        <p:nvSpPr>
          <p:cNvPr id="5" name="Footer Placeholder 4"/>
          <p:cNvSpPr>
            <a:spLocks noGrp="1"/>
          </p:cNvSpPr>
          <p:nvPr>
            <p:ph type="ftr" sz="quarter" idx="11"/>
          </p:nvPr>
        </p:nvSpPr>
        <p:spPr>
          <a:xfrm rot="5400000">
            <a:off x="8951976" y="3227832"/>
            <a:ext cx="3867912" cy="310896"/>
          </a:xfrm>
        </p:spPr>
        <p:txBody>
          <a:bodyPr/>
          <a:lstStyle>
            <a:lvl1pPr>
              <a:defRPr sz="1000" b="0">
                <a:solidFill>
                  <a:schemeClr val="bg1"/>
                </a:solidFill>
              </a:defRPr>
            </a:lvl1pPr>
          </a:lstStyle>
          <a:p>
            <a:r>
              <a:rPr lang="en-US"/>
              <a:t>The National Orthodox School- Wafa'a Sabri</a:t>
            </a:r>
            <a:endParaRPr lang="en-US" dirty="0"/>
          </a:p>
        </p:txBody>
      </p:sp>
      <p:sp>
        <p:nvSpPr>
          <p:cNvPr id="8" name="Rectangle 7"/>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4FAB73BC-B049-4115-A692-8D63A059BFB8}" type="slidenum">
              <a:rPr lang="en-US" smtClean="0"/>
              <a:t>‹#›</a:t>
            </a:fld>
            <a:endParaRPr lang="en-US" dirty="0"/>
          </a:p>
        </p:txBody>
      </p:sp>
    </p:spTree>
    <p:extLst>
      <p:ext uri="{BB962C8B-B14F-4D97-AF65-F5344CB8AC3E}">
        <p14:creationId xmlns:p14="http://schemas.microsoft.com/office/powerpoint/2010/main" val="19366833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grpSp>
        <p:nvGrpSpPr>
          <p:cNvPr id="17" name="Group 16"/>
          <p:cNvGrpSpPr/>
          <p:nvPr/>
        </p:nvGrpSpPr>
        <p:grpSpPr>
          <a:xfrm>
            <a:off x="-1588" y="0"/>
            <a:ext cx="12193588" cy="6861555"/>
            <a:chOff x="-1588" y="0"/>
            <a:chExt cx="12193588" cy="6861555"/>
          </a:xfrm>
        </p:grpSpPr>
        <p:sp>
          <p:nvSpPr>
            <p:cNvPr id="11" name="Rectangle 10"/>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7" y="4969927"/>
            <a:ext cx="8825657" cy="566738"/>
          </a:xfrm>
          <a:prstGeom prst="rect">
            <a:avLst/>
          </a:prstGeo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7" y="5536665"/>
            <a:ext cx="8825656" cy="493712"/>
          </a:xfrm>
        </p:spPr>
        <p:txBody>
          <a:bodyPr>
            <a:normAutofit/>
          </a:bodyPr>
          <a:lstStyle>
            <a:lvl1pPr marL="0" indent="0">
              <a:buNone/>
              <a:defRPr sz="12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F1FADF9C-3850-4A4D-B3F1-3853814FD83E}" type="datetime1">
              <a:rPr lang="en-US" smtClean="0"/>
              <a:t>3/21/2023</a:t>
            </a:fld>
            <a:endParaRPr lang="en-US" dirty="0"/>
          </a:p>
        </p:txBody>
      </p:sp>
      <p:sp>
        <p:nvSpPr>
          <p:cNvPr id="6" name="Footer Placeholder 5"/>
          <p:cNvSpPr>
            <a:spLocks noGrp="1"/>
          </p:cNvSpPr>
          <p:nvPr>
            <p:ph type="ftr" sz="quarter" idx="11"/>
          </p:nvPr>
        </p:nvSpPr>
        <p:spPr/>
        <p:txBody>
          <a:bodyPr/>
          <a:lstStyle/>
          <a:p>
            <a:r>
              <a:rPr lang="en-US"/>
              <a:t>The National Orthodox School- Wafa'a Sabri</a:t>
            </a:r>
            <a:endParaRPr lang="en-US" dirty="0"/>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40527161"/>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16" name="Group 15"/>
          <p:cNvGrpSpPr/>
          <p:nvPr/>
        </p:nvGrpSpPr>
        <p:grpSpPr>
          <a:xfrm>
            <a:off x="-1588" y="0"/>
            <a:ext cx="12193588" cy="6861555"/>
            <a:chOff x="-1588" y="0"/>
            <a:chExt cx="12193588" cy="6861555"/>
          </a:xfrm>
        </p:grpSpPr>
        <p:sp>
          <p:nvSpPr>
            <p:cNvPr id="10" name="Rectangle 9"/>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0704"/>
            <a:ext cx="8833104" cy="1371600"/>
          </a:xfrm>
          <a:prstGeom prst="rect">
            <a:avLst/>
          </a:prstGeom>
        </p:spPr>
        <p:txBody>
          <a:bodyPr anchor="ctr" anchorCtr="0"/>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2144" y="3547872"/>
            <a:ext cx="8825659" cy="2478024"/>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F1FADF9C-3850-4A4D-B3F1-3853814FD83E}" type="datetime1">
              <a:rPr lang="en-US" smtClean="0"/>
              <a:t>3/21/2023</a:t>
            </a:fld>
            <a:endParaRPr lang="en-US" dirty="0"/>
          </a:p>
        </p:txBody>
      </p:sp>
      <p:sp>
        <p:nvSpPr>
          <p:cNvPr id="5" name="Footer Placeholder 4"/>
          <p:cNvSpPr>
            <a:spLocks noGrp="1"/>
          </p:cNvSpPr>
          <p:nvPr>
            <p:ph type="ftr" sz="quarter" idx="11"/>
          </p:nvPr>
        </p:nvSpPr>
        <p:spPr/>
        <p:txBody>
          <a:bodyPr/>
          <a:lstStyle/>
          <a:p>
            <a:r>
              <a:rPr lang="en-US"/>
              <a:t>The National Orthodox School- Wafa'a Sabri</a:t>
            </a:r>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516300990"/>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7" name="Group 6"/>
          <p:cNvGrpSpPr/>
          <p:nvPr/>
        </p:nvGrpSpPr>
        <p:grpSpPr>
          <a:xfrm>
            <a:off x="-1588" y="0"/>
            <a:ext cx="12193588" cy="6861555"/>
            <a:chOff x="-1588" y="0"/>
            <a:chExt cx="12193588" cy="6861555"/>
          </a:xfrm>
        </p:grpSpPr>
        <p:sp>
          <p:nvSpPr>
            <p:cNvPr id="16" name="Rectangle 15"/>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Oval 17"/>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7"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2" name="TextBox 11"/>
          <p:cNvSpPr txBox="1"/>
          <p:nvPr/>
        </p:nvSpPr>
        <p:spPr bwMode="gray">
          <a:xfrm>
            <a:off x="898295" y="596767"/>
            <a:ext cx="801912" cy="156966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9600" dirty="0">
                <a:solidFill>
                  <a:schemeClr val="tx2">
                    <a:lumMod val="40000"/>
                    <a:lumOff val="60000"/>
                  </a:schemeClr>
                </a:solidFill>
              </a:rPr>
              <a:t>“</a:t>
            </a:r>
          </a:p>
        </p:txBody>
      </p:sp>
      <p:sp>
        <p:nvSpPr>
          <p:cNvPr id="15" name="TextBox 14"/>
          <p:cNvSpPr txBox="1"/>
          <p:nvPr/>
        </p:nvSpPr>
        <p:spPr bwMode="gray">
          <a:xfrm>
            <a:off x="9715063" y="2629300"/>
            <a:ext cx="801912" cy="156966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9600" dirty="0">
                <a:solidFill>
                  <a:schemeClr val="tx2">
                    <a:lumMod val="40000"/>
                    <a:lumOff val="60000"/>
                  </a:schemeClr>
                </a:solidFill>
              </a:rPr>
              <a:t>”</a:t>
            </a:r>
          </a:p>
        </p:txBody>
      </p:sp>
      <p:sp>
        <p:nvSpPr>
          <p:cNvPr id="2" name="Title 1"/>
          <p:cNvSpPr>
            <a:spLocks noGrp="1"/>
          </p:cNvSpPr>
          <p:nvPr>
            <p:ph type="title"/>
          </p:nvPr>
        </p:nvSpPr>
        <p:spPr>
          <a:xfrm>
            <a:off x="1574801" y="980517"/>
            <a:ext cx="8460983" cy="2698249"/>
          </a:xfrm>
          <a:prstGeom prst="rect">
            <a:avLst/>
          </a:prstGeom>
        </p:spPr>
        <p:txBody>
          <a:bodyPr anchor="ctr" anchorCtr="0"/>
          <a:lstStyle>
            <a:lvl1pPr>
              <a:defRPr sz="4000"/>
            </a:lvl1pPr>
          </a:lstStyle>
          <a:p>
            <a:r>
              <a:rPr lang="en-US"/>
              <a:t>Click to edit Master title style</a:t>
            </a:r>
            <a:endParaRPr lang="en-US" dirty="0"/>
          </a:p>
        </p:txBody>
      </p:sp>
      <p:sp>
        <p:nvSpPr>
          <p:cNvPr id="11" name="Text Placeholder 3"/>
          <p:cNvSpPr>
            <a:spLocks noGrp="1"/>
          </p:cNvSpPr>
          <p:nvPr>
            <p:ph type="body" sz="half" idx="14"/>
          </p:nvPr>
        </p:nvSpPr>
        <p:spPr bwMode="gray">
          <a:xfrm>
            <a:off x="1945945" y="3679987"/>
            <a:ext cx="7725772" cy="342174"/>
          </a:xfrm>
        </p:spPr>
        <p:txBody>
          <a:bodyPr vert="horz" lIns="91440" tIns="45720" rIns="91440" bIns="45720" rtlCol="0" anchor="t">
            <a:normAutofit/>
          </a:bodyPr>
          <a:lstStyle>
            <a:lvl1pPr>
              <a:buNone/>
              <a:defRPr lang="en-US" sz="1400" cap="small" dirty="0">
                <a:solidFill>
                  <a:schemeClr val="tx2">
                    <a:lumMod val="40000"/>
                    <a:lumOff val="60000"/>
                  </a:schemeClr>
                </a:solidFill>
                <a:latin typeface="+mn-lt"/>
              </a:defRPr>
            </a:lvl1pPr>
          </a:lstStyle>
          <a:p>
            <a:pPr marL="0" lvl="0" indent="0">
              <a:buNone/>
            </a:pPr>
            <a:r>
              <a:rPr lang="en-US"/>
              <a:t>Edit Master text styles</a:t>
            </a:r>
          </a:p>
        </p:txBody>
      </p:sp>
      <p:sp>
        <p:nvSpPr>
          <p:cNvPr id="10" name="Text Placeholder 3"/>
          <p:cNvSpPr>
            <a:spLocks noGrp="1"/>
          </p:cNvSpPr>
          <p:nvPr>
            <p:ph type="body" sz="half" idx="2"/>
          </p:nvPr>
        </p:nvSpPr>
        <p:spPr>
          <a:xfrm>
            <a:off x="1154954" y="5029198"/>
            <a:ext cx="8825659" cy="997858"/>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F1FADF9C-3850-4A4D-B3F1-3853814FD83E}" type="datetime1">
              <a:rPr lang="en-US" smtClean="0"/>
              <a:t>3/21/2023</a:t>
            </a:fld>
            <a:endParaRPr lang="en-US" dirty="0"/>
          </a:p>
        </p:txBody>
      </p:sp>
      <p:sp>
        <p:nvSpPr>
          <p:cNvPr id="5" name="Footer Placeholder 4"/>
          <p:cNvSpPr>
            <a:spLocks noGrp="1"/>
          </p:cNvSpPr>
          <p:nvPr>
            <p:ph type="ftr" sz="quarter" idx="11"/>
          </p:nvPr>
        </p:nvSpPr>
        <p:spPr/>
        <p:txBody>
          <a:bodyPr/>
          <a:lstStyle/>
          <a:p>
            <a:r>
              <a:rPr lang="en-US"/>
              <a:t>The National Orthodox School- Wafa'a Sabri</a:t>
            </a:r>
            <a:endParaRPr lang="en-US" dirty="0"/>
          </a:p>
        </p:txBody>
      </p:sp>
      <p:sp>
        <p:nvSpPr>
          <p:cNvPr id="23" name="Rectangle 2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39912489"/>
      </p:ext>
    </p:extLst>
  </p:cSld>
  <p:clrMapOvr>
    <a:masterClrMapping/>
  </p:clrMapOvr>
  <p:hf hd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16" name="Group 15"/>
          <p:cNvGrpSpPr/>
          <p:nvPr/>
        </p:nvGrpSpPr>
        <p:grpSpPr>
          <a:xfrm>
            <a:off x="-1588" y="0"/>
            <a:ext cx="12193588" cy="6861555"/>
            <a:chOff x="-1588" y="0"/>
            <a:chExt cx="12193588" cy="6861555"/>
          </a:xfrm>
        </p:grpSpPr>
        <p:sp>
          <p:nvSpPr>
            <p:cNvPr id="11" name="Rectangle 10"/>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3525"/>
            <a:ext cx="8865623" cy="1819656"/>
          </a:xfrm>
          <a:prstGeom prst="rect">
            <a:avLst/>
          </a:prstGeo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9200"/>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1FADF9C-3850-4A4D-B3F1-3853814FD83E}" type="datetime1">
              <a:rPr lang="en-US" smtClean="0"/>
              <a:t>3/21/2023</a:t>
            </a:fld>
            <a:endParaRPr lang="en-US" dirty="0"/>
          </a:p>
        </p:txBody>
      </p:sp>
      <p:sp>
        <p:nvSpPr>
          <p:cNvPr id="5" name="Footer Placeholder 4"/>
          <p:cNvSpPr>
            <a:spLocks noGrp="1"/>
          </p:cNvSpPr>
          <p:nvPr>
            <p:ph type="ftr" sz="quarter" idx="11"/>
          </p:nvPr>
        </p:nvSpPr>
        <p:spPr/>
        <p:txBody>
          <a:bodyPr/>
          <a:lstStyle/>
          <a:p>
            <a:r>
              <a:rPr lang="en-US"/>
              <a:t>The National Orthodox School- Wafa'a Sabri</a:t>
            </a:r>
            <a:endParaRPr lang="en-US" dirty="0"/>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547517378"/>
      </p:ext>
    </p:extLst>
  </p:cSld>
  <p:clrMapOvr>
    <a:masterClrMapping/>
  </p:clrMapOvr>
  <p:hf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3129168"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1154954" y="3179764"/>
            <a:ext cx="3129168"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12721" y="2603500"/>
            <a:ext cx="3145380"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4512721" y="3179764"/>
            <a:ext cx="3145380"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886700" y="2595032"/>
            <a:ext cx="3161029" cy="58473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886700" y="3179764"/>
            <a:ext cx="3161029"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4384991" y="2603500"/>
            <a:ext cx="32564" cy="3423554"/>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5824" y="2603500"/>
            <a:ext cx="0" cy="3423554"/>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1FADF9C-3850-4A4D-B3F1-3853814FD83E}" type="datetime1">
              <a:rPr lang="en-US" smtClean="0"/>
              <a:t>3/21/2023</a:t>
            </a:fld>
            <a:endParaRPr lang="en-US" dirty="0"/>
          </a:p>
        </p:txBody>
      </p:sp>
      <p:sp>
        <p:nvSpPr>
          <p:cNvPr id="8" name="Footer Placeholder 7"/>
          <p:cNvSpPr>
            <a:spLocks noGrp="1"/>
          </p:cNvSpPr>
          <p:nvPr>
            <p:ph type="ftr" sz="quarter" idx="11"/>
          </p:nvPr>
        </p:nvSpPr>
        <p:spPr/>
        <p:txBody>
          <a:bodyPr/>
          <a:lstStyle/>
          <a:p>
            <a:r>
              <a:rPr lang="en-US"/>
              <a:t>The National Orthodox School- Wafa'a Sabri</a:t>
            </a:r>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960467273"/>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nchor="ctr" anchorCtr="0"/>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5"/>
            <a:ext cx="3050438" cy="57626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1334552" y="2610916"/>
            <a:ext cx="2691242" cy="1584094"/>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7"/>
            <a:ext cx="3050438"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68865" y="4532842"/>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474846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68865" y="5109108"/>
            <a:ext cx="3050438" cy="91257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983433" y="4532842"/>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3433" y="5109107"/>
            <a:ext cx="3050438" cy="91794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4384245" y="2603500"/>
            <a:ext cx="1" cy="3461811"/>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7352" y="2603500"/>
            <a:ext cx="0" cy="3461811"/>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1FADF9C-3850-4A4D-B3F1-3853814FD83E}" type="datetime1">
              <a:rPr lang="en-US" smtClean="0"/>
              <a:t>3/21/2023</a:t>
            </a:fld>
            <a:endParaRPr lang="en-US" dirty="0"/>
          </a:p>
        </p:txBody>
      </p:sp>
      <p:sp>
        <p:nvSpPr>
          <p:cNvPr id="8" name="Footer Placeholder 7"/>
          <p:cNvSpPr>
            <a:spLocks noGrp="1"/>
          </p:cNvSpPr>
          <p:nvPr>
            <p:ph type="ftr" sz="quarter" idx="11"/>
          </p:nvPr>
        </p:nvSpPr>
        <p:spPr/>
        <p:txBody>
          <a:bodyPr/>
          <a:lstStyle/>
          <a:p>
            <a:r>
              <a:rPr lang="en-US"/>
              <a:t>The National Orthodox School- Wafa'a Sabri</a:t>
            </a:r>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317624899"/>
      </p:ext>
    </p:extLst>
  </p:cSld>
  <p:clrMapOvr>
    <a:masterClrMapping/>
  </p:clrMapOvr>
  <p:hf hd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595033"/>
            <a:ext cx="8825659" cy="3424768"/>
          </a:xfrm>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D261F51-E781-41C8-BD4A-FAFCEFBD60E4}" type="datetime1">
              <a:rPr lang="en-US" smtClean="0"/>
              <a:t>3/21/2023</a:t>
            </a:fld>
            <a:endParaRPr lang="en-US" dirty="0"/>
          </a:p>
        </p:txBody>
      </p:sp>
      <p:sp>
        <p:nvSpPr>
          <p:cNvPr id="5" name="Footer Placeholder 4"/>
          <p:cNvSpPr>
            <a:spLocks noGrp="1"/>
          </p:cNvSpPr>
          <p:nvPr>
            <p:ph type="ftr" sz="quarter" idx="11"/>
          </p:nvPr>
        </p:nvSpPr>
        <p:spPr/>
        <p:txBody>
          <a:bodyPr/>
          <a:lstStyle/>
          <a:p>
            <a:r>
              <a:rPr lang="en-US"/>
              <a:t>The National Orthodox School- Wafa'a Sabri</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413802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8" name="Group 7"/>
          <p:cNvGrpSpPr/>
          <p:nvPr/>
        </p:nvGrpSpPr>
        <p:grpSpPr>
          <a:xfrm>
            <a:off x="-1588" y="0"/>
            <a:ext cx="12193588" cy="6861555"/>
            <a:chOff x="-1588" y="0"/>
            <a:chExt cx="12193588" cy="6861555"/>
          </a:xfrm>
        </p:grpSpPr>
        <p:sp>
          <p:nvSpPr>
            <p:cNvPr id="15" name="Rectangle 14"/>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Rectangle 12"/>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6"/>
            <a:ext cx="1441567" cy="4748591"/>
          </a:xfrm>
          <a:prstGeom prst="rect">
            <a:avLst/>
          </a:prstGeo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5"/>
            <a:ext cx="6256025" cy="474859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7B37AB1-6261-42F9-AB01-C566564610DF}" type="datetime1">
              <a:rPr lang="en-US" smtClean="0"/>
              <a:t>3/21/2023</a:t>
            </a:fld>
            <a:endParaRPr lang="en-US" dirty="0"/>
          </a:p>
        </p:txBody>
      </p:sp>
      <p:sp>
        <p:nvSpPr>
          <p:cNvPr id="5" name="Footer Placeholder 4"/>
          <p:cNvSpPr>
            <a:spLocks noGrp="1"/>
          </p:cNvSpPr>
          <p:nvPr>
            <p:ph type="ftr" sz="quarter" idx="11"/>
          </p:nvPr>
        </p:nvSpPr>
        <p:spPr/>
        <p:txBody>
          <a:bodyPr/>
          <a:lstStyle/>
          <a:p>
            <a:r>
              <a:rPr lang="en-US"/>
              <a:t>The National Orthodox School- Wafa'a Sabri</a:t>
            </a:r>
            <a:endParaRPr lang="en-US" dirty="0"/>
          </a:p>
        </p:txBody>
      </p:sp>
      <p:sp>
        <p:nvSpPr>
          <p:cNvPr id="20" name="Rectangle 1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766445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9"/>
            <a:ext cx="8825659" cy="706964"/>
          </a:xfrm>
          <a:prstGeom prst="rect">
            <a:avLst/>
          </a:prstGeom>
        </p:spPr>
        <p:txBody>
          <a:bodyPr anchor="ct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F4FC7E1-4C56-4942-95BE-146401EB01FC}" type="datetime1">
              <a:rPr lang="en-US" smtClean="0"/>
              <a:t>3/21/2023</a:t>
            </a:fld>
            <a:endParaRPr lang="en-US" dirty="0"/>
          </a:p>
        </p:txBody>
      </p:sp>
      <p:sp>
        <p:nvSpPr>
          <p:cNvPr id="5" name="Footer Placeholder 4"/>
          <p:cNvSpPr>
            <a:spLocks noGrp="1"/>
          </p:cNvSpPr>
          <p:nvPr>
            <p:ph type="ftr" sz="quarter" idx="11"/>
          </p:nvPr>
        </p:nvSpPr>
        <p:spPr/>
        <p:txBody>
          <a:bodyPr/>
          <a:lstStyle>
            <a:lvl1pPr>
              <a:defRPr sz="1000" b="1"/>
            </a:lvl1pPr>
          </a:lstStyle>
          <a:p>
            <a:r>
              <a:rPr lang="en-US"/>
              <a:t>The National Orthodox School- Wafa'a Sabri</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6017205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7" name="Group 16"/>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Rectangle 8"/>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9192"/>
            <a:ext cx="4343400" cy="2286000"/>
          </a:xfrm>
          <a:prstGeom prst="rect">
            <a:avLst/>
          </a:prstGeom>
        </p:spPr>
        <p:txBody>
          <a:bodyPr anchor="ctr" anchorCtr="0"/>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4576" y="2679192"/>
            <a:ext cx="3758184" cy="2286000"/>
          </a:xfrm>
        </p:spPr>
        <p:txBody>
          <a:bodyPr anchor="ctr" anchorCtr="0"/>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7D832E8-3F74-4CEA-8F15-87F9F339C7A2}" type="datetime1">
              <a:rPr lang="en-US" smtClean="0"/>
              <a:t>3/21/2023</a:t>
            </a:fld>
            <a:endParaRPr lang="en-US" dirty="0"/>
          </a:p>
        </p:txBody>
      </p:sp>
      <p:sp>
        <p:nvSpPr>
          <p:cNvPr id="5" name="Footer Placeholder 4"/>
          <p:cNvSpPr>
            <a:spLocks noGrp="1"/>
          </p:cNvSpPr>
          <p:nvPr>
            <p:ph type="ftr" sz="quarter" idx="11"/>
          </p:nvPr>
        </p:nvSpPr>
        <p:spPr/>
        <p:txBody>
          <a:bodyPr/>
          <a:lstStyle>
            <a:lvl1pPr>
              <a:defRPr sz="1000" b="1"/>
            </a:lvl1pPr>
          </a:lstStyle>
          <a:p>
            <a:r>
              <a:rPr lang="en-US"/>
              <a:t>The National Orthodox School- Wafa'a Sabri</a:t>
            </a:r>
            <a:endParaRPr lang="en-US" dirty="0"/>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144601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154953" y="969264"/>
            <a:ext cx="8825659" cy="704088"/>
          </a:xfrm>
          <a:prstGeom prst="rect">
            <a:avLst/>
          </a:prstGeom>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8032" cy="3416301"/>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76" y="2603500"/>
            <a:ext cx="4828032" cy="341630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F1BDF02-DD52-4429-8CE8-27B98FE2A0FE}" type="datetime1">
              <a:rPr lang="en-US" smtClean="0"/>
              <a:t>3/21/2023</a:t>
            </a:fld>
            <a:endParaRPr lang="en-US" dirty="0"/>
          </a:p>
        </p:txBody>
      </p:sp>
      <p:sp>
        <p:nvSpPr>
          <p:cNvPr id="6" name="Footer Placeholder 5"/>
          <p:cNvSpPr>
            <a:spLocks noGrp="1"/>
          </p:cNvSpPr>
          <p:nvPr>
            <p:ph type="ftr" sz="quarter" idx="11"/>
          </p:nvPr>
        </p:nvSpPr>
        <p:spPr/>
        <p:txBody>
          <a:bodyPr/>
          <a:lstStyle/>
          <a:p>
            <a:r>
              <a:rPr lang="en-US"/>
              <a:t>The National Orthodox School- Wafa'a Sabri</a:t>
            </a:r>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9113778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54954" y="969264"/>
            <a:ext cx="8825659" cy="704088"/>
          </a:xfrm>
          <a:prstGeom prst="rect">
            <a:avLst/>
          </a:prstGeo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6040"/>
            <a:ext cx="482803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54954" y="3198448"/>
            <a:ext cx="4828032" cy="2843784"/>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76" y="2606040"/>
            <a:ext cx="482803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08711" y="3187921"/>
            <a:ext cx="4825160" cy="2854311"/>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FF61986-1CF2-49C5-936E-343B23F989C9}" type="datetime1">
              <a:rPr lang="en-US" smtClean="0"/>
              <a:t>3/21/2023</a:t>
            </a:fld>
            <a:endParaRPr lang="en-US" dirty="0"/>
          </a:p>
        </p:txBody>
      </p:sp>
      <p:sp>
        <p:nvSpPr>
          <p:cNvPr id="8" name="Footer Placeholder 7"/>
          <p:cNvSpPr>
            <a:spLocks noGrp="1"/>
          </p:cNvSpPr>
          <p:nvPr>
            <p:ph type="ftr" sz="quarter" idx="11"/>
          </p:nvPr>
        </p:nvSpPr>
        <p:spPr/>
        <p:txBody>
          <a:bodyPr/>
          <a:lstStyle/>
          <a:p>
            <a:r>
              <a:rPr lang="en-US"/>
              <a:t>The National Orthodox School- Wafa'a Sabri</a:t>
            </a:r>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130266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152144" y="969264"/>
            <a:ext cx="8825659" cy="704088"/>
          </a:xfrm>
          <a:prstGeom prst="rect">
            <a:avLst/>
          </a:prstGeo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FE97A08-97B1-49D0-81FD-3EB09EF6DBE4}" type="datetime1">
              <a:rPr lang="en-US" smtClean="0"/>
              <a:t>3/21/2023</a:t>
            </a:fld>
            <a:endParaRPr lang="en-US" dirty="0"/>
          </a:p>
        </p:txBody>
      </p:sp>
      <p:sp>
        <p:nvSpPr>
          <p:cNvPr id="4" name="Footer Placeholder 3"/>
          <p:cNvSpPr>
            <a:spLocks noGrp="1"/>
          </p:cNvSpPr>
          <p:nvPr>
            <p:ph type="ftr" sz="quarter" idx="11"/>
          </p:nvPr>
        </p:nvSpPr>
        <p:spPr/>
        <p:txBody>
          <a:bodyPr/>
          <a:lstStyle/>
          <a:p>
            <a:r>
              <a:rPr lang="en-US"/>
              <a:t>The National Orthodox School- Wafa'a Sabri</a:t>
            </a:r>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2146363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8F8DFB-28E8-46A8-A8C2-48FDE7697EBA}" type="datetime1">
              <a:rPr lang="en-US" smtClean="0"/>
              <a:t>3/21/2023</a:t>
            </a:fld>
            <a:endParaRPr lang="en-US" dirty="0"/>
          </a:p>
        </p:txBody>
      </p:sp>
      <p:sp>
        <p:nvSpPr>
          <p:cNvPr id="3" name="Footer Placeholder 2"/>
          <p:cNvSpPr>
            <a:spLocks noGrp="1"/>
          </p:cNvSpPr>
          <p:nvPr>
            <p:ph type="ftr" sz="quarter" idx="11"/>
          </p:nvPr>
        </p:nvSpPr>
        <p:spPr/>
        <p:txBody>
          <a:bodyPr/>
          <a:lstStyle/>
          <a:p>
            <a:r>
              <a:rPr lang="en-US"/>
              <a:t>The National Orthodox School- Wafa'a Sabri</a:t>
            </a:r>
            <a:endParaRPr lang="en-US" dirty="0"/>
          </a:p>
        </p:txBody>
      </p:sp>
      <p:sp>
        <p:nvSpPr>
          <p:cNvPr id="6" name="Rectangle 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8670356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8" name="Group 17"/>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3" y="1298448"/>
            <a:ext cx="2793159" cy="1597152"/>
          </a:xfrm>
          <a:prstGeom prst="rect">
            <a:avLst/>
          </a:prstGeo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79008" y="1447800"/>
            <a:ext cx="5195997" cy="45720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3" y="3129280"/>
            <a:ext cx="2793159" cy="2895599"/>
          </a:xfrm>
        </p:spPr>
        <p:txBody>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77FBE3A-1EC1-440F-92B1-EC8B14084069}" type="datetime1">
              <a:rPr lang="en-US" smtClean="0"/>
              <a:t>3/21/2023</a:t>
            </a:fld>
            <a:endParaRPr lang="en-US" dirty="0"/>
          </a:p>
        </p:txBody>
      </p:sp>
      <p:sp>
        <p:nvSpPr>
          <p:cNvPr id="6" name="Footer Placeholder 5"/>
          <p:cNvSpPr>
            <a:spLocks noGrp="1"/>
          </p:cNvSpPr>
          <p:nvPr>
            <p:ph type="ftr" sz="quarter" idx="11"/>
          </p:nvPr>
        </p:nvSpPr>
        <p:spPr/>
        <p:txBody>
          <a:bodyPr/>
          <a:lstStyle/>
          <a:p>
            <a:r>
              <a:rPr lang="en-US"/>
              <a:t>The National Orthodox School- Wafa'a Sabri</a:t>
            </a:r>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738705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18" name="Group 17"/>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59" cy="1735668"/>
          </a:xfrm>
          <a:prstGeom prst="rect">
            <a:avLst/>
          </a:prstGeo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F3565950-AD69-4599-9420-FCCB242857A4}" type="datetime1">
              <a:rPr lang="en-US" smtClean="0"/>
              <a:t>3/21/2023</a:t>
            </a:fld>
            <a:endParaRPr lang="en-US" dirty="0"/>
          </a:p>
        </p:txBody>
      </p:sp>
      <p:sp>
        <p:nvSpPr>
          <p:cNvPr id="6" name="Footer Placeholder 5"/>
          <p:cNvSpPr>
            <a:spLocks noGrp="1"/>
          </p:cNvSpPr>
          <p:nvPr>
            <p:ph type="ftr" sz="quarter" idx="11"/>
          </p:nvPr>
        </p:nvSpPr>
        <p:spPr/>
        <p:txBody>
          <a:bodyPr/>
          <a:lstStyle/>
          <a:p>
            <a:r>
              <a:rPr lang="en-US"/>
              <a:t>The National Orthodox School- Wafa'a Sabri</a:t>
            </a:r>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631247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 name="Group 1"/>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19">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4"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30"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2760" y="6391656"/>
            <a:ext cx="990599" cy="304799"/>
          </a:xfrm>
          <a:prstGeom prst="rect">
            <a:avLst/>
          </a:prstGeom>
        </p:spPr>
        <p:txBody>
          <a:bodyPr vert="horz" lIns="91440" tIns="45720" rIns="91440" bIns="45720" rtlCol="0" anchor="ctr" anchorCtr="0"/>
          <a:lstStyle>
            <a:lvl1pPr algn="r">
              <a:defRPr sz="1000" b="1" i="0">
                <a:solidFill>
                  <a:schemeClr val="accent1"/>
                </a:solidFill>
              </a:defRPr>
            </a:lvl1pPr>
          </a:lstStyle>
          <a:p>
            <a:fld id="{F1FADF9C-3850-4A4D-B3F1-3853814FD83E}" type="datetime1">
              <a:rPr lang="en-US" smtClean="0"/>
              <a:t>3/21/2023</a:t>
            </a:fld>
            <a:endParaRPr lang="en-US" dirty="0"/>
          </a:p>
        </p:txBody>
      </p:sp>
      <p:sp>
        <p:nvSpPr>
          <p:cNvPr id="5" name="Footer Placeholder 4"/>
          <p:cNvSpPr>
            <a:spLocks noGrp="1"/>
          </p:cNvSpPr>
          <p:nvPr>
            <p:ph type="ftr" sz="quarter" idx="3"/>
          </p:nvPr>
        </p:nvSpPr>
        <p:spPr>
          <a:xfrm>
            <a:off x="557784" y="6391656"/>
            <a:ext cx="3867912" cy="310896"/>
          </a:xfrm>
          <a:prstGeom prst="rect">
            <a:avLst/>
          </a:prstGeom>
        </p:spPr>
        <p:txBody>
          <a:bodyPr vert="horz" lIns="91440" tIns="45720" rIns="91440" bIns="45720" rtlCol="0" anchor="ctr" anchorCtr="0"/>
          <a:lstStyle>
            <a:lvl1pPr algn="l">
              <a:defRPr sz="1000" b="1" i="0">
                <a:solidFill>
                  <a:schemeClr val="accent1"/>
                </a:solidFill>
              </a:defRPr>
            </a:lvl1pPr>
          </a:lstStyle>
          <a:p>
            <a:r>
              <a:rPr lang="en-US"/>
              <a:t>The National Orthodox School- Wafa'a Sabri</a:t>
            </a:r>
            <a:endParaRPr lang="en-US" dirty="0"/>
          </a:p>
        </p:txBody>
      </p:sp>
      <p:sp>
        <p:nvSpPr>
          <p:cNvPr id="29" name="Rectangle 2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183997058"/>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 id="2147483786" r:id="rId12"/>
    <p:sldLayoutId id="2147483787" r:id="rId13"/>
    <p:sldLayoutId id="2147483788" r:id="rId14"/>
    <p:sldLayoutId id="2147483789" r:id="rId15"/>
    <p:sldLayoutId id="2147483790" r:id="rId16"/>
    <p:sldLayoutId id="2147483791" r:id="rId17"/>
  </p:sldLayoutIdLst>
  <p:hf hd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Satellite Systems</a:t>
            </a:r>
          </a:p>
        </p:txBody>
      </p:sp>
      <p:sp>
        <p:nvSpPr>
          <p:cNvPr id="3" name="Subtitle 2"/>
          <p:cNvSpPr>
            <a:spLocks noGrp="1"/>
          </p:cNvSpPr>
          <p:nvPr>
            <p:ph type="subTitle" idx="1"/>
          </p:nvPr>
        </p:nvSpPr>
        <p:spPr/>
        <p:txBody>
          <a:bodyPr/>
          <a:lstStyle/>
          <a:p>
            <a:r>
              <a:rPr lang="en-US" dirty="0"/>
              <a:t>Chapter 6</a:t>
            </a:r>
          </a:p>
        </p:txBody>
      </p:sp>
      <p:sp>
        <p:nvSpPr>
          <p:cNvPr id="5" name="Slide Number Placeholder 4"/>
          <p:cNvSpPr>
            <a:spLocks noGrp="1"/>
          </p:cNvSpPr>
          <p:nvPr>
            <p:ph type="sldNum" sz="quarter" idx="12"/>
          </p:nvPr>
        </p:nvSpPr>
        <p:spPr/>
        <p:txBody>
          <a:bodyPr/>
          <a:lstStyle/>
          <a:p>
            <a:fld id="{4FAB73BC-B049-4115-A692-8D63A059BFB8}" type="slidenum">
              <a:rPr lang="en-US" smtClean="0"/>
              <a:t>1</a:t>
            </a:fld>
            <a:endParaRPr lang="en-US" dirty="0"/>
          </a:p>
        </p:txBody>
      </p:sp>
    </p:spTree>
    <p:extLst>
      <p:ext uri="{BB962C8B-B14F-4D97-AF65-F5344CB8AC3E}">
        <p14:creationId xmlns:p14="http://schemas.microsoft.com/office/powerpoint/2010/main" val="16119087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Geographic information systems (GIS)</a:t>
            </a:r>
          </a:p>
        </p:txBody>
      </p:sp>
      <p:sp>
        <p:nvSpPr>
          <p:cNvPr id="3" name="Content Placeholder 2"/>
          <p:cNvSpPr>
            <a:spLocks noGrp="1"/>
          </p:cNvSpPr>
          <p:nvPr>
            <p:ph idx="1"/>
          </p:nvPr>
        </p:nvSpPr>
        <p:spPr/>
        <p:txBody>
          <a:bodyPr>
            <a:normAutofit fontScale="92500" lnSpcReduction="20000"/>
          </a:bodyPr>
          <a:lstStyle/>
          <a:p>
            <a:r>
              <a:rPr lang="en-US" b="1" dirty="0">
                <a:solidFill>
                  <a:srgbClr val="FF0000"/>
                </a:solidFill>
              </a:rPr>
              <a:t>Geographic information system (GIS)</a:t>
            </a:r>
            <a:r>
              <a:rPr lang="en-US" dirty="0"/>
              <a:t> is a computer system that allows us to map, model, query and analyse large amounts of data according to their location.</a:t>
            </a:r>
          </a:p>
          <a:p>
            <a:r>
              <a:rPr lang="en-US" dirty="0"/>
              <a:t>GIS allows users to create interactive queries, edit map data or analyse spatial information. (Spatial information refers to how objects fit together in space.) The technology combines maps with computer graphics and databases.</a:t>
            </a:r>
          </a:p>
          <a:p>
            <a:r>
              <a:rPr lang="en-US" dirty="0"/>
              <a:t>Essentially GIS enables the following: </a:t>
            </a:r>
          </a:p>
          <a:p>
            <a:pPr lvl="1">
              <a:buFont typeface="Wingdings" panose="05000000000000000000" pitchFamily="2" charset="2"/>
              <a:buChar char="ü"/>
            </a:pPr>
            <a:r>
              <a:rPr lang="en-US" dirty="0"/>
              <a:t>amalgamation of information into easily understood maps </a:t>
            </a:r>
          </a:p>
          <a:p>
            <a:pPr lvl="1">
              <a:buFont typeface="Wingdings" panose="05000000000000000000" pitchFamily="2" charset="2"/>
              <a:buChar char="ü"/>
            </a:pPr>
            <a:r>
              <a:rPr lang="en-US" dirty="0"/>
              <a:t>performance of complex analytical calculations and then presentation of the results in the form of maps, tables or graphics (or a combination of all three) </a:t>
            </a:r>
          </a:p>
          <a:p>
            <a:pPr lvl="1">
              <a:buFont typeface="Wingdings" panose="05000000000000000000" pitchFamily="2" charset="2"/>
              <a:buChar char="ü"/>
            </a:pPr>
            <a:r>
              <a:rPr lang="en-US" dirty="0"/>
              <a:t> geographers, scientists and engineers are able to see the data in several different ways in order to see patterns and relationships </a:t>
            </a:r>
          </a:p>
          <a:p>
            <a:pPr lvl="1">
              <a:buFont typeface="Wingdings" panose="05000000000000000000" pitchFamily="2" charset="2"/>
              <a:buChar char="ü"/>
            </a:pPr>
            <a:r>
              <a:rPr lang="en-US" dirty="0"/>
              <a:t>anything that can be placed on a map is a candidate for GIS.</a:t>
            </a:r>
          </a:p>
        </p:txBody>
      </p:sp>
      <p:sp>
        <p:nvSpPr>
          <p:cNvPr id="5" name="Slide Number Placeholder 4"/>
          <p:cNvSpPr>
            <a:spLocks noGrp="1"/>
          </p:cNvSpPr>
          <p:nvPr>
            <p:ph type="sldNum" sz="quarter" idx="12"/>
          </p:nvPr>
        </p:nvSpPr>
        <p:spPr/>
        <p:txBody>
          <a:bodyPr/>
          <a:lstStyle/>
          <a:p>
            <a:fld id="{4FAB73BC-B049-4115-A692-8D63A059BFB8}" type="slidenum">
              <a:rPr lang="en-US" smtClean="0"/>
              <a:t>10</a:t>
            </a:fld>
            <a:endParaRPr lang="en-US" dirty="0"/>
          </a:p>
        </p:txBody>
      </p:sp>
    </p:spTree>
    <p:extLst>
      <p:ext uri="{BB962C8B-B14F-4D97-AF65-F5344CB8AC3E}">
        <p14:creationId xmlns:p14="http://schemas.microsoft.com/office/powerpoint/2010/main" val="22336685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t>Geographic information systems (GIS)</a:t>
            </a:r>
          </a:p>
        </p:txBody>
      </p:sp>
      <p:sp>
        <p:nvSpPr>
          <p:cNvPr id="3" name="Content Placeholder 2"/>
          <p:cNvSpPr>
            <a:spLocks noGrp="1"/>
          </p:cNvSpPr>
          <p:nvPr>
            <p:ph idx="1"/>
          </p:nvPr>
        </p:nvSpPr>
        <p:spPr>
          <a:xfrm>
            <a:off x="1154954" y="2603500"/>
            <a:ext cx="8825659" cy="4254500"/>
          </a:xfrm>
        </p:spPr>
        <p:txBody>
          <a:bodyPr>
            <a:normAutofit fontScale="92500" lnSpcReduction="10000"/>
          </a:bodyPr>
          <a:lstStyle/>
          <a:p>
            <a:pPr algn="just"/>
            <a:r>
              <a:rPr lang="en-US" dirty="0"/>
              <a:t>Examples of the use of GIS </a:t>
            </a:r>
          </a:p>
          <a:p>
            <a:pPr lvl="1" algn="just">
              <a:buFont typeface="Wingdings" panose="05000000000000000000" pitchFamily="2" charset="2"/>
              <a:buChar char="ü"/>
            </a:pPr>
            <a:r>
              <a:rPr lang="en-US" dirty="0"/>
              <a:t>Emergency services use GIS to send the closest emergency personnel to a location. </a:t>
            </a:r>
          </a:p>
          <a:p>
            <a:pPr lvl="1" algn="just">
              <a:buFont typeface="Wingdings" panose="05000000000000000000" pitchFamily="2" charset="2"/>
              <a:buChar char="ü"/>
            </a:pPr>
            <a:r>
              <a:rPr lang="en-US" dirty="0"/>
              <a:t>Biologists and environmentalists use GIS to protect animal life and plants in certain vulnerable areas (which meet a certain criteria after carrying out a search on the database). </a:t>
            </a:r>
          </a:p>
          <a:p>
            <a:pPr lvl="1" algn="just">
              <a:buFont typeface="Wingdings" panose="05000000000000000000" pitchFamily="2" charset="2"/>
              <a:buChar char="ü"/>
            </a:pPr>
            <a:r>
              <a:rPr lang="en-US" dirty="0"/>
              <a:t>Teachers can use GIS in their geography, science or engineering lessons.</a:t>
            </a:r>
          </a:p>
          <a:p>
            <a:pPr lvl="1" algn="just">
              <a:buFont typeface="Wingdings" panose="05000000000000000000" pitchFamily="2" charset="2"/>
              <a:buChar char="ü"/>
            </a:pPr>
            <a:r>
              <a:rPr lang="en-US" dirty="0"/>
              <a:t>It can be used for route monitoring (used in conjunction with route scheduling software).</a:t>
            </a:r>
          </a:p>
          <a:p>
            <a:pPr lvl="1" algn="just">
              <a:buFont typeface="Wingdings" panose="05000000000000000000" pitchFamily="2" charset="2"/>
              <a:buChar char="ü"/>
            </a:pPr>
            <a:r>
              <a:rPr lang="en-US" dirty="0"/>
              <a:t>It can be used for management of agricultural crop data. </a:t>
            </a:r>
          </a:p>
          <a:p>
            <a:pPr lvl="1" algn="just">
              <a:buFont typeface="Wingdings" panose="05000000000000000000" pitchFamily="2" charset="2"/>
              <a:buChar char="ü"/>
            </a:pPr>
            <a:r>
              <a:rPr lang="en-US" dirty="0"/>
              <a:t>It can address public health issues – it was used in 2020 and 2021 during the Covid-19 pandemic to show how the virus spread in different parts of the world and allowed data to be combined (such as, age groups, ethnic group, population density, and so on) to create a unique insight into how it spread. </a:t>
            </a:r>
          </a:p>
          <a:p>
            <a:pPr lvl="1" algn="just">
              <a:buFont typeface="Wingdings" panose="05000000000000000000" pitchFamily="2" charset="2"/>
              <a:buChar char="ü"/>
            </a:pPr>
            <a:r>
              <a:rPr lang="en-US" dirty="0"/>
              <a:t>It can map of wildfire risks (it was used in Australia in 2019 during the wildfire outbreaks; it was possible to map out where and how the fire was spreading).</a:t>
            </a:r>
          </a:p>
          <a:p>
            <a:pPr lvl="1" algn="just">
              <a:buFont typeface="Wingdings" panose="05000000000000000000" pitchFamily="2" charset="2"/>
              <a:buChar char="ü"/>
            </a:pPr>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11</a:t>
            </a:fld>
            <a:endParaRPr lang="en-US" dirty="0"/>
          </a:p>
        </p:txBody>
      </p:sp>
      <p:pic>
        <p:nvPicPr>
          <p:cNvPr id="6" name="Picture 5">
            <a:extLst>
              <a:ext uri="{FF2B5EF4-FFF2-40B4-BE49-F238E27FC236}">
                <a16:creationId xmlns:a16="http://schemas.microsoft.com/office/drawing/2014/main" id="{C949B661-815F-4305-AD79-114E3048E0EF}"/>
              </a:ext>
            </a:extLst>
          </p:cNvPr>
          <p:cNvPicPr>
            <a:picLocks noChangeAspect="1"/>
          </p:cNvPicPr>
          <p:nvPr/>
        </p:nvPicPr>
        <p:blipFill>
          <a:blip r:embed="rId2"/>
          <a:stretch>
            <a:fillRect/>
          </a:stretch>
        </p:blipFill>
        <p:spPr>
          <a:xfrm>
            <a:off x="9846254" y="3702083"/>
            <a:ext cx="2289216" cy="2057334"/>
          </a:xfrm>
          <a:prstGeom prst="rect">
            <a:avLst/>
          </a:prstGeom>
        </p:spPr>
      </p:pic>
    </p:spTree>
    <p:extLst>
      <p:ext uri="{BB962C8B-B14F-4D97-AF65-F5344CB8AC3E}">
        <p14:creationId xmlns:p14="http://schemas.microsoft.com/office/powerpoint/2010/main" val="40116549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March 2019- 12</a:t>
            </a:r>
          </a:p>
        </p:txBody>
      </p:sp>
      <p:sp>
        <p:nvSpPr>
          <p:cNvPr id="5" name="Slide Number Placeholder 4"/>
          <p:cNvSpPr>
            <a:spLocks noGrp="1"/>
          </p:cNvSpPr>
          <p:nvPr>
            <p:ph type="sldNum" sz="quarter" idx="12"/>
          </p:nvPr>
        </p:nvSpPr>
        <p:spPr/>
        <p:txBody>
          <a:bodyPr/>
          <a:lstStyle/>
          <a:p>
            <a:fld id="{4FAB73BC-B049-4115-A692-8D63A059BFB8}" type="slidenum">
              <a:rPr lang="en-US" smtClean="0"/>
              <a:t>12</a:t>
            </a:fld>
            <a:endParaRPr lang="en-US" dirty="0"/>
          </a:p>
        </p:txBody>
      </p:sp>
      <p:pic>
        <p:nvPicPr>
          <p:cNvPr id="6" name="Picture 5"/>
          <p:cNvPicPr>
            <a:picLocks noChangeAspect="1"/>
          </p:cNvPicPr>
          <p:nvPr/>
        </p:nvPicPr>
        <p:blipFill>
          <a:blip r:embed="rId2"/>
          <a:stretch>
            <a:fillRect/>
          </a:stretch>
        </p:blipFill>
        <p:spPr>
          <a:xfrm>
            <a:off x="2380196" y="2318327"/>
            <a:ext cx="7431607" cy="4539673"/>
          </a:xfrm>
          <a:prstGeom prst="rect">
            <a:avLst/>
          </a:prstGeom>
        </p:spPr>
      </p:pic>
    </p:spTree>
    <p:extLst>
      <p:ext uri="{BB962C8B-B14F-4D97-AF65-F5344CB8AC3E}">
        <p14:creationId xmlns:p14="http://schemas.microsoft.com/office/powerpoint/2010/main" val="38027994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March 2019- 12 </a:t>
            </a:r>
            <a:r>
              <a:rPr lang="en-US" dirty="0" err="1"/>
              <a:t>ms</a:t>
            </a:r>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13</a:t>
            </a:fld>
            <a:endParaRPr lang="en-US" dirty="0"/>
          </a:p>
        </p:txBody>
      </p:sp>
      <p:pic>
        <p:nvPicPr>
          <p:cNvPr id="7" name="Picture 6"/>
          <p:cNvPicPr>
            <a:picLocks noChangeAspect="1"/>
          </p:cNvPicPr>
          <p:nvPr/>
        </p:nvPicPr>
        <p:blipFill>
          <a:blip r:embed="rId2"/>
          <a:stretch>
            <a:fillRect/>
          </a:stretch>
        </p:blipFill>
        <p:spPr>
          <a:xfrm>
            <a:off x="1697270" y="2231643"/>
            <a:ext cx="8175599" cy="4641169"/>
          </a:xfrm>
          <a:prstGeom prst="rect">
            <a:avLst/>
          </a:prstGeom>
        </p:spPr>
      </p:pic>
    </p:spTree>
    <p:extLst>
      <p:ext uri="{BB962C8B-B14F-4D97-AF65-F5344CB8AC3E}">
        <p14:creationId xmlns:p14="http://schemas.microsoft.com/office/powerpoint/2010/main" val="18333444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Geographic information systems (GIS)</a:t>
            </a:r>
          </a:p>
        </p:txBody>
      </p:sp>
      <p:sp>
        <p:nvSpPr>
          <p:cNvPr id="6" name="Text Placeholder 5"/>
          <p:cNvSpPr>
            <a:spLocks noGrp="1"/>
          </p:cNvSpPr>
          <p:nvPr>
            <p:ph type="body" idx="1"/>
          </p:nvPr>
        </p:nvSpPr>
        <p:spPr/>
        <p:txBody>
          <a:bodyPr/>
          <a:lstStyle/>
          <a:p>
            <a:r>
              <a:rPr lang="en-US" dirty="0"/>
              <a:t>Advantages of GIS</a:t>
            </a:r>
          </a:p>
        </p:txBody>
      </p:sp>
      <p:sp>
        <p:nvSpPr>
          <p:cNvPr id="7" name="Content Placeholder 6"/>
          <p:cNvSpPr>
            <a:spLocks noGrp="1"/>
          </p:cNvSpPr>
          <p:nvPr>
            <p:ph sz="half" idx="2"/>
          </p:nvPr>
        </p:nvSpPr>
        <p:spPr/>
        <p:txBody>
          <a:bodyPr>
            <a:normAutofit fontScale="92500" lnSpcReduction="20000"/>
          </a:bodyPr>
          <a:lstStyle/>
          <a:p>
            <a:r>
              <a:rPr lang="en-US" dirty="0"/>
              <a:t>It allows geographical and thematic data of any kind to be combined in a way which shows how they are connected to each other. </a:t>
            </a:r>
          </a:p>
          <a:p>
            <a:r>
              <a:rPr lang="en-US" dirty="0"/>
              <a:t>It allows the handling and exploration of huge amounts of data (massive number crunching). </a:t>
            </a:r>
          </a:p>
          <a:p>
            <a:r>
              <a:rPr lang="en-US" dirty="0"/>
              <a:t>It allows data to be integrated from a wide range of very different sources (which appear at first to be totally unconnected).</a:t>
            </a:r>
          </a:p>
          <a:p>
            <a:pPr marL="45720" indent="0">
              <a:buNone/>
            </a:pPr>
            <a:endParaRPr lang="en-US" dirty="0"/>
          </a:p>
        </p:txBody>
      </p:sp>
      <p:sp>
        <p:nvSpPr>
          <p:cNvPr id="8" name="Text Placeholder 7"/>
          <p:cNvSpPr>
            <a:spLocks noGrp="1"/>
          </p:cNvSpPr>
          <p:nvPr>
            <p:ph type="body" sz="quarter" idx="3"/>
          </p:nvPr>
        </p:nvSpPr>
        <p:spPr/>
        <p:txBody>
          <a:bodyPr/>
          <a:lstStyle/>
          <a:p>
            <a:r>
              <a:rPr lang="en-US" dirty="0"/>
              <a:t>Disadvantages of GIS</a:t>
            </a:r>
          </a:p>
        </p:txBody>
      </p:sp>
      <p:sp>
        <p:nvSpPr>
          <p:cNvPr id="9" name="Content Placeholder 8"/>
          <p:cNvSpPr>
            <a:spLocks noGrp="1"/>
          </p:cNvSpPr>
          <p:nvPr>
            <p:ph sz="quarter" idx="4"/>
          </p:nvPr>
        </p:nvSpPr>
        <p:spPr/>
        <p:txBody>
          <a:bodyPr>
            <a:normAutofit fontScale="92500" lnSpcReduction="10000"/>
          </a:bodyPr>
          <a:lstStyle/>
          <a:p>
            <a:r>
              <a:rPr lang="en-US" dirty="0"/>
              <a:t>The learning curve on GIS software can be very long. </a:t>
            </a:r>
          </a:p>
          <a:p>
            <a:r>
              <a:rPr lang="en-US" dirty="0"/>
              <a:t>GIS software is very expensive. </a:t>
            </a:r>
          </a:p>
          <a:p>
            <a:r>
              <a:rPr lang="en-US" dirty="0"/>
              <a:t>GIS requires enormous amounts of data to be input (thus increasing the chances of errors). </a:t>
            </a:r>
          </a:p>
          <a:p>
            <a:r>
              <a:rPr lang="en-US" dirty="0"/>
              <a:t>It is difficult to make GIS programs which are both fast and user-friendly; GIS requires very complex command language interfaces to work properly.</a:t>
            </a:r>
          </a:p>
        </p:txBody>
      </p:sp>
      <p:sp>
        <p:nvSpPr>
          <p:cNvPr id="5" name="Slide Number Placeholder 4"/>
          <p:cNvSpPr>
            <a:spLocks noGrp="1"/>
          </p:cNvSpPr>
          <p:nvPr>
            <p:ph type="sldNum" sz="quarter" idx="12"/>
          </p:nvPr>
        </p:nvSpPr>
        <p:spPr/>
        <p:txBody>
          <a:bodyPr/>
          <a:lstStyle/>
          <a:p>
            <a:fld id="{4FAB73BC-B049-4115-A692-8D63A059BFB8}" type="slidenum">
              <a:rPr lang="en-US" smtClean="0"/>
              <a:t>14</a:t>
            </a:fld>
            <a:endParaRPr lang="en-US" dirty="0"/>
          </a:p>
        </p:txBody>
      </p:sp>
    </p:spTree>
    <p:extLst>
      <p:ext uri="{BB962C8B-B14F-4D97-AF65-F5344CB8AC3E}">
        <p14:creationId xmlns:p14="http://schemas.microsoft.com/office/powerpoint/2010/main" val="17624175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t>Media communication systems</a:t>
            </a:r>
          </a:p>
        </p:txBody>
      </p:sp>
      <p:sp>
        <p:nvSpPr>
          <p:cNvPr id="3" name="Content Placeholder 2"/>
          <p:cNvSpPr>
            <a:spLocks noGrp="1"/>
          </p:cNvSpPr>
          <p:nvPr>
            <p:ph idx="1"/>
          </p:nvPr>
        </p:nvSpPr>
        <p:spPr>
          <a:xfrm>
            <a:off x="346572" y="2363515"/>
            <a:ext cx="9049219" cy="3348172"/>
          </a:xfrm>
        </p:spPr>
        <p:txBody>
          <a:bodyPr>
            <a:normAutofit fontScale="92500" lnSpcReduction="10000"/>
          </a:bodyPr>
          <a:lstStyle/>
          <a:p>
            <a:r>
              <a:rPr lang="en-US" dirty="0"/>
              <a:t>There are many types of media used to send and receive information (for example, </a:t>
            </a:r>
            <a:r>
              <a:rPr lang="en-US" dirty="0" err="1"/>
              <a:t>fibre</a:t>
            </a:r>
            <a:r>
              <a:rPr lang="en-US" dirty="0"/>
              <a:t> optics, copper cable and Wi-Fi); we will concentrate on the global communication method which makes use of </a:t>
            </a:r>
            <a:r>
              <a:rPr lang="en-US" b="1" i="1" dirty="0"/>
              <a:t>satellites</a:t>
            </a:r>
            <a:r>
              <a:rPr lang="en-US" dirty="0"/>
              <a:t>.</a:t>
            </a:r>
          </a:p>
          <a:p>
            <a:pPr lvl="1">
              <a:buFont typeface="Wingdings" panose="05000000000000000000" pitchFamily="2" charset="2"/>
              <a:buChar char="Ø"/>
            </a:pPr>
            <a:r>
              <a:rPr lang="en-US" b="1" i="1" dirty="0"/>
              <a:t>Satellites</a:t>
            </a:r>
            <a:r>
              <a:rPr lang="en-US" dirty="0"/>
              <a:t> contain </a:t>
            </a:r>
            <a:r>
              <a:rPr lang="en-US" b="1" i="1" dirty="0"/>
              <a:t>antennas</a:t>
            </a:r>
            <a:r>
              <a:rPr lang="en-US" dirty="0"/>
              <a:t>, </a:t>
            </a:r>
            <a:r>
              <a:rPr lang="en-US" b="1" i="1" dirty="0"/>
              <a:t>transponders</a:t>
            </a:r>
            <a:r>
              <a:rPr lang="en-US" dirty="0"/>
              <a:t> (to allow receiving and sending of </a:t>
            </a:r>
            <a:r>
              <a:rPr lang="en-US" i="1" dirty="0"/>
              <a:t>data</a:t>
            </a:r>
            <a:r>
              <a:rPr lang="en-US" i="1" u="sng" dirty="0"/>
              <a:t> </a:t>
            </a:r>
            <a:r>
              <a:rPr lang="en-US" b="1" i="1" dirty="0"/>
              <a:t>solar</a:t>
            </a:r>
            <a:r>
              <a:rPr lang="en-US" b="1" u="sng" dirty="0"/>
              <a:t> </a:t>
            </a:r>
            <a:r>
              <a:rPr lang="en-US" b="1" dirty="0"/>
              <a:t>panels</a:t>
            </a:r>
            <a:r>
              <a:rPr lang="en-US" b="1" u="sng" dirty="0"/>
              <a:t> </a:t>
            </a:r>
            <a:r>
              <a:rPr lang="en-US" dirty="0"/>
              <a:t>(for power from the Sun) and propulsion (to ensure the satellite is in the correct orbit at all times). </a:t>
            </a:r>
          </a:p>
          <a:p>
            <a:pPr lvl="1">
              <a:buFont typeface="Wingdings" panose="05000000000000000000" pitchFamily="2" charset="2"/>
              <a:buChar char="Ø"/>
            </a:pPr>
            <a:r>
              <a:rPr lang="en-US" dirty="0"/>
              <a:t>Signals are converted to analogue (if necessary) and then beamed to the satellite from a satellite dish on the Earth. </a:t>
            </a:r>
          </a:p>
          <a:p>
            <a:pPr lvl="1">
              <a:buFont typeface="Wingdings" panose="05000000000000000000" pitchFamily="2" charset="2"/>
              <a:buChar char="Ø"/>
            </a:pPr>
            <a:r>
              <a:rPr lang="en-US" dirty="0"/>
              <a:t>The signals are delivered by carrier waves which consist of radio waves. </a:t>
            </a:r>
          </a:p>
          <a:p>
            <a:pPr lvl="1">
              <a:buFont typeface="Wingdings" panose="05000000000000000000" pitchFamily="2" charset="2"/>
              <a:buChar char="Ø"/>
            </a:pPr>
            <a:r>
              <a:rPr lang="en-US" dirty="0"/>
              <a:t>Each signal has its own frequency and bandwidth (the larger the bandwidth the more data can be transmitted).</a:t>
            </a:r>
          </a:p>
          <a:p>
            <a:pPr lvl="1">
              <a:buFont typeface="Wingdings" panose="05000000000000000000" pitchFamily="2" charset="2"/>
              <a:buChar char="Ø"/>
            </a:pPr>
            <a:r>
              <a:rPr lang="en-US" dirty="0"/>
              <a:t> Once the data reaches the satellite, it is then re-sent to Earth. </a:t>
            </a:r>
          </a:p>
        </p:txBody>
      </p:sp>
      <p:sp>
        <p:nvSpPr>
          <p:cNvPr id="5" name="Slide Number Placeholder 4"/>
          <p:cNvSpPr>
            <a:spLocks noGrp="1"/>
          </p:cNvSpPr>
          <p:nvPr>
            <p:ph type="sldNum" sz="quarter" idx="12"/>
          </p:nvPr>
        </p:nvSpPr>
        <p:spPr/>
        <p:txBody>
          <a:bodyPr/>
          <a:lstStyle/>
          <a:p>
            <a:fld id="{4FAB73BC-B049-4115-A692-8D63A059BFB8}" type="slidenum">
              <a:rPr lang="en-US" smtClean="0"/>
              <a:t>15</a:t>
            </a:fld>
            <a:endParaRPr lang="en-US" dirty="0"/>
          </a:p>
        </p:txBody>
      </p:sp>
      <p:pic>
        <p:nvPicPr>
          <p:cNvPr id="6" name="Picture 5"/>
          <p:cNvPicPr>
            <a:picLocks noChangeAspect="1"/>
          </p:cNvPicPr>
          <p:nvPr/>
        </p:nvPicPr>
        <p:blipFill>
          <a:blip r:embed="rId2"/>
          <a:stretch>
            <a:fillRect/>
          </a:stretch>
        </p:blipFill>
        <p:spPr>
          <a:xfrm>
            <a:off x="9652295" y="2123530"/>
            <a:ext cx="2238687" cy="3896269"/>
          </a:xfrm>
          <a:prstGeom prst="rect">
            <a:avLst/>
          </a:prstGeom>
        </p:spPr>
      </p:pic>
    </p:spTree>
    <p:extLst>
      <p:ext uri="{BB962C8B-B14F-4D97-AF65-F5344CB8AC3E}">
        <p14:creationId xmlns:p14="http://schemas.microsoft.com/office/powerpoint/2010/main" val="1965001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Media </a:t>
            </a:r>
            <a:r>
              <a:rPr lang="en-US" dirty="0"/>
              <a:t>communication systems</a:t>
            </a:r>
          </a:p>
        </p:txBody>
      </p:sp>
      <p:sp>
        <p:nvSpPr>
          <p:cNvPr id="3" name="Content Placeholder 2"/>
          <p:cNvSpPr>
            <a:spLocks noGrp="1"/>
          </p:cNvSpPr>
          <p:nvPr>
            <p:ph idx="1"/>
          </p:nvPr>
        </p:nvSpPr>
        <p:spPr/>
        <p:txBody>
          <a:bodyPr>
            <a:normAutofit/>
          </a:bodyPr>
          <a:lstStyle/>
          <a:p>
            <a:r>
              <a:rPr lang="en-US" dirty="0"/>
              <a:t>The satellite usually ‘boosts’ the signal before sending it back. </a:t>
            </a:r>
          </a:p>
          <a:p>
            <a:r>
              <a:rPr lang="en-US" dirty="0"/>
              <a:t>Often the frequency of the signal is changed to </a:t>
            </a:r>
            <a:endParaRPr lang="en-US" b="1" dirty="0"/>
          </a:p>
          <a:p>
            <a:r>
              <a:rPr lang="en-US" dirty="0"/>
              <a:t>Satellite systems are used to transmit data from one part of the planet to another. Due to the great distances involved, cables would be too costly and there is also the problem of signal deterioration in cables over long distances.</a:t>
            </a:r>
          </a:p>
          <a:p>
            <a:r>
              <a:rPr lang="en-US" dirty="0"/>
              <a:t>Satellites systems are used to transmit television, telephone and internet data around the world.</a:t>
            </a:r>
          </a:p>
        </p:txBody>
      </p:sp>
      <p:sp>
        <p:nvSpPr>
          <p:cNvPr id="5" name="Slide Number Placeholder 4"/>
          <p:cNvSpPr>
            <a:spLocks noGrp="1"/>
          </p:cNvSpPr>
          <p:nvPr>
            <p:ph type="sldNum" sz="quarter" idx="12"/>
          </p:nvPr>
        </p:nvSpPr>
        <p:spPr/>
        <p:txBody>
          <a:bodyPr/>
          <a:lstStyle/>
          <a:p>
            <a:fld id="{4FAB73BC-B049-4115-A692-8D63A059BFB8}" type="slidenum">
              <a:rPr lang="en-US" smtClean="0"/>
              <a:t>16</a:t>
            </a:fld>
            <a:endParaRPr lang="en-US" dirty="0"/>
          </a:p>
        </p:txBody>
      </p:sp>
    </p:spTree>
    <p:extLst>
      <p:ext uri="{BB962C8B-B14F-4D97-AF65-F5344CB8AC3E}">
        <p14:creationId xmlns:p14="http://schemas.microsoft.com/office/powerpoint/2010/main" val="15360715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642672"/>
            <a:ext cx="9875520" cy="1356360"/>
          </a:xfrm>
        </p:spPr>
        <p:txBody>
          <a:bodyPr/>
          <a:lstStyle/>
          <a:p>
            <a:r>
              <a:rPr lang="en-US" dirty="0"/>
              <a:t>6.11.1 Media communication systems</a:t>
            </a:r>
          </a:p>
        </p:txBody>
      </p:sp>
      <p:sp>
        <p:nvSpPr>
          <p:cNvPr id="6" name="Text Placeholder 5"/>
          <p:cNvSpPr>
            <a:spLocks noGrp="1"/>
          </p:cNvSpPr>
          <p:nvPr>
            <p:ph type="body" idx="1"/>
          </p:nvPr>
        </p:nvSpPr>
        <p:spPr/>
        <p:txBody>
          <a:bodyPr/>
          <a:lstStyle/>
          <a:p>
            <a:r>
              <a:rPr lang="en-US" dirty="0"/>
              <a:t>Advantages of Media Communication systems</a:t>
            </a:r>
          </a:p>
        </p:txBody>
      </p:sp>
      <p:sp>
        <p:nvSpPr>
          <p:cNvPr id="7" name="Content Placeholder 6"/>
          <p:cNvSpPr>
            <a:spLocks noGrp="1"/>
          </p:cNvSpPr>
          <p:nvPr>
            <p:ph sz="half" idx="2"/>
          </p:nvPr>
        </p:nvSpPr>
        <p:spPr/>
        <p:txBody>
          <a:bodyPr>
            <a:normAutofit fontScale="92500" lnSpcReduction="10000"/>
          </a:bodyPr>
          <a:lstStyle/>
          <a:p>
            <a:pPr>
              <a:buFont typeface="Arial" panose="020B0604020202020204" pitchFamily="34" charset="0"/>
              <a:buChar char="•"/>
            </a:pPr>
            <a:r>
              <a:rPr lang="en-US" dirty="0"/>
              <a:t>They have good global coverage (covers the majority of the Earth’s surface). </a:t>
            </a:r>
          </a:p>
          <a:p>
            <a:pPr>
              <a:buFont typeface="Arial" panose="020B0604020202020204" pitchFamily="34" charset="0"/>
              <a:buChar char="•"/>
            </a:pPr>
            <a:r>
              <a:rPr lang="en-US" dirty="0"/>
              <a:t>They are cheaper, faster and safer than laying cables in difficult or treacherous terrain. </a:t>
            </a:r>
          </a:p>
          <a:p>
            <a:pPr>
              <a:buFont typeface="Arial" panose="020B0604020202020204" pitchFamily="34" charset="0"/>
              <a:buChar char="•"/>
            </a:pPr>
            <a:r>
              <a:rPr lang="en-US" dirty="0"/>
              <a:t>They have a very high bandwidth. </a:t>
            </a:r>
          </a:p>
          <a:p>
            <a:pPr>
              <a:buFont typeface="Arial" panose="020B0604020202020204" pitchFamily="34" charset="0"/>
              <a:buChar char="•"/>
            </a:pPr>
            <a:r>
              <a:rPr lang="en-US" dirty="0"/>
              <a:t>It is relatively easy to expand the network (there are numerous companies now manufacturing satellites for various uses</a:t>
            </a:r>
          </a:p>
        </p:txBody>
      </p:sp>
      <p:sp>
        <p:nvSpPr>
          <p:cNvPr id="8" name="Text Placeholder 7"/>
          <p:cNvSpPr>
            <a:spLocks noGrp="1"/>
          </p:cNvSpPr>
          <p:nvPr>
            <p:ph type="body" sz="quarter" idx="3"/>
          </p:nvPr>
        </p:nvSpPr>
        <p:spPr/>
        <p:txBody>
          <a:bodyPr/>
          <a:lstStyle/>
          <a:p>
            <a:r>
              <a:rPr lang="en-US" dirty="0"/>
              <a:t>Disadvantages of Media Communication systems</a:t>
            </a:r>
          </a:p>
        </p:txBody>
      </p:sp>
      <p:sp>
        <p:nvSpPr>
          <p:cNvPr id="9" name="Content Placeholder 8"/>
          <p:cNvSpPr>
            <a:spLocks noGrp="1"/>
          </p:cNvSpPr>
          <p:nvPr>
            <p:ph sz="quarter" idx="4"/>
          </p:nvPr>
        </p:nvSpPr>
        <p:spPr/>
        <p:txBody>
          <a:bodyPr>
            <a:normAutofit fontScale="85000" lnSpcReduction="20000"/>
          </a:bodyPr>
          <a:lstStyle/>
          <a:p>
            <a:r>
              <a:rPr lang="en-US" dirty="0"/>
              <a:t>There is a time delay in receipt of the signals (this can be a problem in voice communications, where even 0.5 seconds delay can be noticeable as the sound and video appear out of </a:t>
            </a:r>
            <a:r>
              <a:rPr lang="en-US" dirty="0" err="1"/>
              <a:t>synchronisation</a:t>
            </a:r>
            <a:r>
              <a:rPr lang="en-US" dirty="0"/>
              <a:t>) or there may appear to be an ‘echo’ on the sound (note that there would also be a time delay for long-distance </a:t>
            </a:r>
            <a:r>
              <a:rPr lang="en-US" dirty="0" err="1"/>
              <a:t>fibre</a:t>
            </a:r>
            <a:r>
              <a:rPr lang="en-US" dirty="0"/>
              <a:t>-optic communications too). </a:t>
            </a:r>
          </a:p>
          <a:p>
            <a:r>
              <a:rPr lang="en-US" dirty="0"/>
              <a:t>The signals received can be affected by bad weather (for example, heavy rain or hailstones), obstructions (such as tree branches) and whether the satellite dish has been correctly orientated.</a:t>
            </a:r>
          </a:p>
        </p:txBody>
      </p:sp>
      <p:sp>
        <p:nvSpPr>
          <p:cNvPr id="5" name="Slide Number Placeholder 4"/>
          <p:cNvSpPr>
            <a:spLocks noGrp="1"/>
          </p:cNvSpPr>
          <p:nvPr>
            <p:ph type="sldNum" sz="quarter" idx="12"/>
          </p:nvPr>
        </p:nvSpPr>
        <p:spPr/>
        <p:txBody>
          <a:bodyPr/>
          <a:lstStyle/>
          <a:p>
            <a:fld id="{4FAB73BC-B049-4115-A692-8D63A059BFB8}" type="slidenum">
              <a:rPr lang="en-US" smtClean="0"/>
              <a:t>17</a:t>
            </a:fld>
            <a:endParaRPr lang="en-US" dirty="0"/>
          </a:p>
        </p:txBody>
      </p:sp>
    </p:spTree>
    <p:extLst>
      <p:ext uri="{BB962C8B-B14F-4D97-AF65-F5344CB8AC3E}">
        <p14:creationId xmlns:p14="http://schemas.microsoft.com/office/powerpoint/2010/main" val="3939950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642672"/>
            <a:ext cx="9875520" cy="1356360"/>
          </a:xfrm>
        </p:spPr>
        <p:txBody>
          <a:bodyPr/>
          <a:lstStyle/>
          <a:p>
            <a:r>
              <a:rPr lang="en-US" dirty="0"/>
              <a:t>6.11.1 Media communication systems</a:t>
            </a:r>
          </a:p>
        </p:txBody>
      </p:sp>
      <p:sp>
        <p:nvSpPr>
          <p:cNvPr id="6" name="Text Placeholder 5"/>
          <p:cNvSpPr>
            <a:spLocks noGrp="1"/>
          </p:cNvSpPr>
          <p:nvPr>
            <p:ph type="body" idx="1"/>
          </p:nvPr>
        </p:nvSpPr>
        <p:spPr/>
        <p:txBody>
          <a:bodyPr/>
          <a:lstStyle/>
          <a:p>
            <a:r>
              <a:rPr lang="en-US" dirty="0"/>
              <a:t>Advantages of Media Communication systems</a:t>
            </a:r>
          </a:p>
        </p:txBody>
      </p:sp>
      <p:sp>
        <p:nvSpPr>
          <p:cNvPr id="7" name="Content Placeholder 6"/>
          <p:cNvSpPr>
            <a:spLocks noGrp="1"/>
          </p:cNvSpPr>
          <p:nvPr>
            <p:ph sz="half" idx="2"/>
          </p:nvPr>
        </p:nvSpPr>
        <p:spPr/>
        <p:txBody>
          <a:bodyPr>
            <a:normAutofit fontScale="77500" lnSpcReduction="20000"/>
          </a:bodyPr>
          <a:lstStyle/>
          <a:p>
            <a:pPr>
              <a:buFont typeface="Arial" panose="020B0604020202020204" pitchFamily="34" charset="0"/>
              <a:buChar char="•"/>
            </a:pPr>
            <a:r>
              <a:rPr lang="en-US" dirty="0"/>
              <a:t>Security in satellite transmission is very good due to the fact that data is coded and the receiver requires decoding equipment to read the data. </a:t>
            </a:r>
          </a:p>
          <a:p>
            <a:pPr>
              <a:buFont typeface="Arial" panose="020B0604020202020204" pitchFamily="34" charset="0"/>
              <a:buChar char="•"/>
            </a:pPr>
            <a:r>
              <a:rPr lang="en-US" dirty="0"/>
              <a:t>During emergency situations it is relatively easy to move stations on the ground from one place to another; satellites can also change their orbits if necessary, using built-in boosters. </a:t>
            </a:r>
          </a:p>
          <a:p>
            <a:pPr>
              <a:buFont typeface="Arial" panose="020B0604020202020204" pitchFamily="34" charset="0"/>
              <a:buChar char="•"/>
            </a:pPr>
            <a:r>
              <a:rPr lang="en-US" dirty="0"/>
              <a:t>They are well-suited for broadcasting, that is, one satellite signal being picked up by many different receivers on the ground. </a:t>
            </a:r>
          </a:p>
          <a:p>
            <a:pPr>
              <a:buFont typeface="Arial" panose="020B0604020202020204" pitchFamily="34" charset="0"/>
              <a:buChar char="•"/>
            </a:pPr>
            <a:r>
              <a:rPr lang="en-US" dirty="0"/>
              <a:t> Satellite receivers on the ground can be portable, enabling mobile communication in very remote locations.</a:t>
            </a:r>
          </a:p>
        </p:txBody>
      </p:sp>
      <p:sp>
        <p:nvSpPr>
          <p:cNvPr id="8" name="Text Placeholder 7"/>
          <p:cNvSpPr>
            <a:spLocks noGrp="1"/>
          </p:cNvSpPr>
          <p:nvPr>
            <p:ph type="body" sz="quarter" idx="3"/>
          </p:nvPr>
        </p:nvSpPr>
        <p:spPr/>
        <p:txBody>
          <a:bodyPr/>
          <a:lstStyle/>
          <a:p>
            <a:r>
              <a:rPr lang="en-US" dirty="0"/>
              <a:t>Disadvantages of Media Communication systems</a:t>
            </a:r>
          </a:p>
        </p:txBody>
      </p:sp>
      <p:sp>
        <p:nvSpPr>
          <p:cNvPr id="9" name="Content Placeholder 8"/>
          <p:cNvSpPr>
            <a:spLocks noGrp="1"/>
          </p:cNvSpPr>
          <p:nvPr>
            <p:ph sz="quarter" idx="4"/>
          </p:nvPr>
        </p:nvSpPr>
        <p:spPr/>
        <p:txBody>
          <a:bodyPr>
            <a:normAutofit/>
          </a:bodyPr>
          <a:lstStyle/>
          <a:p>
            <a:r>
              <a:rPr lang="en-US" dirty="0"/>
              <a:t>Sunspot activity can affect the performance of a satellite. </a:t>
            </a:r>
          </a:p>
          <a:p>
            <a:r>
              <a:rPr lang="en-US" dirty="0"/>
              <a:t>If they are not in a fixed position relative to the Earth then they need to be monitored and controlled on a regular basis to ensure they remain in the correct orbit.</a:t>
            </a:r>
          </a:p>
        </p:txBody>
      </p:sp>
      <p:sp>
        <p:nvSpPr>
          <p:cNvPr id="5" name="Slide Number Placeholder 4"/>
          <p:cNvSpPr>
            <a:spLocks noGrp="1"/>
          </p:cNvSpPr>
          <p:nvPr>
            <p:ph type="sldNum" sz="quarter" idx="12"/>
          </p:nvPr>
        </p:nvSpPr>
        <p:spPr/>
        <p:txBody>
          <a:bodyPr/>
          <a:lstStyle/>
          <a:p>
            <a:fld id="{4FAB73BC-B049-4115-A692-8D63A059BFB8}" type="slidenum">
              <a:rPr lang="en-US" smtClean="0"/>
              <a:t>18</a:t>
            </a:fld>
            <a:endParaRPr lang="en-US" dirty="0"/>
          </a:p>
        </p:txBody>
      </p:sp>
    </p:spTree>
    <p:extLst>
      <p:ext uri="{BB962C8B-B14F-4D97-AF65-F5344CB8AC3E}">
        <p14:creationId xmlns:p14="http://schemas.microsoft.com/office/powerpoint/2010/main" val="29939594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Satellites</a:t>
            </a:r>
          </a:p>
        </p:txBody>
      </p:sp>
      <p:sp>
        <p:nvSpPr>
          <p:cNvPr id="3" name="Content Placeholder 2"/>
          <p:cNvSpPr>
            <a:spLocks noGrp="1"/>
          </p:cNvSpPr>
          <p:nvPr>
            <p:ph idx="1"/>
          </p:nvPr>
        </p:nvSpPr>
        <p:spPr/>
        <p:txBody>
          <a:bodyPr/>
          <a:lstStyle/>
          <a:p>
            <a:pPr algn="just">
              <a:lnSpc>
                <a:spcPct val="150000"/>
              </a:lnSpc>
            </a:pPr>
            <a:r>
              <a:rPr lang="en-US" dirty="0"/>
              <a:t>In this final section, we will be considering: </a:t>
            </a:r>
          </a:p>
          <a:p>
            <a:pPr lvl="1" algn="just">
              <a:lnSpc>
                <a:spcPct val="150000"/>
              </a:lnSpc>
            </a:pPr>
            <a:r>
              <a:rPr lang="en-US" dirty="0"/>
              <a:t>Global positioning systems and satellite navigation (GPS or SATNAV SYSTEM)</a:t>
            </a:r>
          </a:p>
          <a:p>
            <a:pPr lvl="1" algn="just">
              <a:lnSpc>
                <a:spcPct val="150000"/>
              </a:lnSpc>
            </a:pPr>
            <a:r>
              <a:rPr lang="en-US" dirty="0"/>
              <a:t>Geographic information systems (GIS) </a:t>
            </a:r>
          </a:p>
          <a:p>
            <a:pPr lvl="1" algn="just">
              <a:lnSpc>
                <a:spcPct val="150000"/>
              </a:lnSpc>
            </a:pPr>
            <a:r>
              <a:rPr lang="en-US" dirty="0"/>
              <a:t>Media communication systems (satellite television and satellite phones).</a:t>
            </a:r>
          </a:p>
        </p:txBody>
      </p:sp>
      <p:sp>
        <p:nvSpPr>
          <p:cNvPr id="5" name="Slide Number Placeholder 4"/>
          <p:cNvSpPr>
            <a:spLocks noGrp="1"/>
          </p:cNvSpPr>
          <p:nvPr>
            <p:ph type="sldNum" sz="quarter" idx="12"/>
          </p:nvPr>
        </p:nvSpPr>
        <p:spPr/>
        <p:txBody>
          <a:bodyPr/>
          <a:lstStyle/>
          <a:p>
            <a:fld id="{4FAB73BC-B049-4115-A692-8D63A059BFB8}" type="slidenum">
              <a:rPr lang="en-US" smtClean="0"/>
              <a:t>2</a:t>
            </a:fld>
            <a:endParaRPr lang="en-US" dirty="0"/>
          </a:p>
        </p:txBody>
      </p:sp>
    </p:spTree>
    <p:extLst>
      <p:ext uri="{BB962C8B-B14F-4D97-AF65-F5344CB8AC3E}">
        <p14:creationId xmlns:p14="http://schemas.microsoft.com/office/powerpoint/2010/main" val="31832934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399" y="1029086"/>
            <a:ext cx="11360338" cy="706964"/>
          </a:xfrm>
        </p:spPr>
        <p:txBody>
          <a:bodyPr/>
          <a:lstStyle/>
          <a:p>
            <a:r>
              <a:rPr lang="en-US" dirty="0"/>
              <a:t>Global positioning systems and satellite navigation</a:t>
            </a:r>
          </a:p>
        </p:txBody>
      </p:sp>
      <p:sp>
        <p:nvSpPr>
          <p:cNvPr id="3" name="Content Placeholder 2"/>
          <p:cNvSpPr>
            <a:spLocks noGrp="1"/>
          </p:cNvSpPr>
          <p:nvPr>
            <p:ph idx="1"/>
          </p:nvPr>
        </p:nvSpPr>
        <p:spPr>
          <a:xfrm>
            <a:off x="716810" y="2491145"/>
            <a:ext cx="11157138" cy="3127777"/>
          </a:xfrm>
        </p:spPr>
        <p:txBody>
          <a:bodyPr>
            <a:normAutofit/>
          </a:bodyPr>
          <a:lstStyle/>
          <a:p>
            <a:pPr algn="just">
              <a:lnSpc>
                <a:spcPct val="150000"/>
              </a:lnSpc>
              <a:spcBef>
                <a:spcPts val="0"/>
              </a:spcBef>
            </a:pPr>
            <a:r>
              <a:rPr lang="en-US" dirty="0"/>
              <a:t>Global positioning systems (GPS) are used to determine the exact location of a number of modes of transport (for example, planes, cars, ships, etc.). </a:t>
            </a:r>
          </a:p>
          <a:p>
            <a:pPr algn="just">
              <a:lnSpc>
                <a:spcPct val="150000"/>
              </a:lnSpc>
              <a:spcBef>
                <a:spcPts val="0"/>
              </a:spcBef>
            </a:pPr>
            <a:r>
              <a:rPr lang="en-US" dirty="0"/>
              <a:t>Cars usually refer to GPS as satellite navigation systems (i.e. ‘</a:t>
            </a:r>
            <a:r>
              <a:rPr lang="en-US" sz="3200" b="1" dirty="0"/>
              <a:t>satnav</a:t>
            </a:r>
            <a:r>
              <a:rPr lang="en-US" dirty="0"/>
              <a:t>’)</a:t>
            </a:r>
          </a:p>
        </p:txBody>
      </p:sp>
      <p:sp>
        <p:nvSpPr>
          <p:cNvPr id="5" name="Slide Number Placeholder 4"/>
          <p:cNvSpPr>
            <a:spLocks noGrp="1"/>
          </p:cNvSpPr>
          <p:nvPr>
            <p:ph type="sldNum" sz="quarter" idx="12"/>
          </p:nvPr>
        </p:nvSpPr>
        <p:spPr/>
        <p:txBody>
          <a:bodyPr/>
          <a:lstStyle/>
          <a:p>
            <a:fld id="{4FAB73BC-B049-4115-A692-8D63A059BFB8}" type="slidenum">
              <a:rPr lang="en-US" smtClean="0"/>
              <a:t>3</a:t>
            </a:fld>
            <a:endParaRPr lang="en-US" dirty="0"/>
          </a:p>
        </p:txBody>
      </p:sp>
      <p:pic>
        <p:nvPicPr>
          <p:cNvPr id="7" name="Picture 6"/>
          <p:cNvPicPr>
            <a:picLocks noChangeAspect="1"/>
          </p:cNvPicPr>
          <p:nvPr/>
        </p:nvPicPr>
        <p:blipFill>
          <a:blip r:embed="rId2"/>
          <a:stretch>
            <a:fillRect/>
          </a:stretch>
        </p:blipFill>
        <p:spPr>
          <a:xfrm>
            <a:off x="8022890" y="4240119"/>
            <a:ext cx="3743847" cy="2133898"/>
          </a:xfrm>
          <a:prstGeom prst="rect">
            <a:avLst/>
          </a:prstGeom>
        </p:spPr>
      </p:pic>
    </p:spTree>
    <p:extLst>
      <p:ext uri="{BB962C8B-B14F-4D97-AF65-F5344CB8AC3E}">
        <p14:creationId xmlns:p14="http://schemas.microsoft.com/office/powerpoint/2010/main" val="21114624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43314" y="2446452"/>
            <a:ext cx="11157138" cy="4333039"/>
          </a:xfrm>
        </p:spPr>
        <p:txBody>
          <a:bodyPr>
            <a:normAutofit/>
          </a:bodyPr>
          <a:lstStyle/>
          <a:p>
            <a:pPr marL="731520" lvl="1" indent="-457200" algn="just">
              <a:lnSpc>
                <a:spcPct val="150000"/>
              </a:lnSpc>
              <a:buFont typeface="+mj-lt"/>
              <a:buAutoNum type="arabicPeriod"/>
            </a:pPr>
            <a:r>
              <a:rPr lang="en-US" dirty="0"/>
              <a:t>Satellites surrounding the Earth transmit signals to the surface. </a:t>
            </a:r>
          </a:p>
          <a:p>
            <a:pPr marL="731520" lvl="1" indent="-457200" algn="just">
              <a:lnSpc>
                <a:spcPct val="150000"/>
              </a:lnSpc>
              <a:buFont typeface="+mj-lt"/>
              <a:buAutoNum type="arabicPeriod"/>
            </a:pPr>
            <a:r>
              <a:rPr lang="en-US" dirty="0"/>
              <a:t>Computers installed in the mode of transport receive and interpret these signals.</a:t>
            </a:r>
          </a:p>
          <a:p>
            <a:pPr marL="731520" lvl="1" indent="-457200" algn="just">
              <a:lnSpc>
                <a:spcPct val="150000"/>
              </a:lnSpc>
              <a:buFont typeface="+mj-lt"/>
              <a:buAutoNum type="arabicPeriod"/>
            </a:pPr>
            <a:r>
              <a:rPr lang="en-US" dirty="0"/>
              <a:t>Each satellite transmits data indicating its position and time. </a:t>
            </a:r>
          </a:p>
          <a:p>
            <a:pPr marL="731520" lvl="1" indent="-457200" algn="just">
              <a:lnSpc>
                <a:spcPct val="150000"/>
              </a:lnSpc>
              <a:buFont typeface="+mj-lt"/>
              <a:buAutoNum type="arabicPeriod"/>
            </a:pPr>
            <a:r>
              <a:rPr lang="en-US" dirty="0"/>
              <a:t>Satellites need very accurate timing in order to know their position relative to the Earth. They use atomic clocks, which are very accurate.</a:t>
            </a:r>
          </a:p>
          <a:p>
            <a:pPr marL="731520" lvl="1" indent="-457200" algn="just">
              <a:lnSpc>
                <a:spcPct val="150000"/>
              </a:lnSpc>
              <a:buFont typeface="+mj-lt"/>
              <a:buAutoNum type="arabicPeriod"/>
            </a:pPr>
            <a:r>
              <a:rPr lang="en-US" dirty="0"/>
              <a:t>The computer on board the mode of transport calculates its exact position based on the information from at least three/FOUR satellites.</a:t>
            </a:r>
          </a:p>
          <a:p>
            <a:pPr marL="731520" lvl="1" indent="-457200" algn="just">
              <a:buFont typeface="+mj-lt"/>
              <a:buAutoNum type="arabicPeriod" startAt="5"/>
            </a:pPr>
            <a:r>
              <a:rPr lang="en-US" dirty="0"/>
              <a:t>A screen on the satnav device will also show the car’s position in relation to the road network. </a:t>
            </a:r>
          </a:p>
        </p:txBody>
      </p:sp>
      <p:sp>
        <p:nvSpPr>
          <p:cNvPr id="5" name="Slide Number Placeholder 4"/>
          <p:cNvSpPr>
            <a:spLocks noGrp="1"/>
          </p:cNvSpPr>
          <p:nvPr>
            <p:ph type="sldNum" sz="quarter" idx="12"/>
          </p:nvPr>
        </p:nvSpPr>
        <p:spPr/>
        <p:txBody>
          <a:bodyPr/>
          <a:lstStyle/>
          <a:p>
            <a:fld id="{4FAB73BC-B049-4115-A692-8D63A059BFB8}" type="slidenum">
              <a:rPr lang="en-US" smtClean="0"/>
              <a:t>4</a:t>
            </a:fld>
            <a:endParaRPr lang="en-US" dirty="0"/>
          </a:p>
        </p:txBody>
      </p:sp>
      <p:sp>
        <p:nvSpPr>
          <p:cNvPr id="8" name="Title 1">
            <a:extLst>
              <a:ext uri="{FF2B5EF4-FFF2-40B4-BE49-F238E27FC236}">
                <a16:creationId xmlns:a16="http://schemas.microsoft.com/office/drawing/2014/main" id="{8793842E-6E8D-4C8A-B995-FE53EA499C2E}"/>
              </a:ext>
            </a:extLst>
          </p:cNvPr>
          <p:cNvSpPr txBox="1">
            <a:spLocks/>
          </p:cNvSpPr>
          <p:nvPr/>
        </p:nvSpPr>
        <p:spPr bwMode="gray">
          <a:xfrm>
            <a:off x="415831" y="1017609"/>
            <a:ext cx="11360338" cy="706964"/>
          </a:xfrm>
          <a:prstGeom prst="rect">
            <a:avLst/>
          </a:prstGeom>
        </p:spPr>
        <p:txBody>
          <a:bodyPr vert="horz" lIns="91440" tIns="45720" rIns="91440" bIns="45720" rtlCol="0" anchor="ctr">
            <a:noAutofit/>
          </a:bodyPr>
          <a:lst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Global positioning systems and satellite navigation</a:t>
            </a:r>
          </a:p>
        </p:txBody>
      </p:sp>
      <p:pic>
        <p:nvPicPr>
          <p:cNvPr id="10" name="Picture 9">
            <a:extLst>
              <a:ext uri="{FF2B5EF4-FFF2-40B4-BE49-F238E27FC236}">
                <a16:creationId xmlns:a16="http://schemas.microsoft.com/office/drawing/2014/main" id="{999F1EDC-CF26-45B6-A7BC-7DE3852A8298}"/>
              </a:ext>
            </a:extLst>
          </p:cNvPr>
          <p:cNvPicPr>
            <a:picLocks noChangeAspect="1"/>
          </p:cNvPicPr>
          <p:nvPr/>
        </p:nvPicPr>
        <p:blipFill>
          <a:blip r:embed="rId2">
            <a:clrChange>
              <a:clrFrom>
                <a:srgbClr val="FFFFFF"/>
              </a:clrFrom>
              <a:clrTo>
                <a:srgbClr val="FFFFFF">
                  <a:alpha val="0"/>
                </a:srgbClr>
              </a:clrTo>
            </a:clrChange>
          </a:blip>
          <a:stretch>
            <a:fillRect/>
          </a:stretch>
        </p:blipFill>
        <p:spPr>
          <a:xfrm rot="920821">
            <a:off x="9361308" y="2062724"/>
            <a:ext cx="2820661" cy="1522657"/>
          </a:xfrm>
          <a:prstGeom prst="rect">
            <a:avLst/>
          </a:prstGeom>
        </p:spPr>
      </p:pic>
    </p:spTree>
    <p:extLst>
      <p:ext uri="{BB962C8B-B14F-4D97-AF65-F5344CB8AC3E}">
        <p14:creationId xmlns:p14="http://schemas.microsoft.com/office/powerpoint/2010/main" val="21414887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a:xfrm>
            <a:off x="1154954" y="2319294"/>
            <a:ext cx="4828032" cy="576262"/>
          </a:xfrm>
        </p:spPr>
        <p:txBody>
          <a:bodyPr/>
          <a:lstStyle/>
          <a:p>
            <a:r>
              <a:rPr lang="en-US" b="1" dirty="0"/>
              <a:t>Advantages of GPS and satnav</a:t>
            </a:r>
          </a:p>
        </p:txBody>
      </p:sp>
      <p:sp>
        <p:nvSpPr>
          <p:cNvPr id="7" name="Content Placeholder 6"/>
          <p:cNvSpPr>
            <a:spLocks noGrp="1"/>
          </p:cNvSpPr>
          <p:nvPr>
            <p:ph sz="half" idx="2"/>
          </p:nvPr>
        </p:nvSpPr>
        <p:spPr>
          <a:xfrm>
            <a:off x="1154954" y="2906083"/>
            <a:ext cx="4828032" cy="3951917"/>
          </a:xfrm>
        </p:spPr>
        <p:txBody>
          <a:bodyPr>
            <a:normAutofit lnSpcReduction="10000"/>
          </a:bodyPr>
          <a:lstStyle/>
          <a:p>
            <a:pPr algn="just"/>
            <a:r>
              <a:rPr lang="en-US" dirty="0"/>
              <a:t>The driver does not have to consult paper maps, so it is far safer. </a:t>
            </a:r>
          </a:p>
          <a:p>
            <a:pPr algn="just"/>
            <a:r>
              <a:rPr lang="en-US" dirty="0"/>
              <a:t>It removes errors (can warn drivers about one-way streets, street closures, etc.). </a:t>
            </a:r>
          </a:p>
          <a:p>
            <a:pPr algn="just"/>
            <a:r>
              <a:rPr lang="en-US" dirty="0"/>
              <a:t>The system can estimate the time of arrival. </a:t>
            </a:r>
          </a:p>
          <a:p>
            <a:pPr algn="just"/>
            <a:r>
              <a:rPr lang="en-US" dirty="0"/>
              <a:t>It is also possible to program in the fastest route, route to avoid towns, etc. </a:t>
            </a:r>
          </a:p>
          <a:p>
            <a:pPr algn="just"/>
            <a:r>
              <a:rPr lang="en-US" dirty="0"/>
              <a:t>The system can also give useful information such as location of petrol stations.</a:t>
            </a:r>
          </a:p>
        </p:txBody>
      </p:sp>
      <p:sp>
        <p:nvSpPr>
          <p:cNvPr id="8" name="Text Placeholder 7"/>
          <p:cNvSpPr>
            <a:spLocks noGrp="1"/>
          </p:cNvSpPr>
          <p:nvPr>
            <p:ph type="body" sz="quarter" idx="3"/>
          </p:nvPr>
        </p:nvSpPr>
        <p:spPr>
          <a:xfrm>
            <a:off x="6208776" y="2319294"/>
            <a:ext cx="5567393" cy="576262"/>
          </a:xfrm>
        </p:spPr>
        <p:txBody>
          <a:bodyPr/>
          <a:lstStyle/>
          <a:p>
            <a:r>
              <a:rPr lang="en-US" b="1" dirty="0"/>
              <a:t>Disadvantages of GPS and satnav</a:t>
            </a:r>
          </a:p>
        </p:txBody>
      </p:sp>
      <p:sp>
        <p:nvSpPr>
          <p:cNvPr id="9" name="Content Placeholder 8"/>
          <p:cNvSpPr>
            <a:spLocks noGrp="1"/>
          </p:cNvSpPr>
          <p:nvPr>
            <p:ph sz="quarter" idx="4"/>
          </p:nvPr>
        </p:nvSpPr>
        <p:spPr>
          <a:xfrm>
            <a:off x="6208711" y="2895556"/>
            <a:ext cx="4825160" cy="3951917"/>
          </a:xfrm>
        </p:spPr>
        <p:txBody>
          <a:bodyPr>
            <a:normAutofit lnSpcReduction="10000"/>
          </a:bodyPr>
          <a:lstStyle/>
          <a:p>
            <a:pPr algn="just"/>
            <a:r>
              <a:rPr lang="en-US" dirty="0"/>
              <a:t>If the maps are not kept up to date, they can give incorrect instructions. </a:t>
            </a:r>
          </a:p>
          <a:p>
            <a:pPr algn="just"/>
            <a:r>
              <a:rPr lang="en-US" dirty="0"/>
              <a:t>Unless the system is sophisticated, road closures due to accidents or roadworks, can cause problems. </a:t>
            </a:r>
          </a:p>
          <a:p>
            <a:pPr algn="just"/>
            <a:r>
              <a:rPr lang="en-US" dirty="0"/>
              <a:t>Loss of satellite signals can cause problems. </a:t>
            </a:r>
          </a:p>
          <a:p>
            <a:pPr algn="just"/>
            <a:r>
              <a:rPr lang="en-US" dirty="0"/>
              <a:t>If an incorrect start-point or end-point is keyed in the system will give incorrect information.</a:t>
            </a:r>
          </a:p>
        </p:txBody>
      </p:sp>
      <p:sp>
        <p:nvSpPr>
          <p:cNvPr id="5" name="Slide Number Placeholder 4"/>
          <p:cNvSpPr>
            <a:spLocks noGrp="1"/>
          </p:cNvSpPr>
          <p:nvPr>
            <p:ph type="sldNum" sz="quarter" idx="12"/>
          </p:nvPr>
        </p:nvSpPr>
        <p:spPr/>
        <p:txBody>
          <a:bodyPr/>
          <a:lstStyle/>
          <a:p>
            <a:fld id="{4FAB73BC-B049-4115-A692-8D63A059BFB8}" type="slidenum">
              <a:rPr lang="en-US" smtClean="0"/>
              <a:t>5</a:t>
            </a:fld>
            <a:endParaRPr lang="en-US" dirty="0"/>
          </a:p>
        </p:txBody>
      </p:sp>
      <p:sp>
        <p:nvSpPr>
          <p:cNvPr id="11" name="Title 1">
            <a:extLst>
              <a:ext uri="{FF2B5EF4-FFF2-40B4-BE49-F238E27FC236}">
                <a16:creationId xmlns:a16="http://schemas.microsoft.com/office/drawing/2014/main" id="{B56E99C5-9B29-45B2-9B17-F25A70241414}"/>
              </a:ext>
            </a:extLst>
          </p:cNvPr>
          <p:cNvSpPr txBox="1">
            <a:spLocks/>
          </p:cNvSpPr>
          <p:nvPr/>
        </p:nvSpPr>
        <p:spPr bwMode="gray">
          <a:xfrm>
            <a:off x="415831" y="1017609"/>
            <a:ext cx="11360338" cy="706964"/>
          </a:xfrm>
          <a:prstGeom prst="rect">
            <a:avLst/>
          </a:prstGeom>
        </p:spPr>
        <p:txBody>
          <a:bodyPr vert="horz" lIns="91440" tIns="45720" rIns="91440" bIns="45720" rtlCol="0" anchor="ctr">
            <a:noAutofit/>
          </a:bodyPr>
          <a:lst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Global positioning systems and satellite navigation</a:t>
            </a:r>
          </a:p>
        </p:txBody>
      </p:sp>
    </p:spTree>
    <p:extLst>
      <p:ext uri="{BB962C8B-B14F-4D97-AF65-F5344CB8AC3E}">
        <p14:creationId xmlns:p14="http://schemas.microsoft.com/office/powerpoint/2010/main" val="30492662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a:t>June 2019-11</a:t>
            </a:r>
          </a:p>
        </p:txBody>
      </p:sp>
      <p:pic>
        <p:nvPicPr>
          <p:cNvPr id="11" name="Content Placeholder 10"/>
          <p:cNvPicPr>
            <a:picLocks noGrp="1" noChangeAspect="1"/>
          </p:cNvPicPr>
          <p:nvPr>
            <p:ph idx="1"/>
          </p:nvPr>
        </p:nvPicPr>
        <p:blipFill>
          <a:blip r:embed="rId2"/>
          <a:stretch>
            <a:fillRect/>
          </a:stretch>
        </p:blipFill>
        <p:spPr>
          <a:xfrm>
            <a:off x="1851498" y="2166178"/>
            <a:ext cx="7451528" cy="4279096"/>
          </a:xfrm>
          <a:prstGeom prst="rect">
            <a:avLst/>
          </a:prstGeom>
        </p:spPr>
      </p:pic>
      <p:sp>
        <p:nvSpPr>
          <p:cNvPr id="8" name="Slide Number Placeholder 7"/>
          <p:cNvSpPr>
            <a:spLocks noGrp="1"/>
          </p:cNvSpPr>
          <p:nvPr>
            <p:ph type="sldNum" sz="quarter" idx="12"/>
          </p:nvPr>
        </p:nvSpPr>
        <p:spPr/>
        <p:txBody>
          <a:bodyPr/>
          <a:lstStyle/>
          <a:p>
            <a:fld id="{4FAB73BC-B049-4115-A692-8D63A059BFB8}" type="slidenum">
              <a:rPr lang="en-US" smtClean="0"/>
              <a:t>6</a:t>
            </a:fld>
            <a:endParaRPr lang="en-US" dirty="0"/>
          </a:p>
        </p:txBody>
      </p:sp>
    </p:spTree>
    <p:extLst>
      <p:ext uri="{BB962C8B-B14F-4D97-AF65-F5344CB8AC3E}">
        <p14:creationId xmlns:p14="http://schemas.microsoft.com/office/powerpoint/2010/main" val="35638662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a:t>June 2019-11-ms</a:t>
            </a:r>
          </a:p>
        </p:txBody>
      </p:sp>
      <p:sp>
        <p:nvSpPr>
          <p:cNvPr id="8" name="Slide Number Placeholder 7"/>
          <p:cNvSpPr>
            <a:spLocks noGrp="1"/>
          </p:cNvSpPr>
          <p:nvPr>
            <p:ph type="sldNum" sz="quarter" idx="12"/>
          </p:nvPr>
        </p:nvSpPr>
        <p:spPr/>
        <p:txBody>
          <a:bodyPr/>
          <a:lstStyle/>
          <a:p>
            <a:fld id="{4FAB73BC-B049-4115-A692-8D63A059BFB8}" type="slidenum">
              <a:rPr lang="en-US" smtClean="0"/>
              <a:t>7</a:t>
            </a:fld>
            <a:endParaRPr lang="en-US" dirty="0"/>
          </a:p>
        </p:txBody>
      </p:sp>
      <p:pic>
        <p:nvPicPr>
          <p:cNvPr id="3" name="Picture 2"/>
          <p:cNvPicPr>
            <a:picLocks noChangeAspect="1"/>
          </p:cNvPicPr>
          <p:nvPr/>
        </p:nvPicPr>
        <p:blipFill>
          <a:blip r:embed="rId2"/>
          <a:stretch>
            <a:fillRect/>
          </a:stretch>
        </p:blipFill>
        <p:spPr>
          <a:xfrm>
            <a:off x="293562" y="2822064"/>
            <a:ext cx="11520113" cy="2584823"/>
          </a:xfrm>
          <a:prstGeom prst="rect">
            <a:avLst/>
          </a:prstGeom>
        </p:spPr>
      </p:pic>
    </p:spTree>
    <p:extLst>
      <p:ext uri="{BB962C8B-B14F-4D97-AF65-F5344CB8AC3E}">
        <p14:creationId xmlns:p14="http://schemas.microsoft.com/office/powerpoint/2010/main" val="3656708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a:t>June 2019-11</a:t>
            </a:r>
          </a:p>
        </p:txBody>
      </p:sp>
      <p:sp>
        <p:nvSpPr>
          <p:cNvPr id="8" name="Slide Number Placeholder 7"/>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2800" b="0" i="0" u="none" strike="noStrike" kern="1200" cap="none" spc="0" normalizeH="0" baseline="0" noProof="0" smtClean="0">
                <a:ln>
                  <a:noFill/>
                </a:ln>
                <a:solidFill>
                  <a:prstClr val="white"/>
                </a:solidFill>
                <a:effectLst/>
                <a:uLnTx/>
                <a:uFillTx/>
                <a:latin typeface="Century Gothic" panose="020B0502020202020204"/>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8</a:t>
            </a:fld>
            <a:endParaRPr kumimoji="0" lang="en-US" sz="2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pic>
        <p:nvPicPr>
          <p:cNvPr id="3" name="Picture 2"/>
          <p:cNvPicPr>
            <a:picLocks noChangeAspect="1"/>
          </p:cNvPicPr>
          <p:nvPr/>
        </p:nvPicPr>
        <p:blipFill>
          <a:blip r:embed="rId2"/>
          <a:stretch>
            <a:fillRect/>
          </a:stretch>
        </p:blipFill>
        <p:spPr>
          <a:xfrm>
            <a:off x="2313511" y="2443568"/>
            <a:ext cx="7564977" cy="4065759"/>
          </a:xfrm>
          <a:prstGeom prst="rect">
            <a:avLst/>
          </a:prstGeom>
        </p:spPr>
      </p:pic>
    </p:spTree>
    <p:extLst>
      <p:ext uri="{BB962C8B-B14F-4D97-AF65-F5344CB8AC3E}">
        <p14:creationId xmlns:p14="http://schemas.microsoft.com/office/powerpoint/2010/main" val="27948646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a:t>June 2019-11-ms</a:t>
            </a:r>
          </a:p>
        </p:txBody>
      </p:sp>
      <p:sp>
        <p:nvSpPr>
          <p:cNvPr id="8" name="Slide Number Placeholder 7"/>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2800" b="0" i="0" u="none" strike="noStrike" kern="1200" cap="none" spc="0" normalizeH="0" baseline="0" noProof="0" smtClean="0">
                <a:ln>
                  <a:noFill/>
                </a:ln>
                <a:solidFill>
                  <a:prstClr val="white"/>
                </a:solidFill>
                <a:effectLst/>
                <a:uLnTx/>
                <a:uFillTx/>
                <a:latin typeface="Century Gothic" panose="020B0502020202020204"/>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9</a:t>
            </a:fld>
            <a:endParaRPr kumimoji="0" lang="en-US" sz="2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pic>
        <p:nvPicPr>
          <p:cNvPr id="4" name="Picture 3"/>
          <p:cNvPicPr>
            <a:picLocks noChangeAspect="1"/>
          </p:cNvPicPr>
          <p:nvPr/>
        </p:nvPicPr>
        <p:blipFill>
          <a:blip r:embed="rId2"/>
          <a:stretch>
            <a:fillRect/>
          </a:stretch>
        </p:blipFill>
        <p:spPr>
          <a:xfrm>
            <a:off x="835336" y="2603499"/>
            <a:ext cx="10879586" cy="2464985"/>
          </a:xfrm>
          <a:prstGeom prst="rect">
            <a:avLst/>
          </a:prstGeom>
        </p:spPr>
      </p:pic>
    </p:spTree>
    <p:extLst>
      <p:ext uri="{BB962C8B-B14F-4D97-AF65-F5344CB8AC3E}">
        <p14:creationId xmlns:p14="http://schemas.microsoft.com/office/powerpoint/2010/main" val="62161723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FFC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EC7F02AD-9687-440F-A9DF-FAA6F22270D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1116</TotalTime>
  <Words>1428</Words>
  <Application>Microsoft Office PowerPoint</Application>
  <PresentationFormat>Widescreen</PresentationFormat>
  <Paragraphs>110</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Century Gothic</vt:lpstr>
      <vt:lpstr>Wingdings</vt:lpstr>
      <vt:lpstr>Wingdings 3</vt:lpstr>
      <vt:lpstr>Ion Boardroom</vt:lpstr>
      <vt:lpstr>Satellite Systems</vt:lpstr>
      <vt:lpstr>Satellites</vt:lpstr>
      <vt:lpstr>Global positioning systems and satellite navigation</vt:lpstr>
      <vt:lpstr>PowerPoint Presentation</vt:lpstr>
      <vt:lpstr>PowerPoint Presentation</vt:lpstr>
      <vt:lpstr>June 2019-11</vt:lpstr>
      <vt:lpstr>June 2019-11-ms</vt:lpstr>
      <vt:lpstr>June 2019-11</vt:lpstr>
      <vt:lpstr>June 2019-11-ms</vt:lpstr>
      <vt:lpstr>Geographic information systems (GIS)</vt:lpstr>
      <vt:lpstr>Geographic information systems (GIS)</vt:lpstr>
      <vt:lpstr>March 2019- 12</vt:lpstr>
      <vt:lpstr>March 2019- 12 ms</vt:lpstr>
      <vt:lpstr>Geographic information systems (GIS)</vt:lpstr>
      <vt:lpstr>Media communication systems</vt:lpstr>
      <vt:lpstr>Media communication systems</vt:lpstr>
      <vt:lpstr>6.11.1 Media communication systems</vt:lpstr>
      <vt:lpstr>6.11.1 Media communication systems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6.11 Satellite Systems</dc:title>
  <dc:creator>user</dc:creator>
  <cp:lastModifiedBy>Nawal Al Husseini</cp:lastModifiedBy>
  <cp:revision>46</cp:revision>
  <dcterms:created xsi:type="dcterms:W3CDTF">2023-01-17T09:27:41Z</dcterms:created>
  <dcterms:modified xsi:type="dcterms:W3CDTF">2023-03-21T20:15:38Z</dcterms:modified>
</cp:coreProperties>
</file>