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72" r:id="rId1"/>
  </p:sldMasterIdLst>
  <p:notesMasterIdLst>
    <p:notesMasterId r:id="rId12"/>
  </p:notesMasterIdLst>
  <p:handoutMasterIdLst>
    <p:handoutMasterId r:id="rId13"/>
  </p:handoutMasterIdLst>
  <p:sldIdLst>
    <p:sldId id="256" r:id="rId2"/>
    <p:sldId id="258" r:id="rId3"/>
    <p:sldId id="259" r:id="rId4"/>
    <p:sldId id="266" r:id="rId5"/>
    <p:sldId id="257" r:id="rId6"/>
    <p:sldId id="260" r:id="rId7"/>
    <p:sldId id="261" r:id="rId8"/>
    <p:sldId id="262" r:id="rId9"/>
    <p:sldId id="263"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3" d="100"/>
          <a:sy n="83" d="100"/>
        </p:scale>
        <p:origin x="614" y="72"/>
      </p:cViewPr>
      <p:guideLst/>
    </p:cSldViewPr>
  </p:slideViewPr>
  <p:notesTextViewPr>
    <p:cViewPr>
      <p:scale>
        <a:sx n="1" d="1"/>
        <a:sy n="1" d="1"/>
      </p:scale>
      <p:origin x="0" y="0"/>
    </p:cViewPr>
  </p:notesTextViewPr>
  <p:notesViewPr>
    <p:cSldViewPr snapToGrid="0">
      <p:cViewPr varScale="1">
        <p:scale>
          <a:sx n="63" d="100"/>
          <a:sy n="63" d="100"/>
        </p:scale>
        <p:origin x="3134"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7275158-B72A-456B-A031-0C82D2DE1D4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AB3079E-A0D9-44F1-8E55-BABD5697C4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8B876CD-4C74-4F74-AC6B-4E54C63CFCF2}" type="datetimeFigureOut">
              <a:rPr lang="en-US" smtClean="0"/>
              <a:t>1/17/2023</a:t>
            </a:fld>
            <a:endParaRPr lang="en-US"/>
          </a:p>
        </p:txBody>
      </p:sp>
      <p:sp>
        <p:nvSpPr>
          <p:cNvPr id="4" name="Footer Placeholder 3">
            <a:extLst>
              <a:ext uri="{FF2B5EF4-FFF2-40B4-BE49-F238E27FC236}">
                <a16:creationId xmlns:a16="http://schemas.microsoft.com/office/drawing/2014/main" id="{F3B80629-1289-4A2C-8102-845FE137BDF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66BC08C-D30B-4C30-ABDA-6AAF4F1FE79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DD8E645-7DFC-4F68-8974-07D1A3135393}" type="slidenum">
              <a:rPr lang="en-US" smtClean="0"/>
              <a:t>‹#›</a:t>
            </a:fld>
            <a:endParaRPr lang="en-US"/>
          </a:p>
        </p:txBody>
      </p:sp>
    </p:spTree>
    <p:extLst>
      <p:ext uri="{BB962C8B-B14F-4D97-AF65-F5344CB8AC3E}">
        <p14:creationId xmlns:p14="http://schemas.microsoft.com/office/powerpoint/2010/main" val="385271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257151-5E23-40DA-987C-203C2A15AB9C}" type="datetimeFigureOut">
              <a:rPr lang="en-US" smtClean="0"/>
              <a:t>1/17/2023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2B13F1-B4DD-45E4-A9A4-1BD9582F2FF5}" type="slidenum">
              <a:rPr lang="en-US" smtClean="0"/>
              <a:t>‹#›</a:t>
            </a:fld>
            <a:endParaRPr lang="en-US"/>
          </a:p>
        </p:txBody>
      </p:sp>
    </p:spTree>
    <p:extLst>
      <p:ext uri="{BB962C8B-B14F-4D97-AF65-F5344CB8AC3E}">
        <p14:creationId xmlns:p14="http://schemas.microsoft.com/office/powerpoint/2010/main" val="38075446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10732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701E2A-0A28-40F6-8E82-D6B17C80AD0A}" type="datetime1">
              <a:rPr lang="en-US" smtClean="0"/>
              <a:t>1/17/2023</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r>
              <a:rPr lang="en-US"/>
              <a:t>The National Orthodox School - Wafa Sabri</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2666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A407FBEC-D396-4F50-A94B-3A545A7F2825}" type="datetime1">
              <a:rPr lang="en-US" smtClean="0"/>
              <a:t>1/17/2023</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The National Orthodox School - Wafa Sabri</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97537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C26CA424-A0EA-4001-BCA5-8640AEC02206}" type="datetime1">
              <a:rPr lang="en-US" smtClean="0"/>
              <a:t>1/17/2023</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The National Orthodox School - Wafa Sabri</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2530270734"/>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39F420C-2D7F-4638-9660-C69433F05B9D}" type="datetime1">
              <a:rPr lang="en-US" smtClean="0"/>
              <a:t>1/17/2023</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The National Orthodox School - Wafa Sabri</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729192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A00F341-2DAA-40ED-84C9-5F6DCB8199D6}" type="datetime1">
              <a:rPr lang="en-US" smtClean="0"/>
              <a:t>1/17/2023</a:t>
            </a:fld>
            <a:endParaRPr lang="en-US" dirty="0"/>
          </a:p>
        </p:txBody>
      </p:sp>
      <p:sp>
        <p:nvSpPr>
          <p:cNvPr id="4" name="Footer Placeholder 4"/>
          <p:cNvSpPr>
            <a:spLocks noGrp="1"/>
          </p:cNvSpPr>
          <p:nvPr>
            <p:ph type="ftr" sz="quarter" idx="11"/>
          </p:nvPr>
        </p:nvSpPr>
        <p:spPr>
          <a:xfrm rot="5400000">
            <a:off x="8951573" y="3225297"/>
            <a:ext cx="3859795" cy="304801"/>
          </a:xfrm>
          <a:prstGeom prst="rect">
            <a:avLst/>
          </a:prstGeom>
        </p:spPr>
        <p:txBody>
          <a:bodyPr/>
          <a:lstStyle/>
          <a:p>
            <a:r>
              <a:rPr lang="en-US"/>
              <a:t>The National Orthodox School - Wafa Sabri</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253003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AE23540-5B97-4FE2-8B5E-9BDACA17976B}" type="datetime1">
              <a:rPr lang="en-US" smtClean="0"/>
              <a:t>1/17/2023</a:t>
            </a:fld>
            <a:endParaRPr lang="en-US" dirty="0"/>
          </a:p>
        </p:txBody>
      </p:sp>
      <p:sp>
        <p:nvSpPr>
          <p:cNvPr id="4" name="Footer Placeholder 4"/>
          <p:cNvSpPr>
            <a:spLocks noGrp="1"/>
          </p:cNvSpPr>
          <p:nvPr>
            <p:ph type="ftr" sz="quarter" idx="11"/>
          </p:nvPr>
        </p:nvSpPr>
        <p:spPr>
          <a:xfrm rot="5400000">
            <a:off x="8951573" y="3225297"/>
            <a:ext cx="3859795" cy="304801"/>
          </a:xfrm>
          <a:prstGeom prst="rect">
            <a:avLst/>
          </a:prstGeom>
        </p:spPr>
        <p:txBody>
          <a:bodyPr/>
          <a:lstStyle/>
          <a:p>
            <a:r>
              <a:rPr lang="en-US"/>
              <a:t>The National Orthodox School - Wafa Sabri</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194287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5EA823-07FB-4FE4-9E23-2BD0FA47CC7F}" type="datetime1">
              <a:rPr lang="en-US" smtClean="0"/>
              <a:t>1/17/2023</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The National Orthodox School - Wafa Sabri</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565052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2F319-6A3A-451E-843E-B11C72286B46}" type="datetime1">
              <a:rPr lang="en-US" smtClean="0"/>
              <a:t>1/17/2023</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The National Orthodox School - Wafa Sabri</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29713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87878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D57FC95-B467-48FF-97B1-97801487BCF2}" type="datetime1">
              <a:rPr lang="en-US" smtClean="0"/>
              <a:t>1/17/2023</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The National Orthodox School - Wafa Sabri</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64975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9D94DF-7B4B-4F42-A3B7-118BC7988BAD}" type="datetime1">
              <a:rPr lang="en-US" smtClean="0"/>
              <a:t>1/17/2023</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r>
              <a:rPr lang="en-US"/>
              <a:t>The National Orthodox School - Wafa Sabri</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17844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6D5FED-88CA-41D5-9817-D3577EE22C32}" type="datetime1">
              <a:rPr lang="en-US" smtClean="0"/>
              <a:t>1/17/2023</a:t>
            </a:fld>
            <a:endParaRPr lang="en-US" dirty="0"/>
          </a:p>
        </p:txBody>
      </p:sp>
      <p:sp>
        <p:nvSpPr>
          <p:cNvPr id="8" name="Footer Placeholder 7"/>
          <p:cNvSpPr>
            <a:spLocks noGrp="1"/>
          </p:cNvSpPr>
          <p:nvPr>
            <p:ph type="ftr" sz="quarter" idx="11"/>
          </p:nvPr>
        </p:nvSpPr>
        <p:spPr>
          <a:xfrm rot="5400000">
            <a:off x="8951573" y="3225297"/>
            <a:ext cx="3859795" cy="304801"/>
          </a:xfrm>
          <a:prstGeom prst="rect">
            <a:avLst/>
          </a:prstGeom>
        </p:spPr>
        <p:txBody>
          <a:bodyPr/>
          <a:lstStyle/>
          <a:p>
            <a:r>
              <a:rPr lang="en-US"/>
              <a:t>The National Orthodox School - Wafa Sabri</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31917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D8778574-F715-445F-8629-28B572C1C6CA}" type="datetime1">
              <a:rPr lang="en-US" smtClean="0"/>
              <a:t>1/17/2023</a:t>
            </a:fld>
            <a:endParaRPr lang="en-US" dirty="0"/>
          </a:p>
        </p:txBody>
      </p:sp>
      <p:sp>
        <p:nvSpPr>
          <p:cNvPr id="5" name="Footer Placeholder 3"/>
          <p:cNvSpPr>
            <a:spLocks noGrp="1"/>
          </p:cNvSpPr>
          <p:nvPr>
            <p:ph type="ftr" sz="quarter" idx="11"/>
          </p:nvPr>
        </p:nvSpPr>
        <p:spPr>
          <a:xfrm rot="5400000">
            <a:off x="8951573" y="3225297"/>
            <a:ext cx="3859795" cy="304801"/>
          </a:xfrm>
          <a:prstGeom prst="rect">
            <a:avLst/>
          </a:prstGeom>
        </p:spPr>
        <p:txBody>
          <a:bodyPr/>
          <a:lstStyle/>
          <a:p>
            <a:r>
              <a:rPr lang="en-US"/>
              <a:t>The National Orthodox School - Wafa Sabri</a:t>
            </a:r>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19919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BB36437-949C-46AF-9D4E-DE4E37821FD9}" type="datetime1">
              <a:rPr lang="en-US" smtClean="0"/>
              <a:t>1/17/2023</a:t>
            </a:fld>
            <a:endParaRPr lang="en-US" dirty="0"/>
          </a:p>
        </p:txBody>
      </p:sp>
      <p:sp>
        <p:nvSpPr>
          <p:cNvPr id="5" name="Footer Placeholder 2"/>
          <p:cNvSpPr>
            <a:spLocks noGrp="1"/>
          </p:cNvSpPr>
          <p:nvPr>
            <p:ph type="ftr" sz="quarter" idx="11"/>
          </p:nvPr>
        </p:nvSpPr>
        <p:spPr>
          <a:xfrm rot="5400000">
            <a:off x="8951573" y="3225297"/>
            <a:ext cx="3859795" cy="304801"/>
          </a:xfrm>
          <a:prstGeom prst="rect">
            <a:avLst/>
          </a:prstGeom>
        </p:spPr>
        <p:txBody>
          <a:bodyPr/>
          <a:lstStyle/>
          <a:p>
            <a:r>
              <a:rPr lang="en-US"/>
              <a:t>The National Orthodox School - Wafa Sabri</a:t>
            </a:r>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83873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D33E35EC-F34F-4CE1-BF92-B681B73EF878}" type="datetime1">
              <a:rPr lang="en-US" smtClean="0"/>
              <a:t>1/17/2023</a:t>
            </a:fld>
            <a:endParaRPr lang="en-US" dirty="0"/>
          </a:p>
        </p:txBody>
      </p:sp>
      <p:sp>
        <p:nvSpPr>
          <p:cNvPr id="5" name="Footer Placeholder 5"/>
          <p:cNvSpPr>
            <a:spLocks noGrp="1"/>
          </p:cNvSpPr>
          <p:nvPr>
            <p:ph type="ftr" sz="quarter" idx="11"/>
          </p:nvPr>
        </p:nvSpPr>
        <p:spPr>
          <a:xfrm rot="5400000">
            <a:off x="8951573" y="3225297"/>
            <a:ext cx="3859795" cy="304801"/>
          </a:xfrm>
          <a:prstGeom prst="rect">
            <a:avLst/>
          </a:prstGeom>
        </p:spPr>
        <p:txBody>
          <a:bodyPr/>
          <a:lstStyle/>
          <a:p>
            <a:r>
              <a:rPr lang="en-US"/>
              <a:t>The National Orthodox School - Wafa Sabri</a:t>
            </a:r>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72787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867430F-9A20-4C9F-82AC-635CEC3B5953}" type="datetime1">
              <a:rPr lang="en-US" smtClean="0"/>
              <a:t>1/17/2023</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r>
              <a:rPr lang="en-US"/>
              <a:t>The National Orthodox School - Wafa Sabri</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5723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26CA424-A0EA-4001-BCA5-8640AEC02206}" type="datetime1">
              <a:rPr lang="en-US" smtClean="0"/>
              <a:t>1/17/2023</a:t>
            </a:fld>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94237728"/>
      </p:ext>
    </p:extLst>
  </p:cSld>
  <p:clrMap bg1="dk1" tx1="lt1" bg2="dk2" tx2="lt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 id="2147483984" r:id="rId12"/>
    <p:sldLayoutId id="2147483985" r:id="rId13"/>
    <p:sldLayoutId id="2147483986" r:id="rId14"/>
    <p:sldLayoutId id="2147483987" r:id="rId15"/>
    <p:sldLayoutId id="2147483988" r:id="rId16"/>
    <p:sldLayoutId id="2147483989" r:id="rId17"/>
  </p:sldLayoutIdLst>
  <p:hf hd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Computers in medicine</a:t>
            </a:r>
          </a:p>
        </p:txBody>
      </p:sp>
      <p:sp>
        <p:nvSpPr>
          <p:cNvPr id="3" name="Subtitle 2"/>
          <p:cNvSpPr>
            <a:spLocks noGrp="1"/>
          </p:cNvSpPr>
          <p:nvPr>
            <p:ph type="subTitle" idx="1"/>
          </p:nvPr>
        </p:nvSpPr>
        <p:spPr/>
        <p:txBody>
          <a:bodyPr/>
          <a:lstStyle/>
          <a:p>
            <a:r>
              <a:rPr lang="en-US" dirty="0"/>
              <a:t>Chapter 6</a:t>
            </a:r>
          </a:p>
        </p:txBody>
      </p:sp>
      <p:sp>
        <p:nvSpPr>
          <p:cNvPr id="5" name="Slide Number Placeholder 4"/>
          <p:cNvSpPr>
            <a:spLocks noGrp="1"/>
          </p:cNvSpPr>
          <p:nvPr>
            <p:ph type="sldNum" sz="quarter" idx="12"/>
          </p:nvPr>
        </p:nvSpPr>
        <p:spPr/>
        <p:txBody>
          <a:bodyPr/>
          <a:lstStyle/>
          <a:p>
            <a:fld id="{6D22F896-40B5-4ADD-8801-0D06FADFA095}" type="slidenum">
              <a:rPr lang="en-US" smtClean="0"/>
              <a:t>1</a:t>
            </a:fld>
            <a:endParaRPr lang="en-US" dirty="0"/>
          </a:p>
        </p:txBody>
      </p:sp>
    </p:spTree>
    <p:extLst>
      <p:ext uri="{BB962C8B-B14F-4D97-AF65-F5344CB8AC3E}">
        <p14:creationId xmlns:p14="http://schemas.microsoft.com/office/powerpoint/2010/main" val="19020733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400530"/>
          </a:xfrm>
        </p:spPr>
        <p:txBody>
          <a:bodyPr/>
          <a:lstStyle/>
          <a:p>
            <a:pPr algn="ctr"/>
            <a:r>
              <a:rPr lang="en-US" sz="4400" dirty="0">
                <a:solidFill>
                  <a:schemeClr val="accent6">
                    <a:lumMod val="60000"/>
                    <a:lumOff val="40000"/>
                  </a:schemeClr>
                </a:solidFill>
              </a:rPr>
              <a:t>The use of 3D printers</a:t>
            </a:r>
            <a:endParaRPr lang="en-US" sz="4000" dirty="0">
              <a:solidFill>
                <a:srgbClr val="C00000"/>
              </a:solidFill>
            </a:endParaRPr>
          </a:p>
        </p:txBody>
      </p:sp>
      <p:sp>
        <p:nvSpPr>
          <p:cNvPr id="3" name="Content Placeholder 2"/>
          <p:cNvSpPr>
            <a:spLocks noGrp="1"/>
          </p:cNvSpPr>
          <p:nvPr>
            <p:ph idx="1"/>
          </p:nvPr>
        </p:nvSpPr>
        <p:spPr>
          <a:xfrm>
            <a:off x="875201" y="2083322"/>
            <a:ext cx="8946541" cy="4195481"/>
          </a:xfrm>
        </p:spPr>
        <p:txBody>
          <a:bodyPr>
            <a:normAutofit lnSpcReduction="10000"/>
          </a:bodyPr>
          <a:lstStyle/>
          <a:p>
            <a:pPr algn="just"/>
            <a:r>
              <a:rPr lang="en-US" b="1" dirty="0"/>
              <a:t>Customized medicines</a:t>
            </a:r>
          </a:p>
          <a:p>
            <a:pPr marL="400050" lvl="1" indent="0" algn="just">
              <a:buNone/>
            </a:pPr>
            <a:r>
              <a:rPr lang="en-US" dirty="0"/>
              <a:t>Advantages </a:t>
            </a:r>
          </a:p>
          <a:p>
            <a:pPr marL="400050" lvl="1" indent="0" algn="just">
              <a:buNone/>
            </a:pPr>
            <a:r>
              <a:rPr lang="en-US" dirty="0"/>
              <a:t>Some of the advantages of this technology include: </a:t>
            </a:r>
          </a:p>
          <a:p>
            <a:pPr marL="685800" lvl="1" algn="just">
              <a:buFont typeface="Wingdings" panose="05000000000000000000" pitchFamily="2" charset="2"/>
              <a:buChar char="§"/>
            </a:pPr>
            <a:r>
              <a:rPr lang="en-US" dirty="0"/>
              <a:t>tailor-made medicines to suit the individual </a:t>
            </a:r>
          </a:p>
          <a:p>
            <a:pPr marL="685800" lvl="1" algn="just">
              <a:buFont typeface="Wingdings" panose="05000000000000000000" pitchFamily="2" charset="2"/>
              <a:buChar char="§"/>
            </a:pPr>
            <a:r>
              <a:rPr lang="en-US" dirty="0"/>
              <a:t>better control of medicine release into the body </a:t>
            </a:r>
          </a:p>
          <a:p>
            <a:pPr marL="685800" lvl="1" algn="just">
              <a:buFont typeface="Wingdings" panose="05000000000000000000" pitchFamily="2" charset="2"/>
              <a:buChar char="§"/>
            </a:pPr>
            <a:r>
              <a:rPr lang="en-US" dirty="0"/>
              <a:t>saves money (many modern medicines are very expensive) </a:t>
            </a:r>
          </a:p>
          <a:p>
            <a:pPr marL="685800" lvl="1" algn="just">
              <a:buFont typeface="Wingdings" panose="05000000000000000000" pitchFamily="2" charset="2"/>
              <a:buChar char="§"/>
            </a:pPr>
            <a:r>
              <a:rPr lang="en-US" dirty="0"/>
              <a:t>better targeting of the medicine so its effects can be optimized </a:t>
            </a:r>
          </a:p>
          <a:p>
            <a:pPr marL="685800" lvl="1" algn="just">
              <a:buFont typeface="Wingdings" panose="05000000000000000000" pitchFamily="2" charset="2"/>
              <a:buChar char="§"/>
            </a:pPr>
            <a:r>
              <a:rPr lang="en-US" dirty="0"/>
              <a:t>less chance of an overdose of the medicine, thus reducing harmful side-effects (for example, chemotherapy medicines can have very unwelcome side-effects; by reducing the release of the medicine to suit the individual, it will not only work better but also cause fewer harmful side-effects).</a:t>
            </a:r>
          </a:p>
        </p:txBody>
      </p:sp>
      <p:sp>
        <p:nvSpPr>
          <p:cNvPr id="5" name="Slide Number Placeholder 4"/>
          <p:cNvSpPr>
            <a:spLocks noGrp="1"/>
          </p:cNvSpPr>
          <p:nvPr>
            <p:ph type="sldNum" sz="quarter" idx="12"/>
          </p:nvPr>
        </p:nvSpPr>
        <p:spPr/>
        <p:txBody>
          <a:bodyPr/>
          <a:lstStyle/>
          <a:p>
            <a:fld id="{6D22F896-40B5-4ADD-8801-0D06FADFA095}" type="slidenum">
              <a:rPr lang="en-US" smtClean="0"/>
              <a:t>10</a:t>
            </a:fld>
            <a:endParaRPr lang="en-US" dirty="0"/>
          </a:p>
        </p:txBody>
      </p:sp>
      <p:sp>
        <p:nvSpPr>
          <p:cNvPr id="6" name="Oval Callout 5"/>
          <p:cNvSpPr/>
          <p:nvPr/>
        </p:nvSpPr>
        <p:spPr>
          <a:xfrm>
            <a:off x="7366374" y="1142367"/>
            <a:ext cx="4461825" cy="2202893"/>
          </a:xfrm>
          <a:prstGeom prst="wedgeEllipseCallout">
            <a:avLst>
              <a:gd name="adj1" fmla="val -30040"/>
              <a:gd name="adj2" fmla="val 7332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In the future </a:t>
            </a:r>
            <a:r>
              <a:rPr lang="en-US" sz="1200" dirty="0"/>
              <a:t>it should be possible to send medicines to local pharmacies in the form of a blue	print; each blueprint would be custom-made for a patient. By supplying the necessary materials, it would then be possible to print out the </a:t>
            </a:r>
            <a:r>
              <a:rPr lang="en-US" sz="1200" dirty="0" err="1"/>
              <a:t>customised</a:t>
            </a:r>
            <a:r>
              <a:rPr lang="en-US" sz="1200" dirty="0"/>
              <a:t> medicines for each patient using the blueprint.</a:t>
            </a:r>
          </a:p>
        </p:txBody>
      </p:sp>
    </p:spTree>
    <p:extLst>
      <p:ext uri="{BB962C8B-B14F-4D97-AF65-F5344CB8AC3E}">
        <p14:creationId xmlns:p14="http://schemas.microsoft.com/office/powerpoint/2010/main" val="2802998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br>
              <a:rPr lang="en-US" sz="4400" dirty="0">
                <a:solidFill>
                  <a:schemeClr val="accent6">
                    <a:lumMod val="60000"/>
                    <a:lumOff val="40000"/>
                  </a:schemeClr>
                </a:solidFill>
              </a:rPr>
            </a:br>
            <a:r>
              <a:rPr lang="en-US" sz="4400" dirty="0">
                <a:solidFill>
                  <a:schemeClr val="accent6">
                    <a:lumMod val="60000"/>
                    <a:lumOff val="40000"/>
                  </a:schemeClr>
                </a:solidFill>
              </a:rPr>
              <a:t>Patient and pharmacy records </a:t>
            </a:r>
          </a:p>
        </p:txBody>
      </p:sp>
      <p:sp>
        <p:nvSpPr>
          <p:cNvPr id="3" name="Content Placeholder 2"/>
          <p:cNvSpPr>
            <a:spLocks noGrp="1"/>
          </p:cNvSpPr>
          <p:nvPr>
            <p:ph idx="1"/>
          </p:nvPr>
        </p:nvSpPr>
        <p:spPr/>
        <p:txBody>
          <a:bodyPr>
            <a:normAutofit lnSpcReduction="10000"/>
          </a:bodyPr>
          <a:lstStyle/>
          <a:p>
            <a:pPr algn="just"/>
            <a:endParaRPr lang="en-US" dirty="0"/>
          </a:p>
          <a:p>
            <a:pPr algn="just"/>
            <a:r>
              <a:rPr lang="en-US" dirty="0"/>
              <a:t>Why it is important to create and maintain a Database for patients Information/Data?</a:t>
            </a:r>
          </a:p>
          <a:p>
            <a:pPr lvl="1" algn="just"/>
            <a:r>
              <a:rPr lang="en-US" dirty="0"/>
              <a:t>To ensure correct diagnosis and treatment depending on an up to date data.</a:t>
            </a:r>
          </a:p>
          <a:p>
            <a:pPr lvl="1" algn="just"/>
            <a:r>
              <a:rPr lang="en-US" dirty="0"/>
              <a:t>Databases are kept by doctors and hospitals so that data can be shared between medical practitioners and pharmacies (for example, to ensure no drugs are prescribed which interact with each other in an unsafe manner)</a:t>
            </a:r>
          </a:p>
          <a:p>
            <a:pPr lvl="1" algn="just"/>
            <a:r>
              <a:rPr lang="en-US" dirty="0"/>
              <a:t>Databases also allow a quick and easy search for patient records – this could be very important in an emergency (life and death).</a:t>
            </a:r>
          </a:p>
          <a:p>
            <a:pPr lvl="1" algn="just"/>
            <a:r>
              <a:rPr lang="en-US" dirty="0"/>
              <a:t>It also means that medication can be prescribed without issuing paper prescriptions – an email could be sent to the pharmacy instead.</a:t>
            </a:r>
          </a:p>
        </p:txBody>
      </p:sp>
      <p:sp>
        <p:nvSpPr>
          <p:cNvPr id="5" name="Slide Number Placeholder 4"/>
          <p:cNvSpPr>
            <a:spLocks noGrp="1"/>
          </p:cNvSpPr>
          <p:nvPr>
            <p:ph type="sldNum" sz="quarter" idx="12"/>
          </p:nvPr>
        </p:nvSpPr>
        <p:spPr/>
        <p:txBody>
          <a:bodyPr/>
          <a:lstStyle/>
          <a:p>
            <a:fld id="{6D22F896-40B5-4ADD-8801-0D06FADFA095}" type="slidenum">
              <a:rPr lang="en-US" smtClean="0"/>
              <a:t>2</a:t>
            </a:fld>
            <a:endParaRPr lang="en-US" dirty="0"/>
          </a:p>
        </p:txBody>
      </p:sp>
    </p:spTree>
    <p:extLst>
      <p:ext uri="{BB962C8B-B14F-4D97-AF65-F5344CB8AC3E}">
        <p14:creationId xmlns:p14="http://schemas.microsoft.com/office/powerpoint/2010/main" val="3026127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br>
              <a:rPr lang="en-US" sz="4400" dirty="0">
                <a:solidFill>
                  <a:schemeClr val="accent6">
                    <a:lumMod val="60000"/>
                    <a:lumOff val="40000"/>
                  </a:schemeClr>
                </a:solidFill>
              </a:rPr>
            </a:br>
            <a:r>
              <a:rPr lang="en-US" sz="4400" dirty="0">
                <a:solidFill>
                  <a:schemeClr val="accent6">
                    <a:lumMod val="60000"/>
                    <a:lumOff val="40000"/>
                  </a:schemeClr>
                </a:solidFill>
              </a:rPr>
              <a:t>Patient and pharmacy records </a:t>
            </a:r>
            <a:endParaRPr lang="en-US" sz="3600" dirty="0">
              <a:solidFill>
                <a:srgbClr val="C00000"/>
              </a:solidFill>
            </a:endParaRPr>
          </a:p>
        </p:txBody>
      </p:sp>
      <p:sp>
        <p:nvSpPr>
          <p:cNvPr id="3" name="Content Placeholder 2"/>
          <p:cNvSpPr>
            <a:spLocks noGrp="1"/>
          </p:cNvSpPr>
          <p:nvPr>
            <p:ph idx="1"/>
          </p:nvPr>
        </p:nvSpPr>
        <p:spPr/>
        <p:txBody>
          <a:bodyPr>
            <a:normAutofit fontScale="85000" lnSpcReduction="20000"/>
          </a:bodyPr>
          <a:lstStyle/>
          <a:p>
            <a:endParaRPr lang="en-US" dirty="0"/>
          </a:p>
          <a:p>
            <a:r>
              <a:rPr lang="en-US" dirty="0"/>
              <a:t>What data should be collected and saved in the patients database?</a:t>
            </a:r>
          </a:p>
          <a:p>
            <a:pPr lvl="1"/>
            <a:r>
              <a:rPr lang="en-US" dirty="0"/>
              <a:t>a unique identification number </a:t>
            </a:r>
          </a:p>
          <a:p>
            <a:pPr lvl="1"/>
            <a:r>
              <a:rPr lang="en-US" dirty="0"/>
              <a:t>name and address </a:t>
            </a:r>
          </a:p>
          <a:p>
            <a:pPr lvl="1"/>
            <a:r>
              <a:rPr lang="en-US" dirty="0"/>
              <a:t>date of birth </a:t>
            </a:r>
          </a:p>
          <a:p>
            <a:pPr lvl="1"/>
            <a:r>
              <a:rPr lang="en-US" dirty="0"/>
              <a:t>gender (male or female) </a:t>
            </a:r>
          </a:p>
          <a:p>
            <a:pPr lvl="1"/>
            <a:r>
              <a:rPr lang="en-US" dirty="0"/>
              <a:t>medical history (for example, recent medicine/treatment)</a:t>
            </a:r>
          </a:p>
          <a:p>
            <a:pPr lvl="1"/>
            <a:r>
              <a:rPr lang="en-US" dirty="0"/>
              <a:t>blood group </a:t>
            </a:r>
          </a:p>
          <a:p>
            <a:pPr lvl="1"/>
            <a:r>
              <a:rPr lang="en-US" dirty="0"/>
              <a:t>any known allergies </a:t>
            </a:r>
          </a:p>
          <a:p>
            <a:pPr lvl="1"/>
            <a:r>
              <a:rPr lang="en-US" dirty="0"/>
              <a:t>doctor </a:t>
            </a:r>
          </a:p>
          <a:p>
            <a:pPr lvl="1"/>
            <a:r>
              <a:rPr lang="en-US" dirty="0"/>
              <a:t>any current treatment </a:t>
            </a:r>
          </a:p>
          <a:p>
            <a:pPr lvl="1"/>
            <a:r>
              <a:rPr lang="en-US" dirty="0"/>
              <a:t>any current diagnosis </a:t>
            </a:r>
          </a:p>
          <a:p>
            <a:pPr lvl="1"/>
            <a:r>
              <a:rPr lang="en-US" dirty="0"/>
              <a:t>important additional information such as X-rays, CT scans, and so on.</a:t>
            </a:r>
          </a:p>
        </p:txBody>
      </p:sp>
      <p:sp>
        <p:nvSpPr>
          <p:cNvPr id="5" name="Slide Number Placeholder 4"/>
          <p:cNvSpPr>
            <a:spLocks noGrp="1"/>
          </p:cNvSpPr>
          <p:nvPr>
            <p:ph type="sldNum" sz="quarter" idx="12"/>
          </p:nvPr>
        </p:nvSpPr>
        <p:spPr/>
        <p:txBody>
          <a:bodyPr/>
          <a:lstStyle/>
          <a:p>
            <a:fld id="{6D22F896-40B5-4ADD-8801-0D06FADFA095}" type="slidenum">
              <a:rPr lang="en-US" smtClean="0"/>
              <a:t>3</a:t>
            </a:fld>
            <a:endParaRPr lang="en-US" dirty="0"/>
          </a:p>
        </p:txBody>
      </p:sp>
    </p:spTree>
    <p:extLst>
      <p:ext uri="{BB962C8B-B14F-4D97-AF65-F5344CB8AC3E}">
        <p14:creationId xmlns:p14="http://schemas.microsoft.com/office/powerpoint/2010/main" val="4033500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June 202-11</a:t>
            </a:r>
          </a:p>
        </p:txBody>
      </p:sp>
      <p:pic>
        <p:nvPicPr>
          <p:cNvPr id="6" name="Content Placeholder 5"/>
          <p:cNvPicPr>
            <a:picLocks noGrp="1" noChangeAspect="1"/>
          </p:cNvPicPr>
          <p:nvPr>
            <p:ph idx="1"/>
          </p:nvPr>
        </p:nvPicPr>
        <p:blipFill rotWithShape="1">
          <a:blip r:embed="rId2"/>
          <a:srcRect b="74645"/>
          <a:stretch/>
        </p:blipFill>
        <p:spPr>
          <a:xfrm>
            <a:off x="961946" y="1554877"/>
            <a:ext cx="9661057" cy="1136374"/>
          </a:xfrm>
          <a:prstGeom prst="rect">
            <a:avLst/>
          </a:prstGeom>
        </p:spPr>
      </p:pic>
      <p:sp>
        <p:nvSpPr>
          <p:cNvPr id="5" name="Slide Number Placeholder 4"/>
          <p:cNvSpPr>
            <a:spLocks noGrp="1"/>
          </p:cNvSpPr>
          <p:nvPr>
            <p:ph type="sldNum" sz="quarter" idx="12"/>
          </p:nvPr>
        </p:nvSpPr>
        <p:spPr/>
        <p:txBody>
          <a:bodyPr/>
          <a:lstStyle/>
          <a:p>
            <a:fld id="{6D22F896-40B5-4ADD-8801-0D06FADFA095}" type="slidenum">
              <a:rPr lang="en-US" smtClean="0"/>
              <a:t>4</a:t>
            </a:fld>
            <a:endParaRPr lang="en-US" dirty="0"/>
          </a:p>
        </p:txBody>
      </p:sp>
      <p:pic>
        <p:nvPicPr>
          <p:cNvPr id="7" name="Picture 6"/>
          <p:cNvPicPr>
            <a:picLocks noChangeAspect="1"/>
          </p:cNvPicPr>
          <p:nvPr/>
        </p:nvPicPr>
        <p:blipFill>
          <a:blip r:embed="rId3">
            <a:extLst>
              <a:ext uri="{BEBA8EAE-BF5A-486C-A8C5-ECC9F3942E4B}">
                <a14:imgProps xmlns:a14="http://schemas.microsoft.com/office/drawing/2010/main">
                  <a14:imgLayer r:embed="rId4">
                    <a14:imgEffect>
                      <a14:artisticChalkSketch/>
                    </a14:imgEffect>
                  </a14:imgLayer>
                </a14:imgProps>
              </a:ext>
            </a:extLst>
          </a:blip>
          <a:stretch>
            <a:fillRect/>
          </a:stretch>
        </p:blipFill>
        <p:spPr>
          <a:xfrm>
            <a:off x="1073383" y="3182712"/>
            <a:ext cx="9390593" cy="2442966"/>
          </a:xfrm>
          <a:prstGeom prst="rect">
            <a:avLst/>
          </a:prstGeom>
        </p:spPr>
      </p:pic>
    </p:spTree>
    <p:extLst>
      <p:ext uri="{BB962C8B-B14F-4D97-AF65-F5344CB8AC3E}">
        <p14:creationId xmlns:p14="http://schemas.microsoft.com/office/powerpoint/2010/main" val="367179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544628" cy="1400530"/>
          </a:xfrm>
        </p:spPr>
        <p:txBody>
          <a:bodyPr/>
          <a:lstStyle/>
          <a:p>
            <a:pPr algn="ctr"/>
            <a:br>
              <a:rPr lang="en-US" sz="4400" dirty="0">
                <a:solidFill>
                  <a:schemeClr val="accent6">
                    <a:lumMod val="60000"/>
                    <a:lumOff val="40000"/>
                  </a:schemeClr>
                </a:solidFill>
              </a:rPr>
            </a:br>
            <a:r>
              <a:rPr lang="en-US" sz="4400" dirty="0">
                <a:solidFill>
                  <a:schemeClr val="accent6">
                    <a:lumMod val="60000"/>
                    <a:lumOff val="40000"/>
                  </a:schemeClr>
                </a:solidFill>
              </a:rPr>
              <a:t>The use of 3D printers</a:t>
            </a:r>
            <a:endParaRPr lang="en-US" sz="3600" dirty="0">
              <a:solidFill>
                <a:schemeClr val="accent6">
                  <a:lumMod val="60000"/>
                  <a:lumOff val="40000"/>
                </a:schemeClr>
              </a:solidFill>
            </a:endParaRPr>
          </a:p>
        </p:txBody>
      </p:sp>
      <p:sp>
        <p:nvSpPr>
          <p:cNvPr id="3" name="Content Placeholder 2"/>
          <p:cNvSpPr>
            <a:spLocks noGrp="1"/>
          </p:cNvSpPr>
          <p:nvPr>
            <p:ph idx="1"/>
          </p:nvPr>
        </p:nvSpPr>
        <p:spPr/>
        <p:txBody>
          <a:bodyPr>
            <a:normAutofit/>
          </a:bodyPr>
          <a:lstStyle/>
          <a:p>
            <a:pPr algn="just"/>
            <a:r>
              <a:rPr lang="en-US" b="1" dirty="0"/>
              <a:t>Surgical and diagnostic aids</a:t>
            </a:r>
          </a:p>
          <a:p>
            <a:pPr lvl="1" algn="just">
              <a:buFont typeface="Wingdings" panose="05000000000000000000" pitchFamily="2" charset="2"/>
              <a:buChar char="§"/>
            </a:pPr>
            <a:r>
              <a:rPr lang="en-US" dirty="0"/>
              <a:t>How to create anatomical parts using 3D printers to be used in Surgical and diagnostic aids ?</a:t>
            </a:r>
          </a:p>
          <a:p>
            <a:pPr marL="1200150" lvl="2" indent="-342900" algn="just">
              <a:buFont typeface="+mj-lt"/>
              <a:buAutoNum type="arabicPeriod"/>
            </a:pPr>
            <a:r>
              <a:rPr lang="en-US" dirty="0"/>
              <a:t>The patient is scanned using: </a:t>
            </a:r>
          </a:p>
          <a:p>
            <a:pPr marL="1714500" lvl="3" indent="-400050" algn="just">
              <a:buFont typeface="+mj-lt"/>
              <a:buAutoNum type="romanUcPeriod"/>
            </a:pPr>
            <a:r>
              <a:rPr lang="en-US" b="1" dirty="0">
                <a:solidFill>
                  <a:schemeClr val="accent6">
                    <a:lumMod val="60000"/>
                    <a:lumOff val="40000"/>
                  </a:schemeClr>
                </a:solidFill>
              </a:rPr>
              <a:t>CT (computed tomography</a:t>
            </a:r>
            <a:r>
              <a:rPr lang="en-US" dirty="0">
                <a:solidFill>
                  <a:srgbClr val="C00000"/>
                </a:solidFill>
              </a:rPr>
              <a:t>)</a:t>
            </a:r>
            <a:r>
              <a:rPr lang="en-US" dirty="0"/>
              <a:t> – which involves producing images of the internal parts of the body in a series of thin slices less than 0.1 mm thick, or</a:t>
            </a:r>
          </a:p>
          <a:p>
            <a:pPr marL="1714500" lvl="3" indent="-400050" algn="just">
              <a:buFont typeface="+mj-lt"/>
              <a:buAutoNum type="romanUcPeriod"/>
            </a:pPr>
            <a:r>
              <a:rPr lang="en-US" b="1" dirty="0">
                <a:solidFill>
                  <a:schemeClr val="accent6">
                    <a:lumMod val="60000"/>
                    <a:lumOff val="40000"/>
                  </a:schemeClr>
                </a:solidFill>
              </a:rPr>
              <a:t>MRI (magnetic resonance imaging</a:t>
            </a:r>
            <a:r>
              <a:rPr lang="en-US" dirty="0">
                <a:solidFill>
                  <a:srgbClr val="C00000"/>
                </a:solidFill>
              </a:rPr>
              <a:t>) </a:t>
            </a:r>
            <a:r>
              <a:rPr lang="en-US" dirty="0"/>
              <a:t>– this uses strong magnetic fields and radio waves to produce a series of images of the internal organs in the body.</a:t>
            </a:r>
          </a:p>
          <a:p>
            <a:pPr marL="1200150" lvl="2" indent="-342900" algn="just">
              <a:buFont typeface="+mj-lt"/>
              <a:buAutoNum type="arabicPeriod"/>
            </a:pPr>
            <a:r>
              <a:rPr lang="en-US" dirty="0"/>
              <a:t>A 3D printer can then produce a three-dimensional representation of a patient’s internal organs, blood vessels, major arteries, tumors and so on.</a:t>
            </a:r>
          </a:p>
          <a:p>
            <a:pPr marL="857250" lvl="2" indent="0" algn="just">
              <a:buNone/>
            </a:pP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5</a:t>
            </a:fld>
            <a:endParaRPr lang="en-US" dirty="0"/>
          </a:p>
        </p:txBody>
      </p:sp>
    </p:spTree>
    <p:extLst>
      <p:ext uri="{BB962C8B-B14F-4D97-AF65-F5344CB8AC3E}">
        <p14:creationId xmlns:p14="http://schemas.microsoft.com/office/powerpoint/2010/main" val="4100230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br>
              <a:rPr lang="en-US" sz="4400" dirty="0">
                <a:solidFill>
                  <a:schemeClr val="accent6">
                    <a:lumMod val="60000"/>
                    <a:lumOff val="40000"/>
                  </a:schemeClr>
                </a:solidFill>
              </a:rPr>
            </a:br>
            <a:r>
              <a:rPr lang="en-US" sz="4400" dirty="0">
                <a:solidFill>
                  <a:schemeClr val="accent6">
                    <a:lumMod val="60000"/>
                    <a:lumOff val="40000"/>
                  </a:schemeClr>
                </a:solidFill>
              </a:rPr>
              <a:t>The use of 3D printers</a:t>
            </a:r>
            <a:endParaRPr lang="en-US" sz="4000" dirty="0">
              <a:solidFill>
                <a:srgbClr val="C00000"/>
              </a:solidFill>
            </a:endParaRPr>
          </a:p>
        </p:txBody>
      </p:sp>
      <p:sp>
        <p:nvSpPr>
          <p:cNvPr id="3" name="Content Placeholder 2"/>
          <p:cNvSpPr>
            <a:spLocks noGrp="1"/>
          </p:cNvSpPr>
          <p:nvPr>
            <p:ph idx="1"/>
          </p:nvPr>
        </p:nvSpPr>
        <p:spPr/>
        <p:txBody>
          <a:bodyPr/>
          <a:lstStyle/>
          <a:p>
            <a:pPr algn="just"/>
            <a:r>
              <a:rPr lang="en-US" dirty="0"/>
              <a:t>Why do you think it is important for a doctor or a surgeon to create  a 3D model for the patient’s organ, or tumor before the surgery?</a:t>
            </a:r>
          </a:p>
          <a:p>
            <a:pPr lvl="1" algn="just">
              <a:buFont typeface="Wingdings" panose="05000000000000000000" pitchFamily="2" charset="2"/>
              <a:buChar char="§"/>
            </a:pPr>
            <a:r>
              <a:rPr lang="en-US" dirty="0"/>
              <a:t>To discuss the problem with the patient himself and explain to him what procedures are required.</a:t>
            </a:r>
          </a:p>
          <a:p>
            <a:pPr lvl="1" algn="just">
              <a:buFont typeface="Wingdings" panose="05000000000000000000" pitchFamily="2" charset="2"/>
              <a:buChar char="§"/>
            </a:pPr>
            <a:r>
              <a:rPr lang="en-US" dirty="0"/>
              <a:t>To help the surgeons when planning surgical procedures because they can see exactly what is required well in advance of the operation. </a:t>
            </a:r>
          </a:p>
          <a:p>
            <a:pPr lvl="1" algn="just">
              <a:buFont typeface="Wingdings" panose="05000000000000000000" pitchFamily="2" charset="2"/>
              <a:buChar char="§"/>
            </a:pPr>
            <a:r>
              <a:rPr lang="en-US" dirty="0"/>
              <a:t>To reduce the chance of any errors when the actual procedure is carried out.</a:t>
            </a:r>
          </a:p>
        </p:txBody>
      </p:sp>
      <p:sp>
        <p:nvSpPr>
          <p:cNvPr id="5" name="Slide Number Placeholder 4"/>
          <p:cNvSpPr>
            <a:spLocks noGrp="1"/>
          </p:cNvSpPr>
          <p:nvPr>
            <p:ph type="sldNum" sz="quarter" idx="12"/>
          </p:nvPr>
        </p:nvSpPr>
        <p:spPr/>
        <p:txBody>
          <a:bodyPr/>
          <a:lstStyle/>
          <a:p>
            <a:fld id="{6D22F896-40B5-4ADD-8801-0D06FADFA095}" type="slidenum">
              <a:rPr lang="en-US" smtClean="0"/>
              <a:t>6</a:t>
            </a:fld>
            <a:endParaRPr lang="en-US" dirty="0"/>
          </a:p>
        </p:txBody>
      </p:sp>
    </p:spTree>
    <p:extLst>
      <p:ext uri="{BB962C8B-B14F-4D97-AF65-F5344CB8AC3E}">
        <p14:creationId xmlns:p14="http://schemas.microsoft.com/office/powerpoint/2010/main" val="524473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br>
              <a:rPr lang="en-US" sz="4000" dirty="0">
                <a:solidFill>
                  <a:schemeClr val="accent6">
                    <a:lumMod val="60000"/>
                    <a:lumOff val="40000"/>
                  </a:schemeClr>
                </a:solidFill>
              </a:rPr>
            </a:br>
            <a:r>
              <a:rPr lang="en-US" sz="4000" dirty="0">
                <a:solidFill>
                  <a:schemeClr val="accent6">
                    <a:lumMod val="60000"/>
                    <a:lumOff val="40000"/>
                  </a:schemeClr>
                </a:solidFill>
              </a:rPr>
              <a:t>The </a:t>
            </a:r>
            <a:r>
              <a:rPr lang="en-US" sz="4400" dirty="0">
                <a:solidFill>
                  <a:schemeClr val="accent6">
                    <a:lumMod val="60000"/>
                    <a:lumOff val="40000"/>
                  </a:schemeClr>
                </a:solidFill>
              </a:rPr>
              <a:t>use</a:t>
            </a:r>
            <a:r>
              <a:rPr lang="en-US" sz="4000" dirty="0">
                <a:solidFill>
                  <a:schemeClr val="accent6">
                    <a:lumMod val="60000"/>
                    <a:lumOff val="40000"/>
                  </a:schemeClr>
                </a:solidFill>
              </a:rPr>
              <a:t> of 3D printers</a:t>
            </a:r>
            <a:endParaRPr lang="en-US" sz="3600" dirty="0">
              <a:solidFill>
                <a:srgbClr val="C00000"/>
              </a:solidFill>
            </a:endParaRPr>
          </a:p>
        </p:txBody>
      </p:sp>
      <p:sp>
        <p:nvSpPr>
          <p:cNvPr id="3" name="Content Placeholder 2"/>
          <p:cNvSpPr>
            <a:spLocks noGrp="1"/>
          </p:cNvSpPr>
          <p:nvPr>
            <p:ph idx="1"/>
          </p:nvPr>
        </p:nvSpPr>
        <p:spPr/>
        <p:txBody>
          <a:bodyPr>
            <a:normAutofit lnSpcReduction="10000"/>
          </a:bodyPr>
          <a:lstStyle/>
          <a:p>
            <a:pPr algn="just"/>
            <a:r>
              <a:rPr lang="en-US" b="1" dirty="0"/>
              <a:t>Prosthetics</a:t>
            </a:r>
          </a:p>
          <a:p>
            <a:pPr marL="400050" lvl="1" indent="0" algn="just">
              <a:buNone/>
            </a:pPr>
            <a:r>
              <a:rPr lang="en-US" dirty="0"/>
              <a:t>3D printers are now being used to print out prosthetics (false arms, hands and legs). While state-of-the-art myoelectric prosthetics cost tens of thousands of dollars, the price for 3D-printing a prosthetic arm or hand can be as little as $100.</a:t>
            </a:r>
          </a:p>
          <a:p>
            <a:pPr marL="0" indent="0" algn="just">
              <a:buNone/>
            </a:pPr>
            <a:endParaRPr lang="en-US" dirty="0"/>
          </a:p>
          <a:p>
            <a:pPr algn="just"/>
            <a:r>
              <a:rPr lang="en-US" b="1" dirty="0"/>
              <a:t>Tissue engineering (replacement organs, using cells from the actual patient)</a:t>
            </a:r>
          </a:p>
          <a:p>
            <a:pPr marL="400050" lvl="1" indent="0" algn="just">
              <a:buNone/>
            </a:pPr>
            <a:r>
              <a:rPr lang="en-US" dirty="0"/>
              <a:t>3D printing of bio-compatible materials, cells and supporting structures has enabled the viability of producing artificial cells and tissues within a 3D printed object using bio-inks, is a very complex process, It has already been used successfully to produce multi-layered skin tissue, bone tissue, heart/artery grafts and tracheal splints</a:t>
            </a:r>
            <a:endParaRPr lang="en-US" b="1" dirty="0"/>
          </a:p>
        </p:txBody>
      </p:sp>
      <p:sp>
        <p:nvSpPr>
          <p:cNvPr id="5" name="Slide Number Placeholder 4"/>
          <p:cNvSpPr>
            <a:spLocks noGrp="1"/>
          </p:cNvSpPr>
          <p:nvPr>
            <p:ph type="sldNum" sz="quarter" idx="12"/>
          </p:nvPr>
        </p:nvSpPr>
        <p:spPr/>
        <p:txBody>
          <a:bodyPr/>
          <a:lstStyle/>
          <a:p>
            <a:fld id="{6D22F896-40B5-4ADD-8801-0D06FADFA095}" type="slidenum">
              <a:rPr lang="en-US" smtClean="0"/>
              <a:t>7</a:t>
            </a:fld>
            <a:endParaRPr lang="en-US" dirty="0"/>
          </a:p>
        </p:txBody>
      </p:sp>
    </p:spTree>
    <p:extLst>
      <p:ext uri="{BB962C8B-B14F-4D97-AF65-F5344CB8AC3E}">
        <p14:creationId xmlns:p14="http://schemas.microsoft.com/office/powerpoint/2010/main" val="1004898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br>
              <a:rPr lang="en-US" sz="4000" dirty="0">
                <a:solidFill>
                  <a:schemeClr val="accent6">
                    <a:lumMod val="60000"/>
                    <a:lumOff val="40000"/>
                  </a:schemeClr>
                </a:solidFill>
              </a:rPr>
            </a:br>
            <a:r>
              <a:rPr lang="en-US" sz="4400" dirty="0">
                <a:solidFill>
                  <a:schemeClr val="accent6">
                    <a:lumMod val="60000"/>
                    <a:lumOff val="40000"/>
                  </a:schemeClr>
                </a:solidFill>
              </a:rPr>
              <a:t>The use of 3D printers</a:t>
            </a:r>
            <a:endParaRPr lang="en-US" sz="3600" dirty="0">
              <a:solidFill>
                <a:srgbClr val="C00000"/>
              </a:solidFill>
            </a:endParaRPr>
          </a:p>
        </p:txBody>
      </p:sp>
      <p:sp>
        <p:nvSpPr>
          <p:cNvPr id="3" name="Content Placeholder 2"/>
          <p:cNvSpPr>
            <a:spLocks noGrp="1"/>
          </p:cNvSpPr>
          <p:nvPr>
            <p:ph idx="1"/>
          </p:nvPr>
        </p:nvSpPr>
        <p:spPr/>
        <p:txBody>
          <a:bodyPr>
            <a:normAutofit/>
          </a:bodyPr>
          <a:lstStyle/>
          <a:p>
            <a:pPr algn="just"/>
            <a:r>
              <a:rPr lang="en-US" b="1" dirty="0"/>
              <a:t>Artificial blood vessels</a:t>
            </a:r>
          </a:p>
          <a:p>
            <a:pPr marL="400050" lvl="1" indent="0" algn="just">
              <a:buNone/>
            </a:pPr>
            <a:r>
              <a:rPr lang="en-US" dirty="0"/>
              <a:t>One particular type of tissue engineering is the 3D printing of artificial blood vessels using human cells. These bio-printed tissues work in much the same way as natural blood vessels. Biomimetic blood vessels can be fabricated using 3D printing and bio-inks.</a:t>
            </a:r>
            <a:endParaRPr lang="en-US" b="1" dirty="0"/>
          </a:p>
        </p:txBody>
      </p:sp>
      <p:sp>
        <p:nvSpPr>
          <p:cNvPr id="5" name="Slide Number Placeholder 4"/>
          <p:cNvSpPr>
            <a:spLocks noGrp="1"/>
          </p:cNvSpPr>
          <p:nvPr>
            <p:ph type="sldNum" sz="quarter" idx="12"/>
          </p:nvPr>
        </p:nvSpPr>
        <p:spPr/>
        <p:txBody>
          <a:bodyPr/>
          <a:lstStyle/>
          <a:p>
            <a:fld id="{6D22F896-40B5-4ADD-8801-0D06FADFA095}" type="slidenum">
              <a:rPr lang="en-US" smtClean="0"/>
              <a:t>8</a:t>
            </a:fld>
            <a:endParaRPr lang="en-US" dirty="0"/>
          </a:p>
        </p:txBody>
      </p:sp>
      <p:pic>
        <p:nvPicPr>
          <p:cNvPr id="6" name="Picture 5"/>
          <p:cNvPicPr>
            <a:picLocks noChangeAspect="1"/>
          </p:cNvPicPr>
          <p:nvPr/>
        </p:nvPicPr>
        <p:blipFill>
          <a:blip r:embed="rId2"/>
          <a:stretch>
            <a:fillRect/>
          </a:stretch>
        </p:blipFill>
        <p:spPr>
          <a:xfrm>
            <a:off x="8412756" y="3779046"/>
            <a:ext cx="2091521" cy="2237441"/>
          </a:xfrm>
          <a:prstGeom prst="rect">
            <a:avLst/>
          </a:prstGeom>
        </p:spPr>
      </p:pic>
      <p:pic>
        <p:nvPicPr>
          <p:cNvPr id="7" name="Picture 6"/>
          <p:cNvPicPr>
            <a:picLocks noChangeAspect="1"/>
          </p:cNvPicPr>
          <p:nvPr/>
        </p:nvPicPr>
        <p:blipFill>
          <a:blip r:embed="rId3"/>
          <a:stretch>
            <a:fillRect/>
          </a:stretch>
        </p:blipFill>
        <p:spPr>
          <a:xfrm>
            <a:off x="1364602" y="4031388"/>
            <a:ext cx="6931260" cy="1743658"/>
          </a:xfrm>
          <a:prstGeom prst="rect">
            <a:avLst/>
          </a:prstGeom>
        </p:spPr>
      </p:pic>
    </p:spTree>
    <p:extLst>
      <p:ext uri="{BB962C8B-B14F-4D97-AF65-F5344CB8AC3E}">
        <p14:creationId xmlns:p14="http://schemas.microsoft.com/office/powerpoint/2010/main" val="357926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br>
              <a:rPr lang="en-US" sz="4000" dirty="0">
                <a:solidFill>
                  <a:schemeClr val="accent6">
                    <a:lumMod val="60000"/>
                    <a:lumOff val="40000"/>
                  </a:schemeClr>
                </a:solidFill>
              </a:rPr>
            </a:br>
            <a:r>
              <a:rPr lang="en-US" sz="4400" dirty="0">
                <a:solidFill>
                  <a:schemeClr val="accent6">
                    <a:lumMod val="60000"/>
                    <a:lumOff val="40000"/>
                  </a:schemeClr>
                </a:solidFill>
              </a:rPr>
              <a:t>The use of 3D printers</a:t>
            </a:r>
            <a:endParaRPr lang="en-US" sz="3600" dirty="0">
              <a:solidFill>
                <a:srgbClr val="C00000"/>
              </a:solidFill>
            </a:endParaRPr>
          </a:p>
        </p:txBody>
      </p:sp>
      <p:sp>
        <p:nvSpPr>
          <p:cNvPr id="3" name="Content Placeholder 2"/>
          <p:cNvSpPr>
            <a:spLocks noGrp="1"/>
          </p:cNvSpPr>
          <p:nvPr>
            <p:ph idx="1"/>
          </p:nvPr>
        </p:nvSpPr>
        <p:spPr/>
        <p:txBody>
          <a:bodyPr>
            <a:normAutofit/>
          </a:bodyPr>
          <a:lstStyle/>
          <a:p>
            <a:pPr algn="just"/>
            <a:r>
              <a:rPr lang="en-US" b="1" dirty="0"/>
              <a:t>Customized medicines</a:t>
            </a:r>
          </a:p>
          <a:p>
            <a:pPr marL="400050" lvl="1" indent="0" algn="just">
              <a:buNone/>
            </a:pPr>
            <a:r>
              <a:rPr lang="en-US" dirty="0"/>
              <a:t>3D printing techniques now allow scientists to customize medicines to suit the individual. This is known as </a:t>
            </a:r>
            <a:r>
              <a:rPr lang="en-US" dirty="0">
                <a:solidFill>
                  <a:srgbClr val="FFC000"/>
                </a:solidFill>
              </a:rPr>
              <a:t>patient-centric medicine</a:t>
            </a:r>
            <a:r>
              <a:rPr lang="en-US" dirty="0"/>
              <a:t>. 3D printed medicines are sometimes referred to as </a:t>
            </a:r>
            <a:r>
              <a:rPr lang="en-US" dirty="0" err="1">
                <a:solidFill>
                  <a:srgbClr val="FFC000"/>
                </a:solidFill>
              </a:rPr>
              <a:t>printlets</a:t>
            </a:r>
            <a:r>
              <a:rPr lang="en-US" dirty="0"/>
              <a:t> (</a:t>
            </a:r>
            <a:r>
              <a:rPr lang="en-US" dirty="0">
                <a:solidFill>
                  <a:srgbClr val="FFC000"/>
                </a:solidFill>
              </a:rPr>
              <a:t>print</a:t>
            </a:r>
            <a:r>
              <a:rPr lang="en-US" dirty="0"/>
              <a:t>ed tab</a:t>
            </a:r>
            <a:r>
              <a:rPr lang="en-US" dirty="0">
                <a:solidFill>
                  <a:srgbClr val="FFC000"/>
                </a:solidFill>
              </a:rPr>
              <a:t>lets</a:t>
            </a:r>
            <a:r>
              <a:rPr lang="en-US" dirty="0"/>
              <a:t>).</a:t>
            </a:r>
          </a:p>
          <a:p>
            <a:pPr marL="400050" lvl="1" indent="0" algn="just">
              <a:buNone/>
            </a:pPr>
            <a:endParaRPr lang="en-US" b="1" dirty="0"/>
          </a:p>
          <a:p>
            <a:pPr marL="400050" lvl="1" indent="0" algn="just">
              <a:buNone/>
            </a:pPr>
            <a:r>
              <a:rPr lang="en-US" dirty="0"/>
              <a:t>Why to produce Customized medicines?</a:t>
            </a:r>
          </a:p>
          <a:p>
            <a:pPr marL="400050" lvl="1" indent="0" algn="just">
              <a:buNone/>
            </a:pPr>
            <a:r>
              <a:rPr lang="en-US" dirty="0"/>
              <a:t>3D printing offers the possibility of creating personalized medicine which allows automatically controlled release of the medicine into the patient. It even allows multiple medicines, within a single </a:t>
            </a:r>
            <a:r>
              <a:rPr lang="en-US" dirty="0" err="1"/>
              <a:t>printlet</a:t>
            </a:r>
            <a:r>
              <a:rPr lang="en-US" dirty="0"/>
              <a:t>, to make fixed-dose combinations and allows for the optimum release of each medicine into the body.</a:t>
            </a:r>
          </a:p>
        </p:txBody>
      </p:sp>
      <p:sp>
        <p:nvSpPr>
          <p:cNvPr id="5" name="Slide Number Placeholder 4"/>
          <p:cNvSpPr>
            <a:spLocks noGrp="1"/>
          </p:cNvSpPr>
          <p:nvPr>
            <p:ph type="sldNum" sz="quarter" idx="12"/>
          </p:nvPr>
        </p:nvSpPr>
        <p:spPr/>
        <p:txBody>
          <a:bodyPr/>
          <a:lstStyle/>
          <a:p>
            <a:fld id="{6D22F896-40B5-4ADD-8801-0D06FADFA095}" type="slidenum">
              <a:rPr lang="en-US" smtClean="0"/>
              <a:t>9</a:t>
            </a:fld>
            <a:endParaRPr lang="en-US" dirty="0"/>
          </a:p>
        </p:txBody>
      </p:sp>
    </p:spTree>
    <p:extLst>
      <p:ext uri="{BB962C8B-B14F-4D97-AF65-F5344CB8AC3E}">
        <p14:creationId xmlns:p14="http://schemas.microsoft.com/office/powerpoint/2010/main" val="13340452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187</TotalTime>
  <Words>845</Words>
  <Application>Microsoft Office PowerPoint</Application>
  <PresentationFormat>Widescreen</PresentationFormat>
  <Paragraphs>71</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Century Gothic</vt:lpstr>
      <vt:lpstr>Wingdings</vt:lpstr>
      <vt:lpstr>Wingdings 3</vt:lpstr>
      <vt:lpstr>Ion</vt:lpstr>
      <vt:lpstr>Computers in medicine</vt:lpstr>
      <vt:lpstr> Patient and pharmacy records </vt:lpstr>
      <vt:lpstr> Patient and pharmacy records </vt:lpstr>
      <vt:lpstr>June 202-11</vt:lpstr>
      <vt:lpstr> The use of 3D printers</vt:lpstr>
      <vt:lpstr> The use of 3D printers</vt:lpstr>
      <vt:lpstr> The use of 3D printers</vt:lpstr>
      <vt:lpstr> The use of 3D printers</vt:lpstr>
      <vt:lpstr> The use of 3D printers</vt:lpstr>
      <vt:lpstr>The use of 3D printers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6</dc:title>
  <dc:creator>user</dc:creator>
  <cp:lastModifiedBy>Nawal Al Husseini</cp:lastModifiedBy>
  <cp:revision>31</cp:revision>
  <dcterms:created xsi:type="dcterms:W3CDTF">2023-01-13T16:23:33Z</dcterms:created>
  <dcterms:modified xsi:type="dcterms:W3CDTF">2023-01-17T17:12:51Z</dcterms:modified>
</cp:coreProperties>
</file>