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8ECA0-89F7-4BED-A034-9962457C75DB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A2883-599C-418F-BD07-CC9AEC20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01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C5C3AA8A-CA45-4212-9CA2-E12405AE3947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F1B23-D939-461F-B4D3-A36334D37E36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0564A-C761-4734-B32D-6D7DB6C9BAC1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C36C-91DE-46B2-9EE9-B367BA713EFB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6CFA-46BD-49C8-8726-1ECB273803C7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7A48-0851-4588-A97B-3D36B9D2D3F0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9550-BB64-4D83-BC18-36E4A975405E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83AAA-E071-4797-91CF-32BFFB90D7A7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72948-EB3F-47C7-AC7D-99ED96E684B1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E27C-19B7-42DF-BC98-F1996F974B2F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AB1EF-8874-467C-A54B-D227C7A2BF6B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25582-594F-4338-8E4E-FDE65892F940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AEBA6-5777-466C-B928-D6DB2D1471EE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29924-5FB2-40AC-B4AB-2F2672AA8E91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2B717-BF16-4C26-9720-2C05880881CC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92C8-CB2F-433A-AF92-7835A24BAC69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1472-EDB8-4CA4-927E-A0CA0786097D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B392549-44BC-4B3F-AF5D-A506D4F479EA}" type="datetime1">
              <a:rPr lang="en-US" smtClean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School Management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4F19F-5CF6-4A48-B540-90CF4A58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88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School Management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4" y="2603500"/>
            <a:ext cx="11147612" cy="4025900"/>
          </a:xfrm>
        </p:spPr>
        <p:txBody>
          <a:bodyPr/>
          <a:lstStyle/>
          <a:p>
            <a:pPr algn="just"/>
            <a:r>
              <a:rPr lang="en-US" dirty="0"/>
              <a:t>Tasks that  have to be managed:</a:t>
            </a:r>
          </a:p>
          <a:p>
            <a:pPr lvl="1" algn="just"/>
            <a:r>
              <a:rPr lang="en-US" dirty="0"/>
              <a:t>Registration and attendance records of the students.</a:t>
            </a:r>
          </a:p>
          <a:p>
            <a:pPr lvl="1" algn="just"/>
            <a:r>
              <a:rPr lang="en-US" dirty="0"/>
              <a:t>Student performance.</a:t>
            </a:r>
          </a:p>
          <a:p>
            <a:pPr lvl="1" algn="just"/>
            <a:r>
              <a:rPr lang="tr-TR" dirty="0"/>
              <a:t>Computer</a:t>
            </a:r>
            <a:r>
              <a:rPr lang="en-US" dirty="0"/>
              <a:t>-aided learning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48A78-19ED-43E7-A7F9-6D93DA3F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88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855" y="973669"/>
            <a:ext cx="10788071" cy="706964"/>
          </a:xfrm>
        </p:spPr>
        <p:txBody>
          <a:bodyPr/>
          <a:lstStyle/>
          <a:p>
            <a:r>
              <a:rPr lang="en-US" b="1" dirty="0"/>
              <a:t>Registration and attendance records of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2" y="2358573"/>
            <a:ext cx="11201400" cy="432461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Traditional way to record the registration and attendance of a student very time consuming and prone to error.</a:t>
            </a:r>
          </a:p>
          <a:p>
            <a:pPr algn="just"/>
            <a:r>
              <a:rPr lang="en-US" dirty="0"/>
              <a:t>Number of possible ways of automating the registration using a hardware and software are:</a:t>
            </a:r>
          </a:p>
          <a:p>
            <a:pPr algn="just"/>
            <a:r>
              <a:rPr lang="en-US" b="1" u="sng" dirty="0">
                <a:solidFill>
                  <a:srgbClr val="C00000"/>
                </a:solidFill>
              </a:rPr>
              <a:t>Method 1</a:t>
            </a:r>
          </a:p>
          <a:p>
            <a:pPr lvl="1" algn="just"/>
            <a:r>
              <a:rPr lang="en-US" dirty="0"/>
              <a:t>Each student could have an </a:t>
            </a:r>
            <a:r>
              <a:rPr lang="en-US" b="1" u="sng" dirty="0">
                <a:solidFill>
                  <a:srgbClr val="C00000"/>
                </a:solidFill>
              </a:rPr>
              <a:t>ID card </a:t>
            </a:r>
            <a:r>
              <a:rPr lang="en-US" dirty="0"/>
              <a:t>that contains a magnetic stripe.</a:t>
            </a:r>
          </a:p>
          <a:p>
            <a:pPr lvl="1" algn="just"/>
            <a:r>
              <a:rPr lang="en-US" dirty="0"/>
              <a:t>Student sign the card and write his unique student ID on the back of the card.</a:t>
            </a:r>
          </a:p>
          <a:p>
            <a:pPr lvl="1" algn="just"/>
            <a:r>
              <a:rPr lang="en-US" dirty="0"/>
              <a:t>The magnetic stripe contains the name of the school, the name of the student, the date of birth and their unique ID number.</a:t>
            </a:r>
          </a:p>
          <a:p>
            <a:pPr lvl="1" algn="just"/>
            <a:r>
              <a:rPr lang="en-US" dirty="0"/>
              <a:t>Each morning they swipe the card to register their entrance and on leaving the IDs would again be swiped.</a:t>
            </a:r>
          </a:p>
          <a:p>
            <a:pPr lvl="1" algn="just"/>
            <a:r>
              <a:rPr lang="en-US" dirty="0"/>
              <a:t>The attendance and leaving times and dates would be stored on a database.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</a:rPr>
              <a:t>Advantages</a:t>
            </a:r>
            <a:r>
              <a:rPr lang="en-US" sz="1600" dirty="0"/>
              <a:t> 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This would give a very comprehensive record of when the student attended the school and the number of hours they attended.</a:t>
            </a:r>
          </a:p>
          <a:p>
            <a:pPr lvl="1" algn="just"/>
            <a:r>
              <a:rPr lang="en-US" dirty="0"/>
              <a:t>It would also be a more secure method in the event of, for example, a fire.</a:t>
            </a:r>
          </a:p>
          <a:p>
            <a:pPr lvl="1" algn="just"/>
            <a:r>
              <a:rPr lang="en-US" dirty="0"/>
              <a:t>The database could give an accurate attendance record for the student.</a:t>
            </a:r>
          </a:p>
          <a:p>
            <a:r>
              <a:rPr lang="en-US" b="1" dirty="0">
                <a:solidFill>
                  <a:srgbClr val="C00000"/>
                </a:solidFill>
              </a:rPr>
              <a:t>There are further functions that could be used such as:</a:t>
            </a:r>
          </a:p>
          <a:p>
            <a:pPr lvl="1"/>
            <a:r>
              <a:rPr lang="en-US" dirty="0"/>
              <a:t>The use of a PIN to stop another student swiping in with the wrong card</a:t>
            </a:r>
          </a:p>
          <a:p>
            <a:pPr lvl="1"/>
            <a:r>
              <a:rPr lang="en-US" dirty="0"/>
              <a:t>The use of GPS tracking.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F01E6A-4F38-42EE-AC5B-77CE3420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59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2" y="973669"/>
            <a:ext cx="11201400" cy="706964"/>
          </a:xfrm>
        </p:spPr>
        <p:txBody>
          <a:bodyPr/>
          <a:lstStyle/>
          <a:p>
            <a:pPr algn="ctr"/>
            <a:r>
              <a:rPr lang="en-US" b="1" dirty="0"/>
              <a:t>Registration and attendance records of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2" y="2603500"/>
            <a:ext cx="11201400" cy="40796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u="sng" dirty="0">
                <a:solidFill>
                  <a:srgbClr val="C00000"/>
                </a:solidFill>
              </a:rPr>
              <a:t>Method 2</a:t>
            </a:r>
          </a:p>
          <a:p>
            <a:pPr lvl="1" algn="just"/>
            <a:r>
              <a:rPr lang="en-US" dirty="0"/>
              <a:t>The use of </a:t>
            </a:r>
            <a:r>
              <a:rPr lang="en-US" b="1" u="sng" dirty="0">
                <a:solidFill>
                  <a:srgbClr val="C00000"/>
                </a:solidFill>
              </a:rPr>
              <a:t>biometrics</a:t>
            </a:r>
            <a:r>
              <a:rPr lang="en-US" dirty="0"/>
              <a:t>. Fingerprints are taken and stored in a database.</a:t>
            </a:r>
          </a:p>
          <a:p>
            <a:pPr lvl="1" algn="just"/>
            <a:r>
              <a:rPr lang="en-US" dirty="0"/>
              <a:t>By entering the school a student is asked to put his hand on a scanner.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</a:rPr>
              <a:t>Advantages</a:t>
            </a:r>
            <a:r>
              <a:rPr lang="en-US" sz="1600" dirty="0"/>
              <a:t> </a:t>
            </a:r>
          </a:p>
          <a:p>
            <a:pPr lvl="1" algn="just"/>
            <a:r>
              <a:rPr lang="en-US" dirty="0"/>
              <a:t>Fingerprints are unique but IDs could be given to another student.</a:t>
            </a:r>
          </a:p>
          <a:p>
            <a:pPr lvl="1" algn="just"/>
            <a:r>
              <a:rPr lang="en-US" dirty="0"/>
              <a:t>ID cards could easily be lost.</a:t>
            </a:r>
          </a:p>
          <a:p>
            <a:pPr lvl="1" algn="just"/>
            <a:r>
              <a:rPr lang="en-US" dirty="0"/>
              <a:t>ID cards could be affected by magnetic fields.</a:t>
            </a:r>
          </a:p>
          <a:p>
            <a:pPr lvl="1" algn="just"/>
            <a:r>
              <a:rPr lang="en-US" dirty="0"/>
              <a:t>It is much easier to clone –make copies- of the ID cards than it would be to copy fingerprints.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</a:rPr>
              <a:t>Disadvantages</a:t>
            </a:r>
            <a:r>
              <a:rPr lang="en-US" dirty="0"/>
              <a:t> </a:t>
            </a:r>
          </a:p>
          <a:p>
            <a:pPr lvl="1" algn="just"/>
            <a:r>
              <a:rPr lang="en-US" dirty="0"/>
              <a:t>Takes a long time to collect the fingerprints.</a:t>
            </a:r>
          </a:p>
          <a:p>
            <a:pPr lvl="1" algn="just"/>
            <a:r>
              <a:rPr lang="en-US" dirty="0"/>
              <a:t>The equipment needed to take and read fingerprints is expensive.</a:t>
            </a:r>
          </a:p>
          <a:p>
            <a:pPr lvl="1" algn="just"/>
            <a:r>
              <a:rPr lang="en-US" dirty="0"/>
              <a:t>If a student have a problem in the fingerprint it may not be identified by the system.</a:t>
            </a:r>
          </a:p>
          <a:p>
            <a:pPr lvl="1" algn="just"/>
            <a:r>
              <a:rPr lang="en-US" dirty="0"/>
              <a:t>There are invasion of privacy issues and some parents may object to have their children fingerprints.</a:t>
            </a:r>
          </a:p>
          <a:p>
            <a:pPr lvl="1" algn="just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DD554-94BD-4E56-880B-651F4D52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29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1E268-5997-41C6-903B-FFB30A3EE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82" y="713507"/>
            <a:ext cx="11222182" cy="1115291"/>
          </a:xfrm>
        </p:spPr>
        <p:txBody>
          <a:bodyPr/>
          <a:lstStyle/>
          <a:p>
            <a:pPr algn="ctr"/>
            <a:r>
              <a:rPr lang="en-US" b="1" dirty="0"/>
              <a:t>Student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BC23A-0705-44C4-A714-94C7D8186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18327"/>
            <a:ext cx="10035785" cy="44704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/>
              <a:t>Teachers could use of </a:t>
            </a:r>
            <a:r>
              <a:rPr lang="en-US" b="1" dirty="0">
                <a:solidFill>
                  <a:srgbClr val="C00000"/>
                </a:solidFill>
              </a:rPr>
              <a:t>spreadsheets</a:t>
            </a:r>
            <a:r>
              <a:rPr lang="en-US" dirty="0"/>
              <a:t> to monitor the performance of their students: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Record the test results of each student.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Import data into a report in an easily way.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School management systems are used to record the performance of students. Performance can consist of both academic achievement and behavior.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To produce an end-of-term or end-of-year report, the system would need to have access to the following data:</a:t>
            </a:r>
          </a:p>
          <a:p>
            <a:pPr lvl="2" algn="just">
              <a:lnSpc>
                <a:spcPct val="170000"/>
              </a:lnSpc>
            </a:pPr>
            <a:r>
              <a:rPr lang="en-US" dirty="0"/>
              <a:t>Student’s exam and test results in all subjects.</a:t>
            </a:r>
          </a:p>
          <a:p>
            <a:pPr lvl="2" algn="just">
              <a:lnSpc>
                <a:spcPct val="170000"/>
              </a:lnSpc>
            </a:pPr>
            <a:r>
              <a:rPr lang="en-US" dirty="0"/>
              <a:t>Behavioral data.</a:t>
            </a:r>
          </a:p>
          <a:p>
            <a:pPr lvl="2" algn="just">
              <a:lnSpc>
                <a:spcPct val="170000"/>
              </a:lnSpc>
            </a:pPr>
            <a:r>
              <a:rPr lang="en-US" dirty="0"/>
              <a:t>CAT scores (these are standardization test results to enable each student to be measured against a standard).</a:t>
            </a:r>
          </a:p>
          <a:p>
            <a:pPr lvl="1" algn="just">
              <a:lnSpc>
                <a:spcPct val="170000"/>
              </a:lnSpc>
            </a:pPr>
            <a:r>
              <a:rPr lang="en-US" dirty="0"/>
              <a:t>After processing this data, the system could produce:</a:t>
            </a:r>
          </a:p>
          <a:p>
            <a:pPr lvl="2" algn="just">
              <a:lnSpc>
                <a:spcPct val="170000"/>
              </a:lnSpc>
            </a:pPr>
            <a:r>
              <a:rPr lang="en-US" dirty="0"/>
              <a:t>The average grades for all students in a class.</a:t>
            </a:r>
          </a:p>
          <a:p>
            <a:pPr lvl="2" algn="just">
              <a:lnSpc>
                <a:spcPct val="170000"/>
              </a:lnSpc>
            </a:pPr>
            <a:r>
              <a:rPr lang="en-US" dirty="0"/>
              <a:t>Class and year group reports showing academic and </a:t>
            </a:r>
            <a:r>
              <a:rPr lang="en-US" dirty="0" err="1"/>
              <a:t>behavioural</a:t>
            </a:r>
            <a:r>
              <a:rPr lang="en-US" dirty="0"/>
              <a:t> performance.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41EB3-CA7E-402B-A5C4-CB8954149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456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36B0A-751F-457E-8864-7C3F1C3B9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582" y="969264"/>
            <a:ext cx="11268363" cy="704088"/>
          </a:xfrm>
        </p:spPr>
        <p:txBody>
          <a:bodyPr/>
          <a:lstStyle/>
          <a:p>
            <a:pPr algn="ctr"/>
            <a:r>
              <a:rPr lang="en-US" b="1" dirty="0"/>
              <a:t>Computer-aided learning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834CD7-17DC-493A-9CF2-1CCE28901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4953" y="2466106"/>
            <a:ext cx="9878918" cy="1085647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b="1" dirty="0"/>
              <a:t>Computer-aided learning (CAL) is the use of computer-based systems to assist in the academic teaching of students.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b="1" dirty="0"/>
              <a:t>Students would use computers as part of their learning and complete online tests to monitor their performance.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74589-63B6-4116-AE1F-19501B5FA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953" y="3673591"/>
            <a:ext cx="5512232" cy="316169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Advantages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</a:p>
          <a:p>
            <a:pPr lvl="1"/>
            <a:r>
              <a:rPr lang="en-US" dirty="0"/>
              <a:t>Students can learn when they want to.</a:t>
            </a:r>
          </a:p>
          <a:p>
            <a:pPr lvl="1"/>
            <a:r>
              <a:rPr lang="en-US" dirty="0"/>
              <a:t>It allows virtual reality (VR) learning to be used.</a:t>
            </a:r>
          </a:p>
          <a:p>
            <a:pPr lvl="1"/>
            <a:r>
              <a:rPr lang="en-US" dirty="0"/>
              <a:t>The student can stop at any point and return later.</a:t>
            </a:r>
          </a:p>
          <a:p>
            <a:pPr lvl="1"/>
            <a:r>
              <a:rPr lang="en-US" dirty="0"/>
              <a:t>Possible to re-take tests until the student reaches the required skills level.</a:t>
            </a:r>
          </a:p>
          <a:p>
            <a:pPr lvl="1"/>
            <a:r>
              <a:rPr lang="en-US" dirty="0"/>
              <a:t>CAL can make learning more interactive.</a:t>
            </a:r>
          </a:p>
          <a:p>
            <a:pPr lvl="1"/>
            <a:r>
              <a:rPr lang="en-US" dirty="0"/>
              <a:t>CAL makes use of various multimedia.</a:t>
            </a:r>
          </a:p>
          <a:p>
            <a:pPr lvl="1"/>
            <a:r>
              <a:rPr lang="en-US" dirty="0"/>
              <a:t>The real goal of CAL is to stimulate student learning and not actually replace teacher-based learning.</a:t>
            </a:r>
          </a:p>
          <a:p>
            <a:pPr lvl="1"/>
            <a:r>
              <a:rPr lang="en-US" dirty="0"/>
              <a:t>CAL can make use of multiple-choice questions which can be marked easily.</a:t>
            </a:r>
          </a:p>
          <a:p>
            <a:pPr lvl="1"/>
            <a:r>
              <a:rPr lang="en-US" dirty="0"/>
              <a:t>It can deliver micro-learning (broken the topic down).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23D5B1-125D-439F-B233-36BD8CABE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67186" y="3744799"/>
            <a:ext cx="5053759" cy="309048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Disadvantages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</a:p>
          <a:p>
            <a:pPr lvl="1"/>
            <a:r>
              <a:rPr lang="en-US" dirty="0"/>
              <a:t>CAL cannot give students the experience of handling laboratory equipment.</a:t>
            </a:r>
          </a:p>
          <a:p>
            <a:pPr lvl="1"/>
            <a:r>
              <a:rPr lang="en-US" dirty="0"/>
              <a:t>It is expensive and time consuming.</a:t>
            </a:r>
          </a:p>
          <a:p>
            <a:pPr lvl="1"/>
            <a:r>
              <a:rPr lang="en-US" dirty="0"/>
              <a:t>Students can easily be distracted while online.</a:t>
            </a:r>
          </a:p>
          <a:p>
            <a:pPr lvl="1"/>
            <a:r>
              <a:rPr lang="en-US" dirty="0"/>
              <a:t>It can lead to the isolation of a student.</a:t>
            </a:r>
          </a:p>
          <a:p>
            <a:pPr lvl="1"/>
            <a:r>
              <a:rPr lang="en-US" dirty="0"/>
              <a:t>CAL cannot answer unusual questions.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F7DA8-48CD-40F1-AFAF-8D4C7520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124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n Boardroom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B01513"/>
    </a:accent1>
    <a:accent2>
      <a:srgbClr val="EA6312"/>
    </a:accent2>
    <a:accent3>
      <a:srgbClr val="E6B729"/>
    </a:accent3>
    <a:accent4>
      <a:srgbClr val="6AAC90"/>
    </a:accent4>
    <a:accent5>
      <a:srgbClr val="5F9C9D"/>
    </a:accent5>
    <a:accent6>
      <a:srgbClr val="9E5E9B"/>
    </a:accent6>
    <a:hlink>
      <a:srgbClr val="58C1BA"/>
    </a:hlink>
    <a:folHlink>
      <a:srgbClr val="9DFF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3192</TotalTime>
  <Words>718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3</vt:lpstr>
      <vt:lpstr>Ion Boardroom</vt:lpstr>
      <vt:lpstr>School Management Systems</vt:lpstr>
      <vt:lpstr>School Management Systems</vt:lpstr>
      <vt:lpstr>Registration and attendance records of students</vt:lpstr>
      <vt:lpstr>Registration and attendance records of students</vt:lpstr>
      <vt:lpstr>Student Performance</vt:lpstr>
      <vt:lpstr>Computer-aided 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Inspiron</dc:creator>
  <cp:lastModifiedBy>Nawal Al Husseini</cp:lastModifiedBy>
  <cp:revision>57</cp:revision>
  <dcterms:created xsi:type="dcterms:W3CDTF">2019-03-11T07:40:25Z</dcterms:created>
  <dcterms:modified xsi:type="dcterms:W3CDTF">2023-01-09T00:07:02Z</dcterms:modified>
</cp:coreProperties>
</file>