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71" r:id="rId5"/>
    <p:sldId id="259" r:id="rId6"/>
    <p:sldId id="260" r:id="rId7"/>
    <p:sldId id="261" r:id="rId8"/>
    <p:sldId id="272" r:id="rId9"/>
    <p:sldId id="273" r:id="rId10"/>
    <p:sldId id="265" r:id="rId11"/>
    <p:sldId id="266" r:id="rId12"/>
    <p:sldId id="268" r:id="rId13"/>
    <p:sldId id="274" r:id="rId14"/>
    <p:sldId id="279" r:id="rId15"/>
    <p:sldId id="275" r:id="rId16"/>
    <p:sldId id="276" r:id="rId17"/>
    <p:sldId id="278"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DD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65" autoAdjust="0"/>
  </p:normalViewPr>
  <p:slideViewPr>
    <p:cSldViewPr snapToGrid="0">
      <p:cViewPr varScale="1">
        <p:scale>
          <a:sx n="76" d="100"/>
          <a:sy n="76"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19168-3324-42CE-B37D-BD8B6CBFD817}"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DE35F-8C63-43DC-8AA6-12FBC8D675B6}" type="slidenum">
              <a:rPr lang="en-US" smtClean="0"/>
              <a:t>‹#›</a:t>
            </a:fld>
            <a:endParaRPr lang="en-US"/>
          </a:p>
        </p:txBody>
      </p:sp>
    </p:spTree>
    <p:extLst>
      <p:ext uri="{BB962C8B-B14F-4D97-AF65-F5344CB8AC3E}">
        <p14:creationId xmlns:p14="http://schemas.microsoft.com/office/powerpoint/2010/main" val="304222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DE35F-8C63-43DC-8AA6-12FBC8D675B6}" type="slidenum">
              <a:rPr lang="en-US" smtClean="0"/>
              <a:t>10</a:t>
            </a:fld>
            <a:endParaRPr lang="en-US"/>
          </a:p>
        </p:txBody>
      </p:sp>
    </p:spTree>
    <p:extLst>
      <p:ext uri="{BB962C8B-B14F-4D97-AF65-F5344CB8AC3E}">
        <p14:creationId xmlns:p14="http://schemas.microsoft.com/office/powerpoint/2010/main" val="92785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236" y="1300785"/>
            <a:ext cx="9033529" cy="2509213"/>
          </a:xfrm>
        </p:spPr>
        <p:txBody>
          <a:bodyPr/>
          <a:lstStyle/>
          <a:p>
            <a:r>
              <a:rPr lang="en-US" b="1" dirty="0">
                <a:solidFill>
                  <a:srgbClr val="FF0000"/>
                </a:solidFill>
              </a:rPr>
              <a:t>6.1 Communication</a:t>
            </a:r>
          </a:p>
        </p:txBody>
      </p:sp>
      <p:sp>
        <p:nvSpPr>
          <p:cNvPr id="3" name="Subtitle 2"/>
          <p:cNvSpPr>
            <a:spLocks noGrp="1"/>
          </p:cNvSpPr>
          <p:nvPr>
            <p:ph type="subTitle" idx="1"/>
          </p:nvPr>
        </p:nvSpPr>
        <p:spPr/>
        <p:txBody>
          <a:bodyPr/>
          <a:lstStyle/>
          <a:p>
            <a:r>
              <a:rPr lang="en-US" b="1" dirty="0">
                <a:solidFill>
                  <a:schemeClr val="tx1"/>
                </a:solidFill>
              </a:rPr>
              <a:t>Chapter 6</a:t>
            </a:r>
          </a:p>
        </p:txBody>
      </p:sp>
      <p:pic>
        <p:nvPicPr>
          <p:cNvPr id="4" name="Picture 2" descr="Image result for flyers"/>
          <p:cNvPicPr>
            <a:picLocks noChangeAspect="1" noChangeArrowheads="1"/>
          </p:cNvPicPr>
          <p:nvPr/>
        </p:nvPicPr>
        <p:blipFill rotWithShape="1">
          <a:blip r:embed="rId2">
            <a:extLst>
              <a:ext uri="{28A0092B-C50C-407E-A947-70E740481C1C}">
                <a14:useLocalDpi xmlns:a14="http://schemas.microsoft.com/office/drawing/2010/main" val="0"/>
              </a:ext>
            </a:extLst>
          </a:blip>
          <a:srcRect l="40797" r="13399"/>
          <a:stretch/>
        </p:blipFill>
        <p:spPr bwMode="auto">
          <a:xfrm rot="20483515">
            <a:off x="1810549" y="696439"/>
            <a:ext cx="196327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electronics 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874" y="192227"/>
            <a:ext cx="1989114" cy="2809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rochures"/>
          <p:cNvPicPr>
            <a:picLocks noChangeAspect="1" noChangeArrowheads="1"/>
          </p:cNvPicPr>
          <p:nvPr/>
        </p:nvPicPr>
        <p:blipFill rotWithShape="1">
          <a:blip r:embed="rId4">
            <a:extLst>
              <a:ext uri="{28A0092B-C50C-407E-A947-70E740481C1C}">
                <a14:useLocalDpi xmlns:a14="http://schemas.microsoft.com/office/drawing/2010/main" val="0"/>
              </a:ext>
            </a:extLst>
          </a:blip>
          <a:srcRect l="14129" t="3627" r="18218" b="8896"/>
          <a:stretch/>
        </p:blipFill>
        <p:spPr bwMode="auto">
          <a:xfrm>
            <a:off x="1794229" y="4288533"/>
            <a:ext cx="2232211" cy="19229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newsle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534" y="3809998"/>
            <a:ext cx="2225454"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42C5-04E4-4981-9E52-D5F64E4F7F9C}"/>
              </a:ext>
            </a:extLst>
          </p:cNvPr>
          <p:cNvSpPr>
            <a:spLocks noGrp="1"/>
          </p:cNvSpPr>
          <p:nvPr>
            <p:ph type="title"/>
          </p:nvPr>
        </p:nvSpPr>
        <p:spPr/>
        <p:txBody>
          <a:bodyPr/>
          <a:lstStyle/>
          <a:p>
            <a:r>
              <a:rPr lang="en-US" b="1" dirty="0">
                <a:solidFill>
                  <a:srgbClr val="FF0000"/>
                </a:solidFill>
              </a:rPr>
              <a:t>Mobile</a:t>
            </a:r>
            <a:r>
              <a:rPr lang="en-US" dirty="0"/>
              <a:t> </a:t>
            </a:r>
            <a:r>
              <a:rPr lang="en-US" b="1" dirty="0">
                <a:solidFill>
                  <a:srgbClr val="FF0000"/>
                </a:solidFill>
              </a:rPr>
              <a:t>phones</a:t>
            </a:r>
          </a:p>
        </p:txBody>
      </p:sp>
      <p:sp>
        <p:nvSpPr>
          <p:cNvPr id="3" name="Content Placeholder 2">
            <a:extLst>
              <a:ext uri="{FF2B5EF4-FFF2-40B4-BE49-F238E27FC236}">
                <a16:creationId xmlns:a16="http://schemas.microsoft.com/office/drawing/2014/main" id="{95BC82AD-CFB9-4A73-BE88-F343C16C11F1}"/>
              </a:ext>
            </a:extLst>
          </p:cNvPr>
          <p:cNvSpPr>
            <a:spLocks noGrp="1"/>
          </p:cNvSpPr>
          <p:nvPr>
            <p:ph sz="quarter" idx="13"/>
          </p:nvPr>
        </p:nvSpPr>
        <p:spPr>
          <a:xfrm>
            <a:off x="913774" y="2096109"/>
            <a:ext cx="10363826" cy="4606142"/>
          </a:xfrm>
        </p:spPr>
        <p:txBody>
          <a:bodyPr>
            <a:normAutofit fontScale="85000" lnSpcReduction="20000"/>
          </a:bodyPr>
          <a:lstStyle/>
          <a:p>
            <a:pPr algn="just"/>
            <a:r>
              <a:rPr lang="en-US" dirty="0"/>
              <a:t>Mobile phones communicate by using towers inside many cells networked together to cover a large areas.</a:t>
            </a:r>
          </a:p>
          <a:p>
            <a:pPr algn="just"/>
            <a:r>
              <a:rPr lang="en-US" dirty="0"/>
              <a:t>The towers allow the transmission of data throughout the mobile phone network.</a:t>
            </a:r>
          </a:p>
          <a:p>
            <a:pPr algn="just"/>
            <a:r>
              <a:rPr lang="en-US" dirty="0"/>
              <a:t>Each tower transmits within its own cell.</a:t>
            </a:r>
          </a:p>
          <a:p>
            <a:pPr lvl="1" algn="just"/>
            <a:r>
              <a:rPr lang="en-US" dirty="0"/>
              <a:t>If you are driving a car and get to the edge of a cell, the mobile phone then picks up the signal in one of the adjacent cells.</a:t>
            </a:r>
          </a:p>
          <a:p>
            <a:pPr lvl="1" algn="just"/>
            <a:r>
              <a:rPr lang="en-US" dirty="0"/>
              <a:t>If a person is making a call or sending a text to somebody in a different country then satellite technology is used to enable the communication.</a:t>
            </a:r>
          </a:p>
          <a:p>
            <a:pPr algn="just"/>
            <a:r>
              <a:rPr lang="en-US" dirty="0"/>
              <a:t>Mobile devices either use a </a:t>
            </a:r>
            <a:r>
              <a:rPr lang="en-US" b="1" dirty="0">
                <a:solidFill>
                  <a:srgbClr val="FF0000"/>
                </a:solidFill>
              </a:rPr>
              <a:t>SIM (subscriber identity module)</a:t>
            </a:r>
            <a:r>
              <a:rPr lang="en-US" dirty="0"/>
              <a:t> card or they use </a:t>
            </a:r>
            <a:r>
              <a:rPr lang="en-US" b="1" dirty="0">
                <a:solidFill>
                  <a:srgbClr val="FF0000"/>
                </a:solidFill>
              </a:rPr>
              <a:t>wireless internet connectivity</a:t>
            </a:r>
            <a:r>
              <a:rPr lang="en-US" dirty="0"/>
              <a:t>. Together they allow all of the following features:</a:t>
            </a:r>
          </a:p>
          <a:p>
            <a:pPr lvl="1" algn="just"/>
            <a:r>
              <a:rPr lang="en-US" dirty="0"/>
              <a:t>SMS</a:t>
            </a:r>
          </a:p>
          <a:p>
            <a:pPr lvl="1" algn="just"/>
            <a:r>
              <a:rPr lang="en-US" dirty="0"/>
              <a:t>phone calls</a:t>
            </a:r>
          </a:p>
          <a:p>
            <a:pPr lvl="1" algn="just"/>
            <a:r>
              <a:rPr lang="fr-FR" dirty="0"/>
              <a:t>Voice over Internet Protocol (</a:t>
            </a:r>
            <a:r>
              <a:rPr lang="fr-FR" dirty="0" err="1"/>
              <a:t>V</a:t>
            </a:r>
            <a:r>
              <a:rPr lang="fr-FR" cap="none" dirty="0" err="1"/>
              <a:t>o</a:t>
            </a:r>
            <a:r>
              <a:rPr lang="fr-FR" dirty="0" err="1"/>
              <a:t>IP</a:t>
            </a:r>
            <a:r>
              <a:rPr lang="fr-FR" dirty="0"/>
              <a:t>) communication</a:t>
            </a:r>
          </a:p>
          <a:p>
            <a:pPr lvl="1" algn="just"/>
            <a:r>
              <a:rPr lang="en-US" dirty="0"/>
              <a:t>video calling</a:t>
            </a:r>
          </a:p>
          <a:p>
            <a:pPr lvl="1" algn="just"/>
            <a:r>
              <a:rPr lang="en-US" dirty="0"/>
              <a:t>internet access.</a:t>
            </a:r>
          </a:p>
          <a:p>
            <a:pPr marL="457200" lvl="1" indent="0" algn="just">
              <a:buNone/>
            </a:pPr>
            <a:endParaRPr lang="en-US" dirty="0"/>
          </a:p>
          <a:p>
            <a:pPr lvl="1" algn="just"/>
            <a:endParaRPr lang="en-US" dirty="0"/>
          </a:p>
          <a:p>
            <a:pPr algn="just"/>
            <a:endParaRPr lang="en-US" dirty="0"/>
          </a:p>
        </p:txBody>
      </p:sp>
      <p:pic>
        <p:nvPicPr>
          <p:cNvPr id="5" name="Picture 4">
            <a:extLst>
              <a:ext uri="{FF2B5EF4-FFF2-40B4-BE49-F238E27FC236}">
                <a16:creationId xmlns:a16="http://schemas.microsoft.com/office/drawing/2014/main" id="{0FC30155-4816-4F9A-8F0D-47CD6D9195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38699" y="0"/>
            <a:ext cx="3253301" cy="1757363"/>
          </a:xfrm>
          <a:prstGeom prst="rect">
            <a:avLst/>
          </a:prstGeom>
        </p:spPr>
      </p:pic>
    </p:spTree>
    <p:extLst>
      <p:ext uri="{BB962C8B-B14F-4D97-AF65-F5344CB8AC3E}">
        <p14:creationId xmlns:p14="http://schemas.microsoft.com/office/powerpoint/2010/main" val="369623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EAA5-2B72-4910-AD1C-C0CC5338027C}"/>
              </a:ext>
            </a:extLst>
          </p:cNvPr>
          <p:cNvSpPr>
            <a:spLocks noGrp="1"/>
          </p:cNvSpPr>
          <p:nvPr>
            <p:ph type="title"/>
          </p:nvPr>
        </p:nvSpPr>
        <p:spPr/>
        <p:txBody>
          <a:bodyPr/>
          <a:lstStyle/>
          <a:p>
            <a:r>
              <a:rPr lang="en-US" b="1" dirty="0">
                <a:solidFill>
                  <a:srgbClr val="FF0000"/>
                </a:solidFill>
              </a:rPr>
              <a:t>Mobile</a:t>
            </a:r>
            <a:r>
              <a:rPr lang="en-US" dirty="0"/>
              <a:t> </a:t>
            </a:r>
            <a:r>
              <a:rPr lang="en-US" b="1" dirty="0">
                <a:solidFill>
                  <a:srgbClr val="FF0000"/>
                </a:solidFill>
              </a:rPr>
              <a:t>phones</a:t>
            </a:r>
            <a:endParaRPr lang="en-US" dirty="0"/>
          </a:p>
        </p:txBody>
      </p:sp>
      <p:sp>
        <p:nvSpPr>
          <p:cNvPr id="3" name="Content Placeholder 2">
            <a:extLst>
              <a:ext uri="{FF2B5EF4-FFF2-40B4-BE49-F238E27FC236}">
                <a16:creationId xmlns:a16="http://schemas.microsoft.com/office/drawing/2014/main" id="{28CF839E-2B2B-4788-9614-AC606C88C1E1}"/>
              </a:ext>
            </a:extLst>
          </p:cNvPr>
          <p:cNvSpPr>
            <a:spLocks noGrp="1"/>
          </p:cNvSpPr>
          <p:nvPr>
            <p:ph sz="quarter" idx="13"/>
          </p:nvPr>
        </p:nvSpPr>
        <p:spPr>
          <a:xfrm>
            <a:off x="913149" y="2367092"/>
            <a:ext cx="10363826" cy="4456209"/>
          </a:xfrm>
        </p:spPr>
        <p:txBody>
          <a:bodyPr>
            <a:normAutofit/>
          </a:bodyPr>
          <a:lstStyle/>
          <a:p>
            <a:pPr algn="just"/>
            <a:r>
              <a:rPr lang="en-US" dirty="0"/>
              <a:t>mobile phone can be used to make </a:t>
            </a:r>
            <a:r>
              <a:rPr lang="en-US" b="1" dirty="0">
                <a:solidFill>
                  <a:srgbClr val="FF0000"/>
                </a:solidFill>
              </a:rPr>
              <a:t>phone calls </a:t>
            </a:r>
            <a:r>
              <a:rPr lang="en-US" dirty="0"/>
              <a:t>from any location. phone calls has the following advantages:</a:t>
            </a:r>
          </a:p>
          <a:p>
            <a:pPr lvl="1" algn="just"/>
            <a:r>
              <a:rPr lang="en-US" dirty="0"/>
              <a:t>No need to look for an operational public telephone.</a:t>
            </a:r>
          </a:p>
          <a:p>
            <a:pPr lvl="1" algn="just"/>
            <a:r>
              <a:rPr lang="en-US" dirty="0"/>
              <a:t>Conduct business and personal phone calls on the move.</a:t>
            </a:r>
          </a:p>
          <a:p>
            <a:pPr lvl="1" algn="just"/>
            <a:r>
              <a:rPr lang="en-US" dirty="0"/>
              <a:t>Easier to keep in contact with co-workers at the office.</a:t>
            </a:r>
          </a:p>
          <a:p>
            <a:pPr algn="just"/>
            <a:r>
              <a:rPr lang="en-US" dirty="0"/>
              <a:t>mobile phone can be used to allow </a:t>
            </a:r>
            <a:r>
              <a:rPr lang="en-US" b="1" dirty="0">
                <a:solidFill>
                  <a:srgbClr val="FF0000"/>
                </a:solidFill>
              </a:rPr>
              <a:t>text messaging –SMS-</a:t>
            </a:r>
            <a:r>
              <a:rPr lang="en-US" dirty="0"/>
              <a:t> Some of the features of SMS/text messaging include:</a:t>
            </a:r>
          </a:p>
          <a:p>
            <a:pPr lvl="1" algn="just"/>
            <a:r>
              <a:rPr lang="en-US" dirty="0"/>
              <a:t>Quicker and less expensive than making phone calls.</a:t>
            </a:r>
          </a:p>
          <a:p>
            <a:pPr lvl="1" algn="just"/>
            <a:r>
              <a:rPr lang="en-US" dirty="0"/>
              <a:t>Can be sent at any time.</a:t>
            </a:r>
          </a:p>
          <a:p>
            <a:pPr lvl="1" algn="just"/>
            <a:r>
              <a:rPr lang="en-US" dirty="0"/>
              <a:t>Employ predictive texting where the system completes a word from the first few letters.</a:t>
            </a:r>
          </a:p>
        </p:txBody>
      </p:sp>
      <p:pic>
        <p:nvPicPr>
          <p:cNvPr id="2050" name="Picture 2" descr="Image result for phone call">
            <a:extLst>
              <a:ext uri="{FF2B5EF4-FFF2-40B4-BE49-F238E27FC236}">
                <a16:creationId xmlns:a16="http://schemas.microsoft.com/office/drawing/2014/main" id="{463E6DFE-04C1-4E9A-B644-803D17D87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74" y="34699"/>
            <a:ext cx="1952625" cy="10321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xt messaging">
            <a:extLst>
              <a:ext uri="{FF2B5EF4-FFF2-40B4-BE49-F238E27FC236}">
                <a16:creationId xmlns:a16="http://schemas.microsoft.com/office/drawing/2014/main" id="{C0F6EE65-EF8D-4B9F-9A16-184E0D4CE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675" y="1051250"/>
            <a:ext cx="2066925" cy="11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3825-8C57-48BD-9B32-A9A2C0AB6EA3}"/>
              </a:ext>
            </a:extLst>
          </p:cNvPr>
          <p:cNvSpPr>
            <a:spLocks noGrp="1"/>
          </p:cNvSpPr>
          <p:nvPr>
            <p:ph type="title"/>
          </p:nvPr>
        </p:nvSpPr>
        <p:spPr/>
        <p:txBody>
          <a:bodyPr/>
          <a:lstStyle/>
          <a:p>
            <a:r>
              <a:rPr lang="en-US" b="1" dirty="0">
                <a:solidFill>
                  <a:srgbClr val="FF0000"/>
                </a:solidFill>
              </a:rPr>
              <a:t>Voice over internet protocol (V</a:t>
            </a:r>
            <a:r>
              <a:rPr lang="en-US" b="1" cap="none" dirty="0">
                <a:solidFill>
                  <a:srgbClr val="FF0000"/>
                </a:solidFill>
              </a:rPr>
              <a:t>o</a:t>
            </a:r>
            <a:r>
              <a:rPr lang="en-US" b="1" dirty="0">
                <a:solidFill>
                  <a:srgbClr val="FF0000"/>
                </a:solidFill>
              </a:rPr>
              <a:t>IP) and video calling</a:t>
            </a:r>
            <a:endParaRPr lang="en-US" sz="2400" dirty="0"/>
          </a:p>
        </p:txBody>
      </p:sp>
      <p:sp>
        <p:nvSpPr>
          <p:cNvPr id="3" name="Content Placeholder 2">
            <a:extLst>
              <a:ext uri="{FF2B5EF4-FFF2-40B4-BE49-F238E27FC236}">
                <a16:creationId xmlns:a16="http://schemas.microsoft.com/office/drawing/2014/main" id="{05DA4D0C-F227-4DA7-B46A-0CEE6E6A8072}"/>
              </a:ext>
            </a:extLst>
          </p:cNvPr>
          <p:cNvSpPr>
            <a:spLocks noGrp="1"/>
          </p:cNvSpPr>
          <p:nvPr>
            <p:ph sz="quarter" idx="13"/>
          </p:nvPr>
        </p:nvSpPr>
        <p:spPr>
          <a:xfrm>
            <a:off x="913773" y="1889091"/>
            <a:ext cx="10364451" cy="4968910"/>
          </a:xfrm>
        </p:spPr>
        <p:txBody>
          <a:bodyPr>
            <a:normAutofit fontScale="85000" lnSpcReduction="20000"/>
          </a:bodyPr>
          <a:lstStyle/>
          <a:p>
            <a:pPr algn="just"/>
            <a:r>
              <a:rPr lang="en-US" dirty="0"/>
              <a:t>V</a:t>
            </a:r>
            <a:r>
              <a:rPr lang="en-US" cap="none" dirty="0"/>
              <a:t>o</a:t>
            </a:r>
            <a:r>
              <a:rPr lang="en-US" dirty="0"/>
              <a:t>IP –Voice over internet protocol- a method used to talk to people using the internet.</a:t>
            </a:r>
          </a:p>
          <a:p>
            <a:pPr algn="just"/>
            <a:r>
              <a:rPr lang="en-US" dirty="0"/>
              <a:t>V</a:t>
            </a:r>
            <a:r>
              <a:rPr lang="en-US" cap="none" dirty="0"/>
              <a:t>o</a:t>
            </a:r>
            <a:r>
              <a:rPr lang="en-US" dirty="0"/>
              <a:t>IP converts sound into digital packets which can be sent to the destination via the internet.</a:t>
            </a:r>
          </a:p>
          <a:p>
            <a:pPr algn="just"/>
            <a:r>
              <a:rPr lang="en-US" dirty="0">
                <a:sym typeface="Wingdings" panose="05000000000000000000" pitchFamily="2" charset="2"/>
              </a:rPr>
              <a:t>To work in real time it requires mobile phone network or a broadband network.</a:t>
            </a:r>
          </a:p>
          <a:p>
            <a:pPr algn="just"/>
            <a:r>
              <a:rPr lang="en-US" dirty="0"/>
              <a:t>V</a:t>
            </a:r>
            <a:r>
              <a:rPr lang="en-US" cap="none" dirty="0"/>
              <a:t>o</a:t>
            </a:r>
            <a:r>
              <a:rPr lang="en-US" dirty="0"/>
              <a:t>IP uses built-in microphones, speakers and webcams. </a:t>
            </a:r>
          </a:p>
          <a:p>
            <a:pPr algn="just"/>
            <a:r>
              <a:rPr lang="en-US" b="1" dirty="0">
                <a:solidFill>
                  <a:srgbClr val="FF0000"/>
                </a:solidFill>
              </a:rPr>
              <a:t>Advantages</a:t>
            </a:r>
            <a:r>
              <a:rPr lang="en-US" dirty="0"/>
              <a:t> </a:t>
            </a:r>
            <a:r>
              <a:rPr lang="en-US" dirty="0">
                <a:sym typeface="Wingdings" panose="05000000000000000000" pitchFamily="2" charset="2"/>
              </a:rPr>
              <a:t> </a:t>
            </a:r>
          </a:p>
          <a:p>
            <a:pPr lvl="1" algn="just"/>
            <a:r>
              <a:rPr lang="en-US" dirty="0">
                <a:sym typeface="Wingdings" panose="05000000000000000000" pitchFamily="2" charset="2"/>
              </a:rPr>
              <a:t>either it is for free or at a local rate.</a:t>
            </a:r>
          </a:p>
          <a:p>
            <a:pPr lvl="1" algn="just"/>
            <a:r>
              <a:rPr lang="en-US" dirty="0">
                <a:sym typeface="Wingdings" panose="05000000000000000000" pitchFamily="2" charset="2"/>
              </a:rPr>
              <a:t>a built-in cameras can be used so it becomes a type of video chat but it is cheaper than the video conferencing (no need for special software and hardware items. </a:t>
            </a:r>
          </a:p>
          <a:p>
            <a:pPr algn="just"/>
            <a:r>
              <a:rPr lang="en-US" b="1" dirty="0">
                <a:solidFill>
                  <a:srgbClr val="FF0000"/>
                </a:solidFill>
                <a:sym typeface="Wingdings" panose="05000000000000000000" pitchFamily="2" charset="2"/>
              </a:rPr>
              <a:t>Problems</a:t>
            </a:r>
            <a:r>
              <a:rPr lang="en-US" dirty="0">
                <a:sym typeface="Wingdings" panose="05000000000000000000" pitchFamily="2" charset="2"/>
              </a:rPr>
              <a:t>  </a:t>
            </a:r>
          </a:p>
          <a:p>
            <a:pPr lvl="1" algn="just"/>
            <a:r>
              <a:rPr lang="en-US" dirty="0">
                <a:sym typeface="Wingdings" panose="05000000000000000000" pitchFamily="2" charset="2"/>
              </a:rPr>
              <a:t>sound quality (echo and weird sounds).</a:t>
            </a:r>
          </a:p>
          <a:p>
            <a:pPr lvl="1" algn="just"/>
            <a:r>
              <a:rPr lang="en-US" dirty="0">
                <a:sym typeface="Wingdings" panose="05000000000000000000" pitchFamily="2" charset="2"/>
              </a:rPr>
              <a:t>Security is also a main concerns with </a:t>
            </a:r>
            <a:r>
              <a:rPr lang="en-US" dirty="0"/>
              <a:t>V</a:t>
            </a:r>
            <a:r>
              <a:rPr lang="en-US" cap="none" dirty="0"/>
              <a:t>o</a:t>
            </a:r>
            <a:r>
              <a:rPr lang="en-US" dirty="0"/>
              <a:t>IP</a:t>
            </a:r>
            <a:r>
              <a:rPr lang="en-US" dirty="0">
                <a:sym typeface="Wingdings" panose="05000000000000000000" pitchFamily="2" charset="2"/>
              </a:rPr>
              <a:t>.</a:t>
            </a:r>
          </a:p>
          <a:p>
            <a:pPr algn="just"/>
            <a:r>
              <a:rPr lang="en-US" b="1" dirty="0"/>
              <a:t>Video calls permit:</a:t>
            </a:r>
          </a:p>
          <a:p>
            <a:pPr lvl="1" algn="just"/>
            <a:r>
              <a:rPr lang="en-US" dirty="0"/>
              <a:t>live video and audio chat.</a:t>
            </a:r>
          </a:p>
          <a:p>
            <a:pPr lvl="1" algn="just"/>
            <a:r>
              <a:rPr lang="en-US" dirty="0"/>
              <a:t>screen-sharing during the call.</a:t>
            </a:r>
          </a:p>
          <a:p>
            <a:pPr lvl="1" algn="just"/>
            <a:r>
              <a:rPr lang="en-US" dirty="0"/>
              <a:t>recording during sessions.</a:t>
            </a:r>
            <a:endParaRPr lang="en-US" dirty="0">
              <a:sym typeface="Wingdings" panose="05000000000000000000" pitchFamily="2" charset="2"/>
            </a:endParaRPr>
          </a:p>
        </p:txBody>
      </p:sp>
      <p:pic>
        <p:nvPicPr>
          <p:cNvPr id="5" name="Picture 2" descr="Image result for internet telephony">
            <a:extLst>
              <a:ext uri="{FF2B5EF4-FFF2-40B4-BE49-F238E27FC236}">
                <a16:creationId xmlns:a16="http://schemas.microsoft.com/office/drawing/2014/main" id="{8131A1E0-5A8C-4503-AD27-E9AFEE880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46007">
            <a:off x="205264" y="205264"/>
            <a:ext cx="1175450" cy="1175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E25F6A-51CE-4228-B8C4-3052AD0502B3}"/>
              </a:ext>
            </a:extLst>
          </p:cNvPr>
          <p:cNvPicPr>
            <a:picLocks noChangeAspect="1"/>
          </p:cNvPicPr>
          <p:nvPr/>
        </p:nvPicPr>
        <p:blipFill>
          <a:blip r:embed="rId3"/>
          <a:stretch>
            <a:fillRect/>
          </a:stretch>
        </p:blipFill>
        <p:spPr>
          <a:xfrm>
            <a:off x="10068448" y="5218216"/>
            <a:ext cx="2123552" cy="1639784"/>
          </a:xfrm>
          <a:prstGeom prst="rect">
            <a:avLst/>
          </a:prstGeom>
        </p:spPr>
      </p:pic>
    </p:spTree>
    <p:extLst>
      <p:ext uri="{BB962C8B-B14F-4D97-AF65-F5344CB8AC3E}">
        <p14:creationId xmlns:p14="http://schemas.microsoft.com/office/powerpoint/2010/main" val="413466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3C5B-945C-48FE-BA07-4BD904D621B5}"/>
              </a:ext>
            </a:extLst>
          </p:cNvPr>
          <p:cNvSpPr>
            <a:spLocks noGrp="1"/>
          </p:cNvSpPr>
          <p:nvPr>
            <p:ph type="title"/>
          </p:nvPr>
        </p:nvSpPr>
        <p:spPr/>
        <p:txBody>
          <a:bodyPr/>
          <a:lstStyle/>
          <a:p>
            <a:r>
              <a:rPr lang="en-US" b="1" dirty="0">
                <a:solidFill>
                  <a:srgbClr val="FF0000"/>
                </a:solidFill>
              </a:rPr>
              <a:t>Internet access</a:t>
            </a:r>
            <a:endParaRPr lang="en-US" dirty="0"/>
          </a:p>
        </p:txBody>
      </p:sp>
      <p:sp>
        <p:nvSpPr>
          <p:cNvPr id="3" name="Content Placeholder 2">
            <a:extLst>
              <a:ext uri="{FF2B5EF4-FFF2-40B4-BE49-F238E27FC236}">
                <a16:creationId xmlns:a16="http://schemas.microsoft.com/office/drawing/2014/main" id="{E5A2C076-90B9-40A8-B8CC-0B7AD884C1D7}"/>
              </a:ext>
            </a:extLst>
          </p:cNvPr>
          <p:cNvSpPr>
            <a:spLocks noGrp="1"/>
          </p:cNvSpPr>
          <p:nvPr>
            <p:ph sz="quarter" idx="13"/>
          </p:nvPr>
        </p:nvSpPr>
        <p:spPr>
          <a:xfrm>
            <a:off x="913774" y="2367092"/>
            <a:ext cx="10363826" cy="4204530"/>
          </a:xfrm>
        </p:spPr>
        <p:txBody>
          <a:bodyPr>
            <a:normAutofit fontScale="92500" lnSpcReduction="10000"/>
          </a:bodyPr>
          <a:lstStyle/>
          <a:p>
            <a:pPr algn="just"/>
            <a:r>
              <a:rPr lang="en-US" dirty="0"/>
              <a:t>Access to the internet from a mobile device is another valuable feature. </a:t>
            </a:r>
          </a:p>
          <a:p>
            <a:pPr algn="just"/>
            <a:r>
              <a:rPr lang="en-US" dirty="0"/>
              <a:t>Due to the use of smaller screens, internet pages displayed on mobile phones are often different.</a:t>
            </a:r>
          </a:p>
          <a:p>
            <a:pPr algn="just"/>
            <a:r>
              <a:rPr lang="en-US" dirty="0"/>
              <a:t>Software detects which type of device is connecting to a website, which then sends out the web page optimized for that device.</a:t>
            </a:r>
          </a:p>
          <a:p>
            <a:pPr algn="just"/>
            <a:r>
              <a:rPr lang="en-US" dirty="0"/>
              <a:t>Mobile devices also have a built-in feature which automatically selects wireless broadband connectivity (if possible), instead of the mobile phone network. The </a:t>
            </a:r>
            <a:r>
              <a:rPr lang="en-US" b="1" dirty="0">
                <a:solidFill>
                  <a:srgbClr val="FF0000"/>
                </a:solidFill>
              </a:rPr>
              <a:t>advantages</a:t>
            </a:r>
            <a:r>
              <a:rPr lang="en-US" dirty="0"/>
              <a:t> of this feature:</a:t>
            </a:r>
            <a:endParaRPr lang="en-US" b="1" dirty="0">
              <a:solidFill>
                <a:srgbClr val="FF0000"/>
              </a:solidFill>
            </a:endParaRPr>
          </a:p>
          <a:p>
            <a:pPr lvl="1" algn="just"/>
            <a:r>
              <a:rPr lang="en-US" dirty="0"/>
              <a:t>less expensive</a:t>
            </a:r>
          </a:p>
          <a:p>
            <a:pPr lvl="1" algn="just"/>
            <a:r>
              <a:rPr lang="en-US" dirty="0"/>
              <a:t>lower power consumption</a:t>
            </a:r>
          </a:p>
          <a:p>
            <a:pPr lvl="1" algn="just"/>
            <a:r>
              <a:rPr lang="en-US" dirty="0"/>
              <a:t>quality of service</a:t>
            </a:r>
            <a:endParaRPr lang="en-US" b="1" dirty="0">
              <a:solidFill>
                <a:srgbClr val="FF0000"/>
              </a:solidFill>
            </a:endParaRPr>
          </a:p>
        </p:txBody>
      </p:sp>
    </p:spTree>
    <p:extLst>
      <p:ext uri="{BB962C8B-B14F-4D97-AF65-F5344CB8AC3E}">
        <p14:creationId xmlns:p14="http://schemas.microsoft.com/office/powerpoint/2010/main" val="378905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9E81C1-C99D-4475-9009-80614541CB3C}"/>
              </a:ext>
            </a:extLst>
          </p:cNvPr>
          <p:cNvSpPr>
            <a:spLocks noGrp="1"/>
          </p:cNvSpPr>
          <p:nvPr>
            <p:ph type="title"/>
          </p:nvPr>
        </p:nvSpPr>
        <p:spPr/>
        <p:txBody>
          <a:bodyPr/>
          <a:lstStyle/>
          <a:p>
            <a:r>
              <a:rPr lang="en-US" b="1" dirty="0">
                <a:solidFill>
                  <a:srgbClr val="FF0000"/>
                </a:solidFill>
              </a:rPr>
              <a:t>Past Paper questions</a:t>
            </a:r>
            <a:endParaRPr lang="en-US" dirty="0"/>
          </a:p>
        </p:txBody>
      </p:sp>
      <p:pic>
        <p:nvPicPr>
          <p:cNvPr id="2" name="Picture 1">
            <a:extLst>
              <a:ext uri="{FF2B5EF4-FFF2-40B4-BE49-F238E27FC236}">
                <a16:creationId xmlns:a16="http://schemas.microsoft.com/office/drawing/2014/main" id="{1A5ACF5B-A906-4969-8EA2-9B6CE08FD114}"/>
              </a:ext>
            </a:extLst>
          </p:cNvPr>
          <p:cNvPicPr>
            <a:picLocks noChangeAspect="1"/>
          </p:cNvPicPr>
          <p:nvPr/>
        </p:nvPicPr>
        <p:blipFill>
          <a:blip r:embed="rId2"/>
          <a:stretch>
            <a:fillRect/>
          </a:stretch>
        </p:blipFill>
        <p:spPr>
          <a:xfrm>
            <a:off x="1024979" y="2214694"/>
            <a:ext cx="10142042" cy="4024789"/>
          </a:xfrm>
          <a:prstGeom prst="rect">
            <a:avLst/>
          </a:prstGeom>
        </p:spPr>
      </p:pic>
    </p:spTree>
    <p:extLst>
      <p:ext uri="{BB962C8B-B14F-4D97-AF65-F5344CB8AC3E}">
        <p14:creationId xmlns:p14="http://schemas.microsoft.com/office/powerpoint/2010/main" val="266360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A1B7C-9C31-4BFB-B7EF-2DC5DFD5E4AC}"/>
              </a:ext>
            </a:extLst>
          </p:cNvPr>
          <p:cNvPicPr>
            <a:picLocks noChangeAspect="1"/>
          </p:cNvPicPr>
          <p:nvPr/>
        </p:nvPicPr>
        <p:blipFill>
          <a:blip r:embed="rId2"/>
          <a:stretch>
            <a:fillRect/>
          </a:stretch>
        </p:blipFill>
        <p:spPr>
          <a:xfrm>
            <a:off x="913773" y="1808704"/>
            <a:ext cx="10364451" cy="5049296"/>
          </a:xfrm>
          <a:prstGeom prst="rect">
            <a:avLst/>
          </a:prstGeom>
        </p:spPr>
      </p:pic>
      <p:sp>
        <p:nvSpPr>
          <p:cNvPr id="5" name="Title 4">
            <a:extLst>
              <a:ext uri="{FF2B5EF4-FFF2-40B4-BE49-F238E27FC236}">
                <a16:creationId xmlns:a16="http://schemas.microsoft.com/office/drawing/2014/main" id="{5F9E81C1-C99D-4475-9009-80614541CB3C}"/>
              </a:ext>
            </a:extLst>
          </p:cNvPr>
          <p:cNvSpPr>
            <a:spLocks noGrp="1"/>
          </p:cNvSpPr>
          <p:nvPr>
            <p:ph type="title"/>
          </p:nvPr>
        </p:nvSpPr>
        <p:spPr/>
        <p:txBody>
          <a:bodyPr/>
          <a:lstStyle/>
          <a:p>
            <a:r>
              <a:rPr lang="en-US" b="1" dirty="0">
                <a:solidFill>
                  <a:srgbClr val="FF0000"/>
                </a:solidFill>
              </a:rPr>
              <a:t>Past Paper questions</a:t>
            </a:r>
            <a:endParaRPr lang="en-US" dirty="0"/>
          </a:p>
        </p:txBody>
      </p:sp>
    </p:spTree>
    <p:extLst>
      <p:ext uri="{BB962C8B-B14F-4D97-AF65-F5344CB8AC3E}">
        <p14:creationId xmlns:p14="http://schemas.microsoft.com/office/powerpoint/2010/main" val="371784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3B94-DFE6-47BB-AC86-FF8307BEF003}"/>
              </a:ext>
            </a:extLst>
          </p:cNvPr>
          <p:cNvSpPr>
            <a:spLocks noGrp="1"/>
          </p:cNvSpPr>
          <p:nvPr>
            <p:ph type="title"/>
          </p:nvPr>
        </p:nvSpPr>
        <p:spPr/>
        <p:txBody>
          <a:bodyPr/>
          <a:lstStyle/>
          <a:p>
            <a:r>
              <a:rPr lang="en-US" b="1" dirty="0">
                <a:solidFill>
                  <a:srgbClr val="FF0000"/>
                </a:solidFill>
              </a:rPr>
              <a:t>Past Paper questions</a:t>
            </a:r>
            <a:endParaRPr lang="en-US" b="1" dirty="0"/>
          </a:p>
        </p:txBody>
      </p:sp>
      <p:pic>
        <p:nvPicPr>
          <p:cNvPr id="3" name="Picture 2">
            <a:extLst>
              <a:ext uri="{FF2B5EF4-FFF2-40B4-BE49-F238E27FC236}">
                <a16:creationId xmlns:a16="http://schemas.microsoft.com/office/drawing/2014/main" id="{CAAE3E96-334D-4B97-87DB-513CF3AC4582}"/>
              </a:ext>
            </a:extLst>
          </p:cNvPr>
          <p:cNvPicPr>
            <a:picLocks noChangeAspect="1"/>
          </p:cNvPicPr>
          <p:nvPr/>
        </p:nvPicPr>
        <p:blipFill>
          <a:blip r:embed="rId2"/>
          <a:stretch>
            <a:fillRect/>
          </a:stretch>
        </p:blipFill>
        <p:spPr>
          <a:xfrm>
            <a:off x="913774" y="1698171"/>
            <a:ext cx="10364451" cy="5159829"/>
          </a:xfrm>
          <a:prstGeom prst="rect">
            <a:avLst/>
          </a:prstGeom>
        </p:spPr>
      </p:pic>
    </p:spTree>
    <p:extLst>
      <p:ext uri="{BB962C8B-B14F-4D97-AF65-F5344CB8AC3E}">
        <p14:creationId xmlns:p14="http://schemas.microsoft.com/office/powerpoint/2010/main" val="205634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61A8E2-C4EF-4848-9D81-FB52E5BB50A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2161626" y="709233"/>
            <a:ext cx="7868748" cy="5439534"/>
          </a:xfrm>
          <a:prstGeom prst="rect">
            <a:avLst/>
          </a:prstGeom>
        </p:spPr>
      </p:pic>
    </p:spTree>
    <p:extLst>
      <p:ext uri="{BB962C8B-B14F-4D97-AF65-F5344CB8AC3E}">
        <p14:creationId xmlns:p14="http://schemas.microsoft.com/office/powerpoint/2010/main" val="33775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958F24-C094-461A-985C-2A2E016941C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852020" y="3429000"/>
            <a:ext cx="8487960" cy="3353268"/>
          </a:xfrm>
          <a:prstGeom prst="rect">
            <a:avLst/>
          </a:prstGeom>
        </p:spPr>
      </p:pic>
      <p:pic>
        <p:nvPicPr>
          <p:cNvPr id="4" name="Picture 3">
            <a:extLst>
              <a:ext uri="{FF2B5EF4-FFF2-40B4-BE49-F238E27FC236}">
                <a16:creationId xmlns:a16="http://schemas.microsoft.com/office/drawing/2014/main" id="{AF8A6F84-8AE4-4667-A892-EE8A471B0EB0}"/>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776002" y="593345"/>
            <a:ext cx="8563977" cy="2676899"/>
          </a:xfrm>
          <a:prstGeom prst="rect">
            <a:avLst/>
          </a:prstGeom>
        </p:spPr>
      </p:pic>
    </p:spTree>
    <p:extLst>
      <p:ext uri="{BB962C8B-B14F-4D97-AF65-F5344CB8AC3E}">
        <p14:creationId xmlns:p14="http://schemas.microsoft.com/office/powerpoint/2010/main" val="228442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newsletters and posters</a:t>
            </a:r>
          </a:p>
        </p:txBody>
      </p:sp>
      <p:sp>
        <p:nvSpPr>
          <p:cNvPr id="4" name="Content Placeholder 3"/>
          <p:cNvSpPr>
            <a:spLocks noGrp="1"/>
          </p:cNvSpPr>
          <p:nvPr>
            <p:ph sz="quarter" idx="13"/>
          </p:nvPr>
        </p:nvSpPr>
        <p:spPr>
          <a:xfrm>
            <a:off x="913774" y="2367092"/>
            <a:ext cx="10363826" cy="4490908"/>
          </a:xfrm>
        </p:spPr>
        <p:txBody>
          <a:bodyPr>
            <a:normAutofit fontScale="85000" lnSpcReduction="10000"/>
          </a:bodyPr>
          <a:lstStyle/>
          <a:p>
            <a:pPr algn="just"/>
            <a:r>
              <a:rPr lang="en-US" b="1" dirty="0">
                <a:solidFill>
                  <a:srgbClr val="FF0000"/>
                </a:solidFill>
              </a:rPr>
              <a:t>newsletters and posters</a:t>
            </a:r>
            <a:r>
              <a:rPr lang="en-US" dirty="0"/>
              <a:t> can be produced very easily using word processing and they will have photos.</a:t>
            </a:r>
          </a:p>
          <a:p>
            <a:pPr lvl="1" algn="just"/>
            <a:r>
              <a:rPr lang="en-US" dirty="0"/>
              <a:t>First a word-processor application would be opened.</a:t>
            </a:r>
          </a:p>
          <a:p>
            <a:pPr lvl="1" algn="just"/>
            <a:r>
              <a:rPr lang="en-US" dirty="0"/>
              <a:t>Photos can be added from different sources using a Digital camera or searching on the internet or using scanned images</a:t>
            </a:r>
          </a:p>
          <a:p>
            <a:pPr lvl="1" algn="just"/>
            <a:r>
              <a:rPr lang="en-US" dirty="0"/>
              <a:t>Text would be typed.</a:t>
            </a:r>
          </a:p>
          <a:p>
            <a:pPr lvl="1" algn="just"/>
            <a:r>
              <a:rPr lang="en-US" dirty="0"/>
              <a:t>Photos need to be placed in their correct position and the text wrapped.</a:t>
            </a:r>
          </a:p>
          <a:p>
            <a:pPr lvl="1" algn="just"/>
            <a:r>
              <a:rPr lang="en-US" dirty="0"/>
              <a:t>Finally, the whole document would need to undergo proofreading for errors and then saved, ready for printing. </a:t>
            </a:r>
          </a:p>
          <a:p>
            <a:pPr algn="just"/>
            <a:r>
              <a:rPr lang="en-US" dirty="0"/>
              <a:t>other features, such as a </a:t>
            </a:r>
            <a:r>
              <a:rPr lang="en-US" b="1" dirty="0"/>
              <a:t>spell checker</a:t>
            </a:r>
            <a:r>
              <a:rPr lang="en-US" dirty="0"/>
              <a:t>, would be used for the following reasons:</a:t>
            </a:r>
          </a:p>
          <a:p>
            <a:pPr lvl="1" algn="just"/>
            <a:r>
              <a:rPr lang="en-US" dirty="0"/>
              <a:t>The language used in checking the spelling could be different.</a:t>
            </a:r>
          </a:p>
          <a:p>
            <a:pPr lvl="1" algn="just"/>
            <a:r>
              <a:rPr lang="en-US" dirty="0"/>
              <a:t>Names or proper nouns might be highlighted as an error but may be acceptable.</a:t>
            </a:r>
          </a:p>
          <a:p>
            <a:pPr lvl="1" algn="just"/>
            <a:r>
              <a:rPr lang="en-US" dirty="0"/>
              <a:t>Similar sounding words need to be checked; for example, where, were or wear.</a:t>
            </a:r>
          </a:p>
          <a:p>
            <a:pPr lvl="1" algn="just"/>
            <a:r>
              <a:rPr lang="en-US" dirty="0"/>
              <a:t>The (correct) highlighted word may not exist in the spell checker dictionary.</a:t>
            </a:r>
          </a:p>
        </p:txBody>
      </p:sp>
    </p:spTree>
    <p:extLst>
      <p:ext uri="{BB962C8B-B14F-4D97-AF65-F5344CB8AC3E}">
        <p14:creationId xmlns:p14="http://schemas.microsoft.com/office/powerpoint/2010/main" val="272536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newsletters and posters</a:t>
            </a:r>
            <a:endParaRPr lang="en-US" dirty="0"/>
          </a:p>
        </p:txBody>
      </p:sp>
      <p:sp>
        <p:nvSpPr>
          <p:cNvPr id="3" name="Content Placeholder 2"/>
          <p:cNvSpPr>
            <a:spLocks noGrp="1"/>
          </p:cNvSpPr>
          <p:nvPr>
            <p:ph sz="quarter" idx="13"/>
          </p:nvPr>
        </p:nvSpPr>
        <p:spPr>
          <a:xfrm>
            <a:off x="913774" y="2367092"/>
            <a:ext cx="10363826" cy="4254772"/>
          </a:xfrm>
        </p:spPr>
        <p:txBody>
          <a:bodyPr>
            <a:normAutofit/>
          </a:bodyPr>
          <a:lstStyle/>
          <a:p>
            <a:pPr algn="just"/>
            <a:r>
              <a:rPr lang="en-US" b="1" dirty="0">
                <a:solidFill>
                  <a:srgbClr val="FF0000"/>
                </a:solidFill>
              </a:rPr>
              <a:t>Newsletters</a:t>
            </a:r>
            <a:r>
              <a:rPr lang="en-US" dirty="0"/>
              <a:t> is a very useful method for getting important information to a target group. Newsletters can be either printed out or available online as an     e-publication.</a:t>
            </a:r>
          </a:p>
          <a:p>
            <a:pPr algn="just"/>
            <a:r>
              <a:rPr lang="en-US" dirty="0"/>
              <a:t>guidelines to produce an </a:t>
            </a:r>
            <a:r>
              <a:rPr lang="en-US" b="1" dirty="0"/>
              <a:t>attractive</a:t>
            </a:r>
            <a:r>
              <a:rPr lang="en-US" dirty="0"/>
              <a:t> </a:t>
            </a:r>
            <a:r>
              <a:rPr lang="en-US" b="1" dirty="0"/>
              <a:t>newsletter</a:t>
            </a:r>
            <a:r>
              <a:rPr lang="en-US" dirty="0"/>
              <a:t> include:</a:t>
            </a:r>
          </a:p>
          <a:p>
            <a:pPr lvl="1" algn="just"/>
            <a:r>
              <a:rPr lang="en-US" dirty="0"/>
              <a:t>Do not try and squeeze too much information onto one page.</a:t>
            </a:r>
          </a:p>
          <a:p>
            <a:pPr lvl="1" algn="just"/>
            <a:r>
              <a:rPr lang="en-US" dirty="0"/>
              <a:t>Use very clear, easy-to-read fonts.</a:t>
            </a:r>
          </a:p>
          <a:p>
            <a:pPr lvl="1" algn="just"/>
            <a:r>
              <a:rPr lang="en-US" dirty="0"/>
              <a:t>Decide on whether to use columns.</a:t>
            </a:r>
          </a:p>
          <a:p>
            <a:pPr lvl="1" algn="just"/>
            <a:r>
              <a:rPr lang="en-US" dirty="0"/>
              <a:t>Avoid using capital letters.</a:t>
            </a:r>
          </a:p>
          <a:p>
            <a:pPr lvl="1" algn="just"/>
            <a:r>
              <a:rPr lang="en-US" dirty="0"/>
              <a:t>Use bold text in headings rather than underlining text.</a:t>
            </a:r>
          </a:p>
          <a:p>
            <a:pPr lvl="1" algn="just"/>
            <a:r>
              <a:rPr lang="en-US" dirty="0"/>
              <a:t>Use real photos rather than clip art.</a:t>
            </a:r>
          </a:p>
          <a:p>
            <a:pPr lvl="1" algn="just"/>
            <a:endParaRPr lang="en-US" dirty="0"/>
          </a:p>
        </p:txBody>
      </p:sp>
    </p:spTree>
    <p:extLst>
      <p:ext uri="{BB962C8B-B14F-4D97-AF65-F5344CB8AC3E}">
        <p14:creationId xmlns:p14="http://schemas.microsoft.com/office/powerpoint/2010/main" val="112355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C817-61D1-4A97-9B3A-C82CFDA822E0}"/>
              </a:ext>
            </a:extLst>
          </p:cNvPr>
          <p:cNvSpPr>
            <a:spLocks noGrp="1"/>
          </p:cNvSpPr>
          <p:nvPr>
            <p:ph type="title"/>
          </p:nvPr>
        </p:nvSpPr>
        <p:spPr/>
        <p:txBody>
          <a:bodyPr/>
          <a:lstStyle/>
          <a:p>
            <a:r>
              <a:rPr lang="en-US" b="1" dirty="0">
                <a:solidFill>
                  <a:srgbClr val="FF0000"/>
                </a:solidFill>
              </a:rPr>
              <a:t>newsletters and posters</a:t>
            </a:r>
            <a:endParaRPr lang="en-US" dirty="0"/>
          </a:p>
        </p:txBody>
      </p:sp>
      <p:sp>
        <p:nvSpPr>
          <p:cNvPr id="3" name="Content Placeholder 2">
            <a:extLst>
              <a:ext uri="{FF2B5EF4-FFF2-40B4-BE49-F238E27FC236}">
                <a16:creationId xmlns:a16="http://schemas.microsoft.com/office/drawing/2014/main" id="{8C1255C0-384D-4562-A187-38DDB899F8D4}"/>
              </a:ext>
            </a:extLst>
          </p:cNvPr>
          <p:cNvSpPr>
            <a:spLocks noGrp="1"/>
          </p:cNvSpPr>
          <p:nvPr>
            <p:ph sz="quarter" idx="13"/>
          </p:nvPr>
        </p:nvSpPr>
        <p:spPr>
          <a:xfrm>
            <a:off x="913774" y="2367092"/>
            <a:ext cx="10363826" cy="3973418"/>
          </a:xfrm>
        </p:spPr>
        <p:txBody>
          <a:bodyPr/>
          <a:lstStyle/>
          <a:p>
            <a:pPr algn="just"/>
            <a:r>
              <a:rPr lang="en-US" b="1" dirty="0">
                <a:solidFill>
                  <a:srgbClr val="FF0000"/>
                </a:solidFill>
              </a:rPr>
              <a:t>Posters</a:t>
            </a:r>
            <a:r>
              <a:rPr lang="en-US" dirty="0">
                <a:solidFill>
                  <a:srgbClr val="FF0000"/>
                </a:solidFill>
              </a:rPr>
              <a:t> </a:t>
            </a:r>
            <a:r>
              <a:rPr lang="en-US" dirty="0"/>
              <a:t>are a good way of publicizing. posters can be printed out using high-quality printers or can be posted online. They may include the following:</a:t>
            </a:r>
          </a:p>
          <a:p>
            <a:pPr lvl="1"/>
            <a:r>
              <a:rPr lang="en-US" dirty="0"/>
              <a:t>what the event is and where it will take place.</a:t>
            </a:r>
          </a:p>
          <a:p>
            <a:pPr lvl="1"/>
            <a:r>
              <a:rPr lang="en-US" dirty="0"/>
              <a:t>date, time and place of event.</a:t>
            </a:r>
          </a:p>
          <a:p>
            <a:pPr lvl="1"/>
            <a:r>
              <a:rPr lang="en-US" dirty="0"/>
              <a:t>admission fees (if any).</a:t>
            </a:r>
          </a:p>
          <a:p>
            <a:pPr lvl="1"/>
            <a:r>
              <a:rPr lang="en-US" dirty="0"/>
              <a:t>contact details.</a:t>
            </a:r>
          </a:p>
          <a:p>
            <a:pPr lvl="1"/>
            <a:r>
              <a:rPr lang="en-US" dirty="0"/>
              <a:t>other information (IF ANY).</a:t>
            </a:r>
          </a:p>
        </p:txBody>
      </p:sp>
      <p:pic>
        <p:nvPicPr>
          <p:cNvPr id="4" name="Picture 3">
            <a:extLst>
              <a:ext uri="{FF2B5EF4-FFF2-40B4-BE49-F238E27FC236}">
                <a16:creationId xmlns:a16="http://schemas.microsoft.com/office/drawing/2014/main" id="{D2921201-0743-4FA2-80CB-987E3862B2BE}"/>
              </a:ext>
            </a:extLst>
          </p:cNvPr>
          <p:cNvPicPr>
            <a:picLocks noChangeAspect="1"/>
          </p:cNvPicPr>
          <p:nvPr/>
        </p:nvPicPr>
        <p:blipFill>
          <a:blip r:embed="rId2"/>
          <a:stretch>
            <a:fillRect/>
          </a:stretch>
        </p:blipFill>
        <p:spPr>
          <a:xfrm>
            <a:off x="9804404" y="403373"/>
            <a:ext cx="1473196" cy="2026463"/>
          </a:xfrm>
          <a:prstGeom prst="rect">
            <a:avLst/>
          </a:prstGeom>
        </p:spPr>
      </p:pic>
      <p:pic>
        <p:nvPicPr>
          <p:cNvPr id="5" name="Picture 4">
            <a:extLst>
              <a:ext uri="{FF2B5EF4-FFF2-40B4-BE49-F238E27FC236}">
                <a16:creationId xmlns:a16="http://schemas.microsoft.com/office/drawing/2014/main" id="{74F5FD3C-F4AD-482E-86A7-C3F5DFC2ED8A}"/>
              </a:ext>
            </a:extLst>
          </p:cNvPr>
          <p:cNvPicPr>
            <a:picLocks noChangeAspect="1"/>
          </p:cNvPicPr>
          <p:nvPr/>
        </p:nvPicPr>
        <p:blipFill>
          <a:blip r:embed="rId3"/>
          <a:stretch>
            <a:fillRect/>
          </a:stretch>
        </p:blipFill>
        <p:spPr>
          <a:xfrm>
            <a:off x="913149" y="278666"/>
            <a:ext cx="1419962" cy="1936028"/>
          </a:xfrm>
          <a:prstGeom prst="rect">
            <a:avLst/>
          </a:prstGeom>
        </p:spPr>
      </p:pic>
    </p:spTree>
    <p:extLst>
      <p:ext uri="{BB962C8B-B14F-4D97-AF65-F5344CB8AC3E}">
        <p14:creationId xmlns:p14="http://schemas.microsoft.com/office/powerpoint/2010/main" val="99410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Websites</a:t>
            </a:r>
          </a:p>
        </p:txBody>
      </p:sp>
      <p:sp>
        <p:nvSpPr>
          <p:cNvPr id="3" name="Content Placeholder 2"/>
          <p:cNvSpPr>
            <a:spLocks noGrp="1"/>
          </p:cNvSpPr>
          <p:nvPr>
            <p:ph sz="quarter" idx="13"/>
          </p:nvPr>
        </p:nvSpPr>
        <p:spPr/>
        <p:txBody>
          <a:bodyPr/>
          <a:lstStyle/>
          <a:p>
            <a:pPr algn="just"/>
            <a:r>
              <a:rPr lang="en-US" dirty="0"/>
              <a:t>This method requires the company to either develop their own website or to pay another company to advertise on their website.</a:t>
            </a:r>
          </a:p>
          <a:p>
            <a:pPr algn="just"/>
            <a:r>
              <a:rPr lang="en-US" dirty="0"/>
              <a:t>If they want to design their own website they need to:</a:t>
            </a:r>
          </a:p>
          <a:p>
            <a:pPr lvl="1" algn="just"/>
            <a:r>
              <a:rPr lang="en-US" dirty="0"/>
              <a:t> employ a team of web designers or o use specialist company.</a:t>
            </a:r>
          </a:p>
          <a:p>
            <a:pPr lvl="1" algn="just"/>
            <a:r>
              <a:rPr lang="en-US" dirty="0"/>
              <a:t>they need to buy hardware and software.</a:t>
            </a:r>
          </a:p>
          <a:p>
            <a:pPr lvl="1" algn="just"/>
            <a:r>
              <a:rPr lang="en-US" dirty="0"/>
              <a:t>Use programmers to make sure that the website is safe from hackers and from pharming attacks.</a:t>
            </a:r>
          </a:p>
        </p:txBody>
      </p:sp>
      <p:pic>
        <p:nvPicPr>
          <p:cNvPr id="3074" name="Picture 2" descr="Image result for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312" y="0"/>
            <a:ext cx="2701688"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4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Websites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627151763"/>
              </p:ext>
            </p:extLst>
          </p:nvPr>
        </p:nvGraphicFramePr>
        <p:xfrm>
          <a:off x="703385" y="1896316"/>
          <a:ext cx="11012994" cy="4841240"/>
        </p:xfrm>
        <a:graphic>
          <a:graphicData uri="http://schemas.openxmlformats.org/drawingml/2006/table">
            <a:tbl>
              <a:tblPr firstRow="1" bandRow="1">
                <a:tableStyleId>{5C22544A-7EE6-4342-B048-85BDC9FD1C3A}</a:tableStyleId>
              </a:tblPr>
              <a:tblGrid>
                <a:gridCol w="5506497">
                  <a:extLst>
                    <a:ext uri="{9D8B030D-6E8A-4147-A177-3AD203B41FA5}">
                      <a16:colId xmlns:a16="http://schemas.microsoft.com/office/drawing/2014/main" val="20000"/>
                    </a:ext>
                  </a:extLst>
                </a:gridCol>
                <a:gridCol w="5506497">
                  <a:extLst>
                    <a:ext uri="{9D8B030D-6E8A-4147-A177-3AD203B41FA5}">
                      <a16:colId xmlns:a16="http://schemas.microsoft.com/office/drawing/2014/main" val="20001"/>
                    </a:ext>
                  </a:extLst>
                </a:gridCol>
              </a:tblGrid>
              <a:tr h="370840">
                <a:tc>
                  <a:txBody>
                    <a:bodyPr/>
                    <a:lstStyle/>
                    <a:p>
                      <a:pPr algn="ctr"/>
                      <a:r>
                        <a:rPr lang="en-US" sz="2200" dirty="0"/>
                        <a:t>Advantages</a:t>
                      </a:r>
                    </a:p>
                  </a:txBody>
                  <a:tcPr/>
                </a:tc>
                <a:tc>
                  <a:txBody>
                    <a:bodyPr/>
                    <a:lstStyle/>
                    <a:p>
                      <a:pPr algn="ctr"/>
                      <a:r>
                        <a:rPr lang="en-US" sz="2200" dirty="0"/>
                        <a:t>Disadvantages</a:t>
                      </a:r>
                    </a:p>
                  </a:txBody>
                  <a:tcPr/>
                </a:tc>
                <a:extLst>
                  <a:ext uri="{0D108BD9-81ED-4DB2-BD59-A6C34878D82A}">
                    <a16:rowId xmlns:a16="http://schemas.microsoft.com/office/drawing/2014/main" val="10000"/>
                  </a:ext>
                </a:extLst>
              </a:tr>
              <a:tr h="370840">
                <a:tc>
                  <a:txBody>
                    <a:bodyPr/>
                    <a:lstStyle/>
                    <a:p>
                      <a:pPr algn="l"/>
                      <a:r>
                        <a:rPr lang="en-US" dirty="0"/>
                        <a:t>Sound/ Video/ animation</a:t>
                      </a:r>
                      <a:r>
                        <a:rPr lang="en-US" baseline="0" dirty="0"/>
                        <a:t> can be added.</a:t>
                      </a:r>
                      <a:endParaRPr lang="en-US" dirty="0"/>
                    </a:p>
                  </a:txBody>
                  <a:tcPr anchor="ctr"/>
                </a:tc>
                <a:tc>
                  <a:txBody>
                    <a:bodyPr/>
                    <a:lstStyle/>
                    <a:p>
                      <a:pPr algn="l"/>
                      <a:r>
                        <a:rPr lang="en-US" dirty="0"/>
                        <a:t>Websites can be hacked or contain viruses.</a:t>
                      </a:r>
                    </a:p>
                  </a:txBody>
                  <a:tcPr anchor="ctr"/>
                </a:tc>
                <a:extLst>
                  <a:ext uri="{0D108BD9-81ED-4DB2-BD59-A6C34878D82A}">
                    <a16:rowId xmlns:a16="http://schemas.microsoft.com/office/drawing/2014/main" val="10001"/>
                  </a:ext>
                </a:extLst>
              </a:tr>
              <a:tr h="370840">
                <a:tc>
                  <a:txBody>
                    <a:bodyPr/>
                    <a:lstStyle/>
                    <a:p>
                      <a:pPr algn="l"/>
                      <a:r>
                        <a:rPr lang="en-US" dirty="0"/>
                        <a:t>Links to other pages and websites</a:t>
                      </a:r>
                      <a:r>
                        <a:rPr lang="en-US" baseline="0" dirty="0"/>
                        <a:t> can be added in hyperlinks and hot spots.</a:t>
                      </a:r>
                      <a:endParaRPr lang="en-US" dirty="0"/>
                    </a:p>
                  </a:txBody>
                  <a:tcPr anchor="ctr"/>
                </a:tc>
                <a:tc>
                  <a:txBody>
                    <a:bodyPr/>
                    <a:lstStyle/>
                    <a:p>
                      <a:pPr algn="l"/>
                      <a:r>
                        <a:rPr lang="en-US" dirty="0"/>
                        <a:t>Risk of pharming.</a:t>
                      </a:r>
                    </a:p>
                  </a:txBody>
                  <a:tcPr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Buttons to navigate and moving around the website for more information.</a:t>
                      </a:r>
                    </a:p>
                  </a:txBody>
                  <a:tcPr anchor="ctr"/>
                </a:tc>
                <a:tc>
                  <a:txBody>
                    <a:bodyPr/>
                    <a:lstStyle/>
                    <a:p>
                      <a:pPr algn="l"/>
                      <a:r>
                        <a:rPr lang="en-US" dirty="0"/>
                        <a:t>Not</a:t>
                      </a:r>
                      <a:r>
                        <a:rPr lang="en-US" baseline="0" dirty="0"/>
                        <a:t> portable as a paper-based system.</a:t>
                      </a:r>
                      <a:endParaRPr lang="en-US" dirty="0"/>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Hit counters to see how many people</a:t>
                      </a:r>
                      <a:r>
                        <a:rPr lang="en-US" baseline="0" dirty="0"/>
                        <a:t> visited the web.</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Customers must have computers and internet connection.</a:t>
                      </a:r>
                    </a:p>
                  </a:txBody>
                  <a:tcPr anchor="ctr"/>
                </a:tc>
                <a:extLst>
                  <a:ext uri="{0D108BD9-81ED-4DB2-BD59-A6C34878D82A}">
                    <a16:rowId xmlns:a16="http://schemas.microsoft.com/office/drawing/2014/main" val="10004"/>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Seen by a global audience.</a:t>
                      </a:r>
                    </a:p>
                  </a:txBody>
                  <a:tcPr anchor="ctr"/>
                </a:tc>
                <a:tc>
                  <a:txBody>
                    <a:bodyPr/>
                    <a:lstStyle/>
                    <a:p>
                      <a:pPr algn="l"/>
                      <a:r>
                        <a:rPr lang="en-US" dirty="0"/>
                        <a:t>Possible to go to undesirable</a:t>
                      </a:r>
                      <a:r>
                        <a:rPr lang="en-US" baseline="0" dirty="0"/>
                        <a:t> websites.</a:t>
                      </a:r>
                      <a:endParaRPr lang="en-US" dirty="0"/>
                    </a:p>
                  </a:txBody>
                  <a:tcPr anchor="ctr"/>
                </a:tc>
                <a:extLst>
                  <a:ext uri="{0D108BD9-81ED-4DB2-BD59-A6C34878D82A}">
                    <a16:rowId xmlns:a16="http://schemas.microsoft.com/office/drawing/2014/main" val="10005"/>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l"/>
                      <a:r>
                        <a:rPr lang="en-US" dirty="0"/>
                        <a:t>More difficult</a:t>
                      </a:r>
                      <a:r>
                        <a:rPr lang="en-US" baseline="0" dirty="0"/>
                        <a:t> to target the correct audience because it is global.</a:t>
                      </a:r>
                      <a:endParaRPr lang="en-US" dirty="0"/>
                    </a:p>
                  </a:txBody>
                  <a:tcPr anchor="ct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Can’t be thrown away.</a:t>
                      </a:r>
                    </a:p>
                  </a:txBody>
                  <a:tcPr anchor="ctr">
                    <a:solidFill>
                      <a:srgbClr val="E8E9F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Maintaining the website once it is set up and this can be expensive.</a:t>
                      </a:r>
                    </a:p>
                  </a:txBody>
                  <a:tcPr anchor="ctr"/>
                </a:tc>
                <a:extLst>
                  <a:ext uri="{0D108BD9-81ED-4DB2-BD59-A6C34878D82A}">
                    <a16:rowId xmlns:a16="http://schemas.microsoft.com/office/drawing/2014/main" val="1000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Easier to update a website. No need</a:t>
                      </a:r>
                      <a:r>
                        <a:rPr lang="en-US" baseline="0" dirty="0"/>
                        <a:t> to reprint.</a:t>
                      </a:r>
                      <a:endParaRPr lang="en-US" dirty="0"/>
                    </a:p>
                    <a:p>
                      <a:pPr algn="l"/>
                      <a:endParaRPr lang="en-US" dirty="0"/>
                    </a:p>
                  </a:txBody>
                  <a:tcPr anchor="ctr">
                    <a:solidFill>
                      <a:srgbClr val="CDD0E0"/>
                    </a:solid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need to find a way for people to find out about the website.</a:t>
                      </a:r>
                    </a:p>
                  </a:txBody>
                  <a:tcPr anchor="ctr">
                    <a:solidFill>
                      <a:srgbClr val="E8E9F0"/>
                    </a:solidFill>
                  </a:tcPr>
                </a:tc>
                <a:extLst>
                  <a:ext uri="{0D108BD9-81ED-4DB2-BD59-A6C34878D82A}">
                    <a16:rowId xmlns:a16="http://schemas.microsoft.com/office/drawing/2014/main" val="2360215488"/>
                  </a:ext>
                </a:extLst>
              </a:tr>
            </a:tbl>
          </a:graphicData>
        </a:graphic>
      </p:graphicFrame>
    </p:spTree>
    <p:extLst>
      <p:ext uri="{BB962C8B-B14F-4D97-AF65-F5344CB8AC3E}">
        <p14:creationId xmlns:p14="http://schemas.microsoft.com/office/powerpoint/2010/main" val="238379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Multimedia Presentations</a:t>
            </a:r>
          </a:p>
        </p:txBody>
      </p:sp>
      <p:sp>
        <p:nvSpPr>
          <p:cNvPr id="3" name="Content Placeholder 2"/>
          <p:cNvSpPr>
            <a:spLocks noGrp="1"/>
          </p:cNvSpPr>
          <p:nvPr>
            <p:ph sz="quarter" idx="13"/>
          </p:nvPr>
        </p:nvSpPr>
        <p:spPr/>
        <p:txBody>
          <a:bodyPr/>
          <a:lstStyle/>
          <a:p>
            <a:pPr algn="just"/>
            <a:r>
              <a:rPr lang="en-US" dirty="0"/>
              <a:t>Presentations that Use animation, video and sound or music are much more interesting than statistic presentations done on slides or papers.</a:t>
            </a:r>
          </a:p>
          <a:p>
            <a:pPr marL="0" indent="0" algn="just">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4711122"/>
              </p:ext>
            </p:extLst>
          </p:nvPr>
        </p:nvGraphicFramePr>
        <p:xfrm>
          <a:off x="1008527" y="3718557"/>
          <a:ext cx="10174946" cy="2550160"/>
        </p:xfrm>
        <a:graphic>
          <a:graphicData uri="http://schemas.openxmlformats.org/drawingml/2006/table">
            <a:tbl>
              <a:tblPr firstRow="1" bandRow="1">
                <a:tableStyleId>{5C22544A-7EE6-4342-B048-85BDC9FD1C3A}</a:tableStyleId>
              </a:tblPr>
              <a:tblGrid>
                <a:gridCol w="4585449">
                  <a:extLst>
                    <a:ext uri="{9D8B030D-6E8A-4147-A177-3AD203B41FA5}">
                      <a16:colId xmlns:a16="http://schemas.microsoft.com/office/drawing/2014/main" val="20000"/>
                    </a:ext>
                  </a:extLst>
                </a:gridCol>
                <a:gridCol w="5589497">
                  <a:extLst>
                    <a:ext uri="{9D8B030D-6E8A-4147-A177-3AD203B41FA5}">
                      <a16:colId xmlns:a16="http://schemas.microsoft.com/office/drawing/2014/main" val="20001"/>
                    </a:ext>
                  </a:extLst>
                </a:gridCol>
              </a:tblGrid>
              <a:tr h="370840">
                <a:tc>
                  <a:txBody>
                    <a:bodyPr/>
                    <a:lstStyle/>
                    <a:p>
                      <a:pPr algn="ctr"/>
                      <a:r>
                        <a:rPr lang="en-US" sz="2200" dirty="0"/>
                        <a:t>Advantages</a:t>
                      </a:r>
                    </a:p>
                  </a:txBody>
                  <a:tcPr/>
                </a:tc>
                <a:tc>
                  <a:txBody>
                    <a:bodyPr/>
                    <a:lstStyle/>
                    <a:p>
                      <a:pPr algn="ctr"/>
                      <a:r>
                        <a:rPr lang="en-US" sz="2200" dirty="0"/>
                        <a:t>Disadvantage</a:t>
                      </a:r>
                    </a:p>
                  </a:txBody>
                  <a:tcPr/>
                </a:tc>
                <a:extLst>
                  <a:ext uri="{0D108BD9-81ED-4DB2-BD59-A6C34878D82A}">
                    <a16:rowId xmlns:a16="http://schemas.microsoft.com/office/drawing/2014/main" val="10000"/>
                  </a:ext>
                </a:extLst>
              </a:tr>
              <a:tr h="370840">
                <a:tc>
                  <a:txBody>
                    <a:bodyPr/>
                    <a:lstStyle/>
                    <a:p>
                      <a:r>
                        <a:rPr lang="en-US" dirty="0"/>
                        <a:t>Use sound, video effects and animation. </a:t>
                      </a:r>
                    </a:p>
                  </a:txBody>
                  <a:tcPr/>
                </a:tc>
                <a:tc>
                  <a:txBody>
                    <a:bodyPr/>
                    <a:lstStyle/>
                    <a:p>
                      <a:r>
                        <a:rPr lang="en-US" dirty="0"/>
                        <a:t>It</a:t>
                      </a:r>
                      <a:r>
                        <a:rPr lang="en-US" baseline="0" dirty="0"/>
                        <a:t> may be expensive because we need special equipment.</a:t>
                      </a:r>
                    </a:p>
                  </a:txBody>
                  <a:tcPr/>
                </a:tc>
                <a:extLst>
                  <a:ext uri="{0D108BD9-81ED-4DB2-BD59-A6C34878D82A}">
                    <a16:rowId xmlns:a16="http://schemas.microsoft.com/office/drawing/2014/main" val="10001"/>
                  </a:ext>
                </a:extLst>
              </a:tr>
              <a:tr h="370840">
                <a:tc>
                  <a:txBody>
                    <a:bodyPr/>
                    <a:lstStyle/>
                    <a:p>
                      <a:r>
                        <a:rPr lang="en-US" dirty="0"/>
                        <a:t>Having interactive</a:t>
                      </a:r>
                      <a:r>
                        <a:rPr lang="en-US" baseline="0" dirty="0"/>
                        <a:t> hyperlinks.</a:t>
                      </a:r>
                      <a:endParaRPr lang="en-US" dirty="0"/>
                    </a:p>
                  </a:txBody>
                  <a:tcPr/>
                </a:tc>
                <a:tc>
                  <a:txBody>
                    <a:bodyPr/>
                    <a:lstStyle/>
                    <a:p>
                      <a:r>
                        <a:rPr lang="en-US" dirty="0"/>
                        <a:t>Equipment failure.</a:t>
                      </a:r>
                    </a:p>
                  </a:txBody>
                  <a:tcPr/>
                </a:tc>
                <a:extLst>
                  <a:ext uri="{0D108BD9-81ED-4DB2-BD59-A6C34878D82A}">
                    <a16:rowId xmlns:a16="http://schemas.microsoft.com/office/drawing/2014/main" val="10002"/>
                  </a:ext>
                </a:extLst>
              </a:tr>
              <a:tr h="370840">
                <a:tc>
                  <a:txBody>
                    <a:bodyPr/>
                    <a:lstStyle/>
                    <a:p>
                      <a:r>
                        <a:rPr lang="en-US" dirty="0"/>
                        <a:t>Use transition effects.</a:t>
                      </a:r>
                    </a:p>
                  </a:txBody>
                  <a:tcPr/>
                </a:tc>
                <a:tc>
                  <a:txBody>
                    <a:bodyPr/>
                    <a:lstStyle/>
                    <a:p>
                      <a:r>
                        <a:rPr lang="en-US" dirty="0"/>
                        <a:t>May need</a:t>
                      </a:r>
                      <a:r>
                        <a:rPr lang="en-US" baseline="0" dirty="0"/>
                        <a:t> internet access.</a:t>
                      </a:r>
                      <a:endParaRPr lang="en-US" dirty="0"/>
                    </a:p>
                  </a:txBody>
                  <a:tcPr/>
                </a:tc>
                <a:extLst>
                  <a:ext uri="{0D108BD9-81ED-4DB2-BD59-A6C34878D82A}">
                    <a16:rowId xmlns:a16="http://schemas.microsoft.com/office/drawing/2014/main" val="10003"/>
                  </a:ext>
                </a:extLst>
              </a:tr>
              <a:tr h="370840">
                <a:tc>
                  <a:txBody>
                    <a:bodyPr/>
                    <a:lstStyle/>
                    <a:p>
                      <a:r>
                        <a:rPr lang="en-US" dirty="0"/>
                        <a:t>Presentations can be</a:t>
                      </a:r>
                      <a:r>
                        <a:rPr lang="en-US" baseline="0" dirty="0"/>
                        <a:t> interactive.</a:t>
                      </a:r>
                      <a:endParaRPr lang="en-US" dirty="0"/>
                    </a:p>
                  </a:txBody>
                  <a:tcPr/>
                </a:tc>
                <a:tc>
                  <a:txBody>
                    <a:bodyPr/>
                    <a:lstStyle/>
                    <a:p>
                      <a:r>
                        <a:rPr lang="en-US" dirty="0"/>
                        <a:t>Focus could be on the medium</a:t>
                      </a:r>
                      <a:r>
                        <a:rPr lang="en-US" baseline="0" dirty="0"/>
                        <a:t> rather than the message.</a:t>
                      </a:r>
                      <a:endParaRPr lang="en-US" dirty="0"/>
                    </a:p>
                  </a:txBody>
                  <a:tcPr/>
                </a:tc>
                <a:extLst>
                  <a:ext uri="{0D108BD9-81ED-4DB2-BD59-A6C34878D82A}">
                    <a16:rowId xmlns:a16="http://schemas.microsoft.com/office/drawing/2014/main" val="10004"/>
                  </a:ext>
                </a:extLst>
              </a:tr>
              <a:tr h="370840">
                <a:tc>
                  <a:txBody>
                    <a:bodyPr/>
                    <a:lstStyle/>
                    <a:p>
                      <a:r>
                        <a:rPr lang="en-US" dirty="0"/>
                        <a:t>They are more flexible because of the links to websites and other external systems.</a:t>
                      </a:r>
                    </a:p>
                  </a:txBody>
                  <a:tcPr/>
                </a:tc>
                <a:tc>
                  <a:txBody>
                    <a:bodyPr/>
                    <a:lstStyle/>
                    <a:p>
                      <a:r>
                        <a:rPr lang="en-US" dirty="0"/>
                        <a:t>It</a:t>
                      </a:r>
                      <a:r>
                        <a:rPr lang="en-US" baseline="0" dirty="0"/>
                        <a:t> may be a bad presentation with too many animation effects, text or images.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970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F12-DF20-4ACD-934E-7D75BC901AFB}"/>
              </a:ext>
            </a:extLst>
          </p:cNvPr>
          <p:cNvSpPr>
            <a:spLocks noGrp="1"/>
          </p:cNvSpPr>
          <p:nvPr>
            <p:ph type="title"/>
          </p:nvPr>
        </p:nvSpPr>
        <p:spPr/>
        <p:txBody>
          <a:bodyPr/>
          <a:lstStyle/>
          <a:p>
            <a:r>
              <a:rPr lang="en-US" b="1" dirty="0">
                <a:solidFill>
                  <a:srgbClr val="FF0000"/>
                </a:solidFill>
              </a:rPr>
              <a:t>Media streaming</a:t>
            </a:r>
            <a:endParaRPr lang="en-US" dirty="0"/>
          </a:p>
        </p:txBody>
      </p:sp>
      <p:sp>
        <p:nvSpPr>
          <p:cNvPr id="3" name="Content Placeholder 2">
            <a:extLst>
              <a:ext uri="{FF2B5EF4-FFF2-40B4-BE49-F238E27FC236}">
                <a16:creationId xmlns:a16="http://schemas.microsoft.com/office/drawing/2014/main" id="{E82338BF-6F97-4FCE-87E4-F72ABD22145A}"/>
              </a:ext>
            </a:extLst>
          </p:cNvPr>
          <p:cNvSpPr>
            <a:spLocks noGrp="1"/>
          </p:cNvSpPr>
          <p:nvPr>
            <p:ph sz="quarter" idx="13"/>
          </p:nvPr>
        </p:nvSpPr>
        <p:spPr>
          <a:xfrm>
            <a:off x="914400" y="2961452"/>
            <a:ext cx="10363826" cy="3780992"/>
          </a:xfrm>
        </p:spPr>
        <p:txBody>
          <a:bodyPr>
            <a:normAutofit fontScale="92500" lnSpcReduction="10000"/>
          </a:bodyPr>
          <a:lstStyle/>
          <a:p>
            <a:pPr algn="just"/>
            <a:r>
              <a:rPr lang="en-US" b="1" dirty="0"/>
              <a:t>Media streaming </a:t>
            </a:r>
            <a:r>
              <a:rPr lang="en-US" dirty="0"/>
              <a:t>is when users watch movies/videos or listen to music on devices connected to the internet. </a:t>
            </a:r>
          </a:p>
          <a:p>
            <a:pPr lvl="1" algn="just"/>
            <a:r>
              <a:rPr lang="en-US" dirty="0"/>
              <a:t>no need to download and save the video or audio files.</a:t>
            </a:r>
          </a:p>
          <a:p>
            <a:pPr lvl="1" algn="just"/>
            <a:r>
              <a:rPr lang="en-US" dirty="0"/>
              <a:t>data is transmitted and played in real time.</a:t>
            </a:r>
          </a:p>
          <a:p>
            <a:pPr algn="just"/>
            <a:r>
              <a:rPr lang="en-US" b="1" dirty="0">
                <a:solidFill>
                  <a:srgbClr val="FF0000"/>
                </a:solidFill>
              </a:rPr>
              <a:t>How it works?</a:t>
            </a:r>
          </a:p>
          <a:p>
            <a:pPr lvl="1" algn="just"/>
            <a:r>
              <a:rPr lang="en-US" dirty="0"/>
              <a:t>the file is sent as a series of packets of data.</a:t>
            </a:r>
          </a:p>
          <a:p>
            <a:pPr lvl="1" algn="just"/>
            <a:r>
              <a:rPr lang="en-US" dirty="0"/>
              <a:t>Each packet is interpreted by the web browser.</a:t>
            </a:r>
          </a:p>
          <a:p>
            <a:pPr lvl="1" algn="just"/>
            <a:r>
              <a:rPr lang="en-US" dirty="0"/>
              <a:t>Streaming only works well if the internet speed is stable. Sometimes the data packets are buffered. </a:t>
            </a:r>
            <a:r>
              <a:rPr lang="en-US" b="1" dirty="0">
                <a:solidFill>
                  <a:srgbClr val="FF0000"/>
                </a:solidFill>
              </a:rPr>
              <a:t>Buffering</a:t>
            </a:r>
            <a:r>
              <a:rPr lang="en-US" dirty="0"/>
              <a:t> makes sure the video plays back smoothly without freezing.</a:t>
            </a:r>
          </a:p>
          <a:p>
            <a:pPr lvl="2" algn="just"/>
            <a:r>
              <a:rPr lang="en-US" dirty="0"/>
              <a:t>While the buffer is receiving data packets, it will be sending the data from the previous data packets to the playback device. In this way, there appears to be no gaps in the received data.</a:t>
            </a:r>
          </a:p>
        </p:txBody>
      </p:sp>
      <p:pic>
        <p:nvPicPr>
          <p:cNvPr id="5" name="Picture 4">
            <a:extLst>
              <a:ext uri="{FF2B5EF4-FFF2-40B4-BE49-F238E27FC236}">
                <a16:creationId xmlns:a16="http://schemas.microsoft.com/office/drawing/2014/main" id="{8DBF38EF-F76C-4BA7-A70B-41D97865FCA2}"/>
              </a:ext>
            </a:extLst>
          </p:cNvPr>
          <p:cNvPicPr>
            <a:picLocks noChangeAspect="1"/>
          </p:cNvPicPr>
          <p:nvPr/>
        </p:nvPicPr>
        <p:blipFill>
          <a:blip r:embed="rId2"/>
          <a:stretch>
            <a:fillRect/>
          </a:stretch>
        </p:blipFill>
        <p:spPr>
          <a:xfrm>
            <a:off x="2680273" y="1681292"/>
            <a:ext cx="6831454" cy="1280160"/>
          </a:xfrm>
          <a:prstGeom prst="rect">
            <a:avLst/>
          </a:prstGeom>
        </p:spPr>
      </p:pic>
    </p:spTree>
    <p:extLst>
      <p:ext uri="{BB962C8B-B14F-4D97-AF65-F5344CB8AC3E}">
        <p14:creationId xmlns:p14="http://schemas.microsoft.com/office/powerpoint/2010/main" val="352244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C98-EE30-47B6-BB80-7B081DC2A3C5}"/>
              </a:ext>
            </a:extLst>
          </p:cNvPr>
          <p:cNvSpPr>
            <a:spLocks noGrp="1"/>
          </p:cNvSpPr>
          <p:nvPr>
            <p:ph type="title"/>
          </p:nvPr>
        </p:nvSpPr>
        <p:spPr/>
        <p:txBody>
          <a:bodyPr/>
          <a:lstStyle/>
          <a:p>
            <a:r>
              <a:rPr lang="en-US" b="1" dirty="0">
                <a:solidFill>
                  <a:srgbClr val="FF0000"/>
                </a:solidFill>
              </a:rPr>
              <a:t>E-publications</a:t>
            </a:r>
            <a:endParaRPr lang="en-US" dirty="0"/>
          </a:p>
        </p:txBody>
      </p:sp>
      <p:sp>
        <p:nvSpPr>
          <p:cNvPr id="3" name="Content Placeholder 2">
            <a:extLst>
              <a:ext uri="{FF2B5EF4-FFF2-40B4-BE49-F238E27FC236}">
                <a16:creationId xmlns:a16="http://schemas.microsoft.com/office/drawing/2014/main" id="{2B099BEE-3681-4FAA-954D-8FEA29E3CDB8}"/>
              </a:ext>
            </a:extLst>
          </p:cNvPr>
          <p:cNvSpPr>
            <a:spLocks noGrp="1"/>
          </p:cNvSpPr>
          <p:nvPr>
            <p:ph sz="quarter" idx="13"/>
          </p:nvPr>
        </p:nvSpPr>
        <p:spPr>
          <a:xfrm>
            <a:off x="913774" y="1949380"/>
            <a:ext cx="10363826" cy="4642340"/>
          </a:xfrm>
        </p:spPr>
        <p:txBody>
          <a:bodyPr>
            <a:normAutofit fontScale="92500" lnSpcReduction="20000"/>
          </a:bodyPr>
          <a:lstStyle/>
          <a:p>
            <a:pPr algn="just"/>
            <a:r>
              <a:rPr lang="en-US" dirty="0"/>
              <a:t>material which is published on paper is also available in an electronic format. For example: </a:t>
            </a:r>
          </a:p>
          <a:p>
            <a:pPr lvl="1" algn="just"/>
            <a:r>
              <a:rPr lang="en-US" dirty="0"/>
              <a:t>e-books</a:t>
            </a:r>
          </a:p>
          <a:p>
            <a:pPr lvl="1" algn="just"/>
            <a:r>
              <a:rPr lang="en-US" dirty="0"/>
              <a:t>digital magazines</a:t>
            </a:r>
          </a:p>
          <a:p>
            <a:pPr lvl="1" algn="just"/>
            <a:r>
              <a:rPr lang="en-US" dirty="0"/>
              <a:t>digital newspapers</a:t>
            </a:r>
          </a:p>
          <a:p>
            <a:pPr lvl="1" algn="just"/>
            <a:r>
              <a:rPr lang="en-US" dirty="0"/>
              <a:t>digital libraries.</a:t>
            </a:r>
          </a:p>
          <a:p>
            <a:pPr algn="just"/>
            <a:r>
              <a:rPr lang="en-US" dirty="0"/>
              <a:t>the publication can be downloaded to a device connected to the internet where it can be read.</a:t>
            </a:r>
          </a:p>
          <a:p>
            <a:pPr algn="just"/>
            <a:r>
              <a:rPr lang="en-US" dirty="0"/>
              <a:t>Moving between pages is usually done by swiping a finger across the screen.</a:t>
            </a:r>
          </a:p>
          <a:p>
            <a:pPr algn="just"/>
            <a:r>
              <a:rPr lang="en-US" dirty="0"/>
              <a:t>pages can be expanded in size.</a:t>
            </a:r>
          </a:p>
          <a:p>
            <a:pPr algn="just"/>
            <a:r>
              <a:rPr lang="en-US" dirty="0"/>
              <a:t>it is possible to include media.</a:t>
            </a:r>
          </a:p>
          <a:p>
            <a:pPr algn="just"/>
            <a:r>
              <a:rPr lang="en-US" dirty="0"/>
              <a:t>Because no printing costs, e-publications are usually cheaper than paper-based.</a:t>
            </a:r>
          </a:p>
        </p:txBody>
      </p:sp>
    </p:spTree>
    <p:extLst>
      <p:ext uri="{BB962C8B-B14F-4D97-AF65-F5344CB8AC3E}">
        <p14:creationId xmlns:p14="http://schemas.microsoft.com/office/powerpoint/2010/main" val="25042551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1928</TotalTime>
  <Words>1370</Words>
  <Application>Microsoft Office PowerPoint</Application>
  <PresentationFormat>Widescreen</PresentationFormat>
  <Paragraphs>137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 Cen MT</vt:lpstr>
      <vt:lpstr>Wingdings</vt:lpstr>
      <vt:lpstr>Droplet</vt:lpstr>
      <vt:lpstr>6.1 Communication</vt:lpstr>
      <vt:lpstr>newsletters and posters</vt:lpstr>
      <vt:lpstr>newsletters and posters</vt:lpstr>
      <vt:lpstr>newsletters and posters</vt:lpstr>
      <vt:lpstr>Websites</vt:lpstr>
      <vt:lpstr>Websites</vt:lpstr>
      <vt:lpstr>Multimedia Presentations</vt:lpstr>
      <vt:lpstr>Media streaming</vt:lpstr>
      <vt:lpstr>E-publications</vt:lpstr>
      <vt:lpstr>Mobile phones</vt:lpstr>
      <vt:lpstr>Mobile phones</vt:lpstr>
      <vt:lpstr>Voice over internet protocol (VoIP) and video calling</vt:lpstr>
      <vt:lpstr>Internet access</vt:lpstr>
      <vt:lpstr>Past Paper questions</vt:lpstr>
      <vt:lpstr>Past Paper questions</vt:lpstr>
      <vt:lpstr>Past Paper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Applications</dc:title>
  <dc:creator>Inspiron</dc:creator>
  <cp:lastModifiedBy>Nawal Al Husseini</cp:lastModifiedBy>
  <cp:revision>148</cp:revision>
  <dcterms:created xsi:type="dcterms:W3CDTF">2019-02-13T05:38:10Z</dcterms:created>
  <dcterms:modified xsi:type="dcterms:W3CDTF">2023-01-03T00:03:10Z</dcterms:modified>
</cp:coreProperties>
</file>