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64" r:id="rId10"/>
    <p:sldId id="265" r:id="rId11"/>
    <p:sldId id="266" r:id="rId12"/>
    <p:sldId id="269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1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7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5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885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4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99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9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2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342E-1FF4-486C-A767-9B1446AC568F}" type="datetimeFigureOut">
              <a:rPr lang="en-US" smtClean="0"/>
              <a:t>09-Aug-25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21A9-FA86-4698-8DC2-13D6045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3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9772-B54A-4475-9398-144E2ADE9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2072097"/>
            <a:ext cx="9001462" cy="16817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Computers in the retail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D62FD-9EB0-4D87-92C4-3B184466E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937318"/>
            <a:ext cx="9001462" cy="726122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pic>
        <p:nvPicPr>
          <p:cNvPr id="3074" name="Picture 2" descr="Retail Digital Transformation: Best Practices &amp; Tools in 2023">
            <a:extLst>
              <a:ext uri="{FF2B5EF4-FFF2-40B4-BE49-F238E27FC236}">
                <a16:creationId xmlns:a16="http://schemas.microsoft.com/office/drawing/2014/main" id="{71508755-AD8D-4CD7-BF77-2C6CFBE4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6520"/>
            <a:ext cx="3362960" cy="16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retail solutions can turn the tide for an industry in need of change -">
            <a:extLst>
              <a:ext uri="{FF2B5EF4-FFF2-40B4-BE49-F238E27FC236}">
                <a16:creationId xmlns:a16="http://schemas.microsoft.com/office/drawing/2014/main" id="{8F6876EB-5551-4598-BF37-DBF6FC76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80" y="0"/>
            <a:ext cx="2509520" cy="16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</a:t>
            </a:r>
            <a:r>
              <a:rPr lang="en-US" b="1" u="sng" dirty="0">
                <a:solidFill>
                  <a:srgbClr val="FFFF00"/>
                </a:solidFill>
              </a:rPr>
              <a:t>advantages</a:t>
            </a:r>
            <a:r>
              <a:rPr lang="en-US" dirty="0"/>
              <a:t> of Online shopping and banking?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114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No need to visit the bank during their normal opening hours.</a:t>
            </a:r>
          </a:p>
          <a:p>
            <a:pPr algn="just"/>
            <a:r>
              <a:rPr lang="en-US" dirty="0"/>
              <a:t>Users can look for products in a worldwide market and can look for products that are cheaper.</a:t>
            </a:r>
          </a:p>
          <a:p>
            <a:pPr algn="just"/>
            <a:r>
              <a:rPr lang="en-US" dirty="0"/>
              <a:t>Disabled people can now access any shop or bank without the need to leave home.</a:t>
            </a:r>
          </a:p>
          <a:p>
            <a:pPr algn="just"/>
            <a:r>
              <a:rPr lang="en-US" dirty="0"/>
              <a:t>Shopping and banking online can be done at any time on any day of the week.</a:t>
            </a:r>
          </a:p>
          <a:p>
            <a:pPr algn="just"/>
            <a:r>
              <a:rPr lang="en-US" dirty="0"/>
              <a:t>People can spend more time doing other things.</a:t>
            </a:r>
          </a:p>
          <a:p>
            <a:pPr algn="just"/>
            <a:r>
              <a:rPr lang="en-US" dirty="0"/>
              <a:t>Paying bills was time-consuming, now this can be done easily and simply.</a:t>
            </a:r>
          </a:p>
          <a:p>
            <a:pPr algn="just"/>
            <a:r>
              <a:rPr lang="en-US" dirty="0"/>
              <a:t>Many people find it less embarrassing to ask for a loan using the internet rather than face-to-face.</a:t>
            </a:r>
          </a:p>
          <a:p>
            <a:pPr algn="just"/>
            <a:r>
              <a:rPr lang="en-US" dirty="0"/>
              <a:t>There are often long queues at the banks so internet banking saves time.</a:t>
            </a:r>
          </a:p>
          <a:p>
            <a:pPr algn="just"/>
            <a:r>
              <a:rPr lang="en-US" dirty="0"/>
              <a:t>Shops and banks save money by not having as many staff working for them.</a:t>
            </a:r>
          </a:p>
        </p:txBody>
      </p:sp>
    </p:spTree>
    <p:extLst>
      <p:ext uri="{BB962C8B-B14F-4D97-AF65-F5344CB8AC3E}">
        <p14:creationId xmlns:p14="http://schemas.microsoft.com/office/powerpoint/2010/main" val="347066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</a:t>
            </a:r>
            <a:r>
              <a:rPr lang="en-US" b="1" u="sng" dirty="0">
                <a:solidFill>
                  <a:srgbClr val="FFFF00"/>
                </a:solidFill>
              </a:rPr>
              <a:t>disadvantages</a:t>
            </a:r>
            <a:r>
              <a:rPr lang="en-US" dirty="0"/>
              <a:t> of Online shopping and banking?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6400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Lack of social life when people stay at home to do their shopping and banking.</a:t>
            </a:r>
          </a:p>
          <a:p>
            <a:pPr algn="just"/>
            <a:r>
              <a:rPr lang="en-US" dirty="0"/>
              <a:t>Health risks because of lack of exercise.</a:t>
            </a:r>
          </a:p>
          <a:p>
            <a:pPr algn="just"/>
            <a:r>
              <a:rPr lang="en-US" dirty="0"/>
              <a:t>Security issues are a major concern (hacking, stealing credit details, viruses, pharming, phishing).</a:t>
            </a:r>
          </a:p>
          <a:p>
            <a:pPr algn="just"/>
            <a:r>
              <a:rPr lang="en-US" dirty="0"/>
              <a:t>Using fraudulent bank or shopping websites is always a risk.</a:t>
            </a:r>
          </a:p>
          <a:p>
            <a:pPr algn="just"/>
            <a:r>
              <a:rPr lang="en-US" dirty="0"/>
              <a:t>Necessary to have a computer and internet connection.</a:t>
            </a:r>
          </a:p>
          <a:p>
            <a:pPr algn="just"/>
            <a:r>
              <a:rPr lang="en-US" dirty="0"/>
              <a:t>Only possible to see a picture of the goods which might not me as exact as the product is.</a:t>
            </a:r>
          </a:p>
          <a:p>
            <a:pPr algn="just"/>
            <a:r>
              <a:rPr lang="en-US" dirty="0"/>
              <a:t>Physical shops and banks are closing because of the increase in online shopping and banking.</a:t>
            </a:r>
          </a:p>
          <a:p>
            <a:pPr algn="just"/>
            <a:r>
              <a:rPr lang="en-US" dirty="0"/>
              <a:t>Local independent retailers may lose out to huge multinational retail companies.</a:t>
            </a:r>
          </a:p>
          <a:p>
            <a:pPr algn="just"/>
            <a:r>
              <a:rPr lang="en-US" dirty="0"/>
              <a:t>It is easier to make errors with online banking and transfer money incorrectly to different accounts.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Effects</a:t>
            </a:r>
            <a:r>
              <a:rPr lang="en-US" dirty="0"/>
              <a:t> on companies due to the spread of online shopping and banking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59429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Companies can save costs.</a:t>
            </a:r>
          </a:p>
          <a:p>
            <a:pPr algn="just"/>
            <a:r>
              <a:rPr lang="en-US" dirty="0"/>
              <a:t>Because the internet is global, the potential customer base is increased.</a:t>
            </a:r>
          </a:p>
          <a:p>
            <a:pPr algn="just"/>
            <a:r>
              <a:rPr lang="en-US" dirty="0"/>
              <a:t>There will be some increased costs because the need of hiring a new staff to deal with the online shopping and banking.</a:t>
            </a:r>
          </a:p>
          <a:p>
            <a:pPr algn="just"/>
            <a:r>
              <a:rPr lang="en-US" dirty="0"/>
              <a:t>Setting up and maintenance costs.</a:t>
            </a:r>
          </a:p>
          <a:p>
            <a:pPr algn="just"/>
            <a:r>
              <a:rPr lang="en-US" dirty="0"/>
              <a:t>Since there is very little or no customer-employee interaction, this could lead to a drop in customer loyalty.</a:t>
            </a:r>
          </a:p>
          <a:p>
            <a:pPr algn="just"/>
            <a:r>
              <a:rPr lang="en-US" dirty="0"/>
              <a:t>Robberies are less likely due to decrease in the number of high street banks.</a:t>
            </a:r>
          </a:p>
          <a:p>
            <a:pPr algn="just"/>
            <a:r>
              <a:rPr lang="en-US" dirty="0"/>
              <a:t>Banks need to employ fewer security staff.</a:t>
            </a:r>
          </a:p>
        </p:txBody>
      </p:sp>
    </p:spTree>
    <p:extLst>
      <p:ext uri="{BB962C8B-B14F-4D97-AF65-F5344CB8AC3E}">
        <p14:creationId xmlns:p14="http://schemas.microsoft.com/office/powerpoint/2010/main" val="209757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E2EB7F-0B5C-410A-ABBF-5AEAB4C91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30" y="0"/>
            <a:ext cx="6791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9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2D046-DF33-4FC2-B04F-C9BC2530F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705" y="1585655"/>
            <a:ext cx="7992590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38D7E-936A-4F46-82C8-6A5B79993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15" y="1161733"/>
            <a:ext cx="8202170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0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40C94B-7AFE-4558-B7C1-F1F53DE67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442" y="1484362"/>
            <a:ext cx="8611116" cy="38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5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658E-7061-4D1E-9EDD-755E6DA6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in the retail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18F42-2564-492E-93E1-9F25BA1E0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76193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Computers are used in the retail industry at: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Point-of-sale (POS) terminals.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Automatic stock control systems.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Point-of-sale (POS) terminals: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Using barcodes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Barcodes are made up of dark and light lines, consists of four parts:  </a:t>
            </a:r>
            <a:r>
              <a:rPr lang="en-US" dirty="0">
                <a:solidFill>
                  <a:srgbClr val="FFFF00"/>
                </a:solidFill>
              </a:rPr>
              <a:t>country code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manufacturer’s code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product code </a:t>
            </a:r>
            <a:r>
              <a:rPr lang="en-US" dirty="0"/>
              <a:t>and a </a:t>
            </a:r>
            <a:r>
              <a:rPr lang="en-US" dirty="0">
                <a:solidFill>
                  <a:srgbClr val="FFFF00"/>
                </a:solidFill>
              </a:rPr>
              <a:t>check digit</a:t>
            </a:r>
            <a:r>
              <a:rPr lang="en-US" dirty="0"/>
              <a:t>.</a:t>
            </a:r>
            <a:endParaRPr lang="en-US" dirty="0">
              <a:sym typeface="Wingdings" panose="05000000000000000000" pitchFamily="2" charset="2"/>
            </a:endParaRPr>
          </a:p>
          <a:p>
            <a:pPr lvl="2" algn="just">
              <a:lnSpc>
                <a:spcPct val="150000"/>
              </a:lnSpc>
            </a:pPr>
            <a:r>
              <a:rPr lang="en-US" dirty="0"/>
              <a:t>Allow quick identification of product details once the barcode has been scanned by a </a:t>
            </a:r>
            <a:r>
              <a:rPr lang="en-US" dirty="0">
                <a:solidFill>
                  <a:srgbClr val="FFFF00"/>
                </a:solidFill>
              </a:rPr>
              <a:t>barcode reader.</a:t>
            </a:r>
          </a:p>
          <a:p>
            <a:pPr lvl="2" algn="just">
              <a:lnSpc>
                <a:spcPct val="150000"/>
              </a:lnSpc>
            </a:pPr>
            <a:r>
              <a:rPr lang="en-US" dirty="0"/>
              <a:t>Relays information back to the computer system allowing it to </a:t>
            </a:r>
            <a:r>
              <a:rPr lang="en-US" dirty="0">
                <a:solidFill>
                  <a:srgbClr val="FFFF00"/>
                </a:solidFill>
              </a:rPr>
              <a:t>update</a:t>
            </a:r>
            <a:r>
              <a:rPr lang="en-US" dirty="0"/>
              <a:t> its files.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BEB0E4-425F-4F1D-8C85-760DCD733240}"/>
              </a:ext>
            </a:extLst>
          </p:cNvPr>
          <p:cNvSpPr/>
          <p:nvPr/>
        </p:nvSpPr>
        <p:spPr>
          <a:xfrm>
            <a:off x="8756071" y="4572001"/>
            <a:ext cx="3325091" cy="563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 check digit is a form of validation which is used to make sure no errors occurred during the reading of the barcode.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E2A9D-65F4-47C4-8B34-A85262C6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698"/>
            <a:ext cx="1991360" cy="9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B8C4-49F7-491D-91F3-8B5A8C16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in the retail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21446-CA6F-4D9C-B5BA-52AEA86DB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6926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Barcodes are used in the automatic control of stock levels in a supermarket: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Barcodes are attached to all items sold by the supermarket.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Each barcode is associated with a stock file which contains details about the item.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A customer takes their trolley/basket to the POS terminal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barcode on each item is scanned at the POS.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barcode is searched for on the stock file until a match is found.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Once the barcode has been found, the appropriate record is accessed.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price of the item is then found and sent back to the POS together with a product description.</a:t>
            </a:r>
          </a:p>
          <a:p>
            <a:pPr lvl="2"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977F-8DFE-4021-8F72-944FC534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in the retail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4396C-5C17-4DB0-A763-DAEFE732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76193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/>
              <a:t>The stock level for the item is found in the record and is reduced by one.</a:t>
            </a:r>
          </a:p>
          <a:p>
            <a:pPr lvl="1" algn="just">
              <a:lnSpc>
                <a:spcPct val="160000"/>
              </a:lnSpc>
            </a:pPr>
            <a:r>
              <a:rPr lang="en-US" dirty="0"/>
              <a:t>If the number in stock of the item is less than or equal to the re-order/minimum number in stock, then the computer automatically orders a batch of items from the suppliers.</a:t>
            </a:r>
          </a:p>
          <a:p>
            <a:pPr lvl="1" algn="just">
              <a:lnSpc>
                <a:spcPct val="160000"/>
              </a:lnSpc>
            </a:pPr>
            <a:r>
              <a:rPr lang="en-US" dirty="0"/>
              <a:t>Once goods have been ordered, the item is flagged on the file to indicate an order has been placed to prevent re-order action.</a:t>
            </a:r>
          </a:p>
          <a:p>
            <a:pPr lvl="1" algn="just">
              <a:lnSpc>
                <a:spcPct val="160000"/>
              </a:lnSpc>
            </a:pPr>
            <a:r>
              <a:rPr lang="en-US" dirty="0"/>
              <a:t>When new goods arrive, the barcodes on the cartons will be used to update the stock files and the flags will be removed.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The above procedure is repeated until all the items in the customer’s basket/ trolley have been scanned.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The customer is given an itemized bill showing a list (with prices).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The computer also updates the files containing the daily takings.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If the customer has a loyalty card, the system will also automatically update their points total.</a:t>
            </a:r>
          </a:p>
        </p:txBody>
      </p:sp>
    </p:spTree>
    <p:extLst>
      <p:ext uri="{BB962C8B-B14F-4D97-AF65-F5344CB8AC3E}">
        <p14:creationId xmlns:p14="http://schemas.microsoft.com/office/powerpoint/2010/main" val="216433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E17A-2353-40B4-88D4-869D94A5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in the retail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829D-C76C-4EAF-A98A-31F2B8E7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US" b="1" dirty="0"/>
              <a:t>Electronic funds transfer at point-of-sale (EFTPOS)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dirty="0"/>
              <a:t>When payment is made by card or electronic device it is known as electronic funds transfer at the point-of-sale (EFTPOS).</a:t>
            </a:r>
            <a:endParaRPr lang="en-US" b="1" dirty="0"/>
          </a:p>
          <a:p>
            <a:pPr lvl="1" algn="just"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Payment will be done by the following methods:</a:t>
            </a:r>
          </a:p>
          <a:p>
            <a:pPr lvl="2" algn="just">
              <a:lnSpc>
                <a:spcPct val="150000"/>
              </a:lnSpc>
            </a:pPr>
            <a:r>
              <a:rPr lang="en-US" dirty="0"/>
              <a:t>Chip and PIN (discussed before)</a:t>
            </a:r>
          </a:p>
          <a:p>
            <a:pPr lvl="2" algn="just">
              <a:lnSpc>
                <a:spcPct val="150000"/>
              </a:lnSpc>
            </a:pPr>
            <a:r>
              <a:rPr lang="en-US" dirty="0"/>
              <a:t>Contactless cards</a:t>
            </a:r>
          </a:p>
          <a:p>
            <a:pPr lvl="2" algn="just">
              <a:lnSpc>
                <a:spcPct val="150000"/>
              </a:lnSpc>
            </a:pPr>
            <a:r>
              <a:rPr lang="en-US" dirty="0"/>
              <a:t>Near field communication (NFC) devices.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366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6E4C-7E93-4E40-9214-A3B971A2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in the retail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4815-12C7-4D97-AB0D-904226FB3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Advantages</a:t>
            </a:r>
            <a:r>
              <a:rPr lang="en-US" dirty="0"/>
              <a:t> of chip and PIN cards: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They are more secure system than magnetic stripe cards.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It is a quicker system than magnetic stripe cards and allows for contactless payments to be made.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Disadvantages</a:t>
            </a:r>
            <a:r>
              <a:rPr lang="en-US" dirty="0"/>
              <a:t> of chip and PIN cards: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risk of fraud when typing in the PIN.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Some countries do not accept chip and PIN cards.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FD5F4-65FE-47A0-8C3C-03DCB05E7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70" y="4914629"/>
            <a:ext cx="2543530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7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C125-0463-4CF4-8BD4-D3512AD3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in the retail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8532-0E5F-4DC8-96F1-238808A9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Contactless cards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Near field communication (NFC) devices (will be discussed later)</a:t>
            </a:r>
          </a:p>
          <a:p>
            <a:pPr lvl="2" algn="just">
              <a:lnSpc>
                <a:spcPct val="150000"/>
              </a:lnSpc>
            </a:pPr>
            <a:r>
              <a:rPr lang="en-US" dirty="0"/>
              <a:t>The electronic device is held close to the NFC reader.</a:t>
            </a:r>
          </a:p>
          <a:p>
            <a:pPr lvl="2" algn="just">
              <a:lnSpc>
                <a:spcPct val="150000"/>
              </a:lnSpc>
            </a:pPr>
            <a:r>
              <a:rPr lang="en-US" dirty="0"/>
              <a:t>When the NFC (contactless) payment is initiated, the NFC terminal and electronic device (smartphone) pass encrypted data back and forth to each other to enable the payment to be made.</a:t>
            </a:r>
          </a:p>
          <a:p>
            <a:pPr lvl="2" algn="just">
              <a:lnSpc>
                <a:spcPct val="150000"/>
              </a:lnSpc>
            </a:pPr>
            <a:r>
              <a:rPr lang="en-US" dirty="0"/>
              <a:t>This is very secure because NFC communications are encrypted.</a:t>
            </a:r>
          </a:p>
          <a:p>
            <a:pPr lvl="2" algn="just">
              <a:lnSpc>
                <a:spcPct val="150000"/>
              </a:lnSpc>
            </a:pPr>
            <a:r>
              <a:rPr lang="en-US" dirty="0"/>
              <a:t>Mobile phone manufacturers use </a:t>
            </a:r>
            <a:r>
              <a:rPr lang="en-US" b="1" dirty="0">
                <a:solidFill>
                  <a:srgbClr val="FFFF00"/>
                </a:solidFill>
              </a:rPr>
              <a:t>tokenization</a:t>
            </a:r>
            <a:r>
              <a:rPr lang="en-US" dirty="0"/>
              <a:t> (is used when setting up a mobile wallet) to improve security.</a:t>
            </a:r>
          </a:p>
        </p:txBody>
      </p:sp>
      <p:pic>
        <p:nvPicPr>
          <p:cNvPr id="2050" name="Picture 2" descr="How Safe is Your Data with Contactless Payments? - Maytech">
            <a:extLst>
              <a:ext uri="{FF2B5EF4-FFF2-40B4-BE49-F238E27FC236}">
                <a16:creationId xmlns:a16="http://schemas.microsoft.com/office/drawing/2014/main" id="{C9026C1C-9CBA-480B-A86C-9864F3C57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026"/>
            <a:ext cx="2072640" cy="13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4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DA78-504E-4753-ACD8-0C49109E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in the retail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B9319-F4AB-494D-85A1-8726926CF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76193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The process of tokenization 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user takes a photograph of their credit card using the smartphone’s camera.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details on the card are securely sent to the bank that issued the card.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The bank replaces the details on the card with a series of randomly generated numbers (called </a:t>
            </a:r>
            <a:r>
              <a:rPr lang="en-US" b="1" dirty="0">
                <a:solidFill>
                  <a:srgbClr val="FFFF00"/>
                </a:solidFill>
              </a:rPr>
              <a:t>tokens</a:t>
            </a:r>
            <a:r>
              <a:rPr lang="en-US" dirty="0"/>
              <a:t>) which they send back to the mobile phone manufacturer, who then programs this random number into the user’s smartphone.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This random number is then the one used for transactions.</a:t>
            </a:r>
          </a:p>
          <a:p>
            <a:pPr lvl="2"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</a:rPr>
              <a:t>Benefit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if their systems are hacked then the stored credit card details are not the real ones and therefore useless to the hackers.</a:t>
            </a:r>
          </a:p>
        </p:txBody>
      </p:sp>
      <p:pic>
        <p:nvPicPr>
          <p:cNvPr id="1026" name="Picture 2" descr="What is payment tokenization? (Updated)">
            <a:extLst>
              <a:ext uri="{FF2B5EF4-FFF2-40B4-BE49-F238E27FC236}">
                <a16:creationId xmlns:a16="http://schemas.microsoft.com/office/drawing/2014/main" id="{0ADE0FBC-8AAD-482E-A5A4-F32F9F43A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40" y="1501619"/>
            <a:ext cx="3108960" cy="11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5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Internet Banking and               internet Shopping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Using internet banking allows the transfer of sums of money between accounts, payment of bills, online shopping and so on.</a:t>
            </a:r>
          </a:p>
          <a:p>
            <a:pPr algn="just"/>
            <a:r>
              <a:rPr lang="en-US" dirty="0"/>
              <a:t>Requires good security.</a:t>
            </a:r>
          </a:p>
          <a:p>
            <a:pPr algn="just"/>
            <a:r>
              <a:rPr lang="en-US" dirty="0"/>
              <a:t>It would be done using a computer connected to the internet and some form of electronic payment (credit or debit card).</a:t>
            </a:r>
          </a:p>
        </p:txBody>
      </p:sp>
      <p:pic>
        <p:nvPicPr>
          <p:cNvPr id="1026" name="Picture 2" descr="5. Subscribe for mobile notifications - 8 tips to use internet banking  safely | The Economic Times">
            <a:extLst>
              <a:ext uri="{FF2B5EF4-FFF2-40B4-BE49-F238E27FC236}">
                <a16:creationId xmlns:a16="http://schemas.microsoft.com/office/drawing/2014/main" id="{3596E43A-10A4-4E03-A474-D17E9BD78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127" y="0"/>
            <a:ext cx="2188212" cy="16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59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7024</TotalTime>
  <Words>1187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Rockwell</vt:lpstr>
      <vt:lpstr>Wingdings</vt:lpstr>
      <vt:lpstr>Damask</vt:lpstr>
      <vt:lpstr>Computers in the retail industry</vt:lpstr>
      <vt:lpstr>Computers in the retail industry</vt:lpstr>
      <vt:lpstr>Computers in the retail industry</vt:lpstr>
      <vt:lpstr>Computers in the retail industry</vt:lpstr>
      <vt:lpstr>Computers in the retail industry</vt:lpstr>
      <vt:lpstr>Computers in the retail industry</vt:lpstr>
      <vt:lpstr>Computers in the retail industry</vt:lpstr>
      <vt:lpstr>Computers in the retail industry</vt:lpstr>
      <vt:lpstr>Internet Banking and               internet Shopping</vt:lpstr>
      <vt:lpstr>What are the advantages of Online shopping and banking?</vt:lpstr>
      <vt:lpstr>What are the disadvantages of Online shopping and banking?</vt:lpstr>
      <vt:lpstr>Effects on companies due to the spread of online shopping and banking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Nawal Al Husseini</dc:creator>
  <cp:lastModifiedBy>user</cp:lastModifiedBy>
  <cp:revision>26</cp:revision>
  <dcterms:created xsi:type="dcterms:W3CDTF">2023-01-09T22:07:53Z</dcterms:created>
  <dcterms:modified xsi:type="dcterms:W3CDTF">2025-08-09T20:41:46Z</dcterms:modified>
</cp:coreProperties>
</file>