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0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F7495-9BED-4DA4-A3A4-05A8C1B7C98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48C1-C476-4554-B730-82087240E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A012E82-3DB3-4413-B679-7D0FD492D31C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2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6777-172F-4248-AFC2-25F49586594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6875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6777-172F-4248-AFC2-25F49586594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246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6777-172F-4248-AFC2-25F49586594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18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6777-172F-4248-AFC2-25F49586594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68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6777-172F-4248-AFC2-25F49586594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6981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6777-172F-4248-AFC2-25F49586594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6702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BBA8D70-D7B8-441B-A18B-235E58A1E980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0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953003E-B63F-44B1-93EB-82EFE5430A4A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8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B1BC-6521-40D0-8DB9-C925A0F16961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1600-4363-4DCC-B79D-398936214B18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C823-D124-42F6-8791-996E08DB465A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2DE8-DEAA-46F0-8BF8-EF36454C162B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8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B3BF-0AF9-4E67-AA79-27445E744148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5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B2C8-3DA6-4351-8CAD-CE06AB11D4AD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2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2710-1229-4132-B723-CEE5464D8442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1F3F-0DC4-4F8C-B3CE-75A51D5FA7BB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National Orthodox School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8F6777-172F-4248-AFC2-25F49586594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7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1110" y="2348654"/>
            <a:ext cx="11034542" cy="342596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Rules base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rules base is a set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inference rules</a:t>
            </a:r>
            <a:r>
              <a:rPr lang="en-US" dirty="0"/>
              <a:t>. 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Inference rules are used by the inference engine to draw conclusions (the methods used closely follow human reasoning). 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They follow logical thinking like the example above; usually involving a series of ‘IF’ statements, for example: IF continent = ‘South America’ AND language = ‘Portuguese’ THEN country = ‘Brazil’. </a:t>
            </a:r>
          </a:p>
          <a:p>
            <a:pPr marL="685800"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 marL="400050" lvl="1" indent="0" algn="just">
              <a:lnSpc>
                <a:spcPct val="150000"/>
              </a:lnSpc>
              <a:buNone/>
            </a:pPr>
            <a:r>
              <a:rPr lang="en-US" dirty="0"/>
              <a:t>Now that we know how an expert system works, it is important to find out how to set one up.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81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1110" y="2348654"/>
            <a:ext cx="11034542" cy="4043184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Setting up an expert system </a:t>
            </a:r>
          </a:p>
          <a:p>
            <a:pPr marL="0" indent="0" algn="just">
              <a:buNone/>
            </a:pPr>
            <a:endParaRPr lang="en-US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Information needs to be gathered from human experts or from written sources such as textbooks, research papers or the internet.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Information gathered is used to populate the knowledge base, which needs to be first created.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A rules base needs to be created; this is made up of a series of inference rules so that the inference engine can draw conclusions.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The inference engine itself needs to be set up; it is a complex system since it is the main processing element, making reasoned conclusions from data in the knowledge base.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The user interface needs to be developed to allow the user and the expert system to communicate.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Once the system is set up, it needs to be fully tested; this is done by running the system with known outcomes so that results can be compared and any changes to the expert system made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094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Example1: Medical diagnosis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73" y="2336800"/>
            <a:ext cx="8761413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5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Example2: Oil prospecting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092" y="2348655"/>
            <a:ext cx="11445359" cy="4509345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An interactive user screen appears (this is often made up of multiple-choice questions or yes/no responses).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Questions are asked about geological profiles.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Answers to questions/geological profiles are typed in by the operator.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The next questions asked are based on the previous response(s) input by the operator.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The inference engine searches the knowledge base using the rules base.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The system suggests the probability of finding oil as an output.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It also indicates the probable depth of deposits (usually as a % probability).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The explanation system will also explain how the expert system arrived at its conclusions.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It makes predictions about geological deposits above the soil.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It produces contour maps showing concentration of minerals, rocks, oil, etc.</a:t>
            </a:r>
          </a:p>
        </p:txBody>
      </p:sp>
    </p:spTree>
    <p:extLst>
      <p:ext uri="{BB962C8B-B14F-4D97-AF65-F5344CB8AC3E}">
        <p14:creationId xmlns:p14="http://schemas.microsoft.com/office/powerpoint/2010/main" val="337752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1029084"/>
            <a:ext cx="11104417" cy="706964"/>
          </a:xfrm>
        </p:spPr>
        <p:txBody>
          <a:bodyPr/>
          <a:lstStyle/>
          <a:p>
            <a:pPr algn="just"/>
            <a:r>
              <a:rPr lang="en-US" dirty="0"/>
              <a:t>Example3: Route scheduling for delivery vehicles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092" y="2348655"/>
            <a:ext cx="10902021" cy="3217258"/>
          </a:xfrm>
        </p:spPr>
        <p:txBody>
          <a:bodyPr>
            <a:normAutofit/>
          </a:bodyPr>
          <a:lstStyle/>
          <a:p>
            <a:pPr marL="285750" algn="just"/>
            <a:r>
              <a:rPr lang="en-US" dirty="0"/>
              <a:t>An expert system could be employed to find the most efficient route for a parcel delivery van. The software will determine the fastest and least expensive route, as well as suggest the number of vehicles and drivers that should be used.</a:t>
            </a:r>
          </a:p>
          <a:p>
            <a:pPr marL="1085850" lvl="2" indent="-285750" algn="just">
              <a:buFont typeface="Wingdings" panose="05000000000000000000" pitchFamily="2" charset="2"/>
              <a:buChar char="q"/>
            </a:pPr>
            <a:r>
              <a:rPr lang="en-US" dirty="0"/>
              <a:t>The inputs needed for the delivery system are: </a:t>
            </a:r>
          </a:p>
          <a:p>
            <a:pPr marL="1085850" lvl="2" indent="-285750" algn="just">
              <a:buFont typeface="Wingdings" panose="05000000000000000000" pitchFamily="2" charset="2"/>
              <a:buChar char="q"/>
            </a:pPr>
            <a:r>
              <a:rPr lang="en-US" dirty="0"/>
              <a:t>the number of drop-off points and their location </a:t>
            </a:r>
          </a:p>
          <a:p>
            <a:pPr marL="1085850" lvl="2" indent="-285750" algn="just">
              <a:buFont typeface="Wingdings" panose="05000000000000000000" pitchFamily="2" charset="2"/>
              <a:buChar char="q"/>
            </a:pPr>
            <a:r>
              <a:rPr lang="en-US" dirty="0"/>
              <a:t>the distance between the drop-off points </a:t>
            </a:r>
          </a:p>
          <a:p>
            <a:pPr marL="1085850" lvl="2" indent="-285750" algn="just">
              <a:buFont typeface="Wingdings" panose="05000000000000000000" pitchFamily="2" charset="2"/>
              <a:buChar char="q"/>
            </a:pPr>
            <a:r>
              <a:rPr lang="en-US" dirty="0"/>
              <a:t>the type of vehicle used » delivery times expected at each drop-off point </a:t>
            </a:r>
          </a:p>
          <a:p>
            <a:pPr marL="1085850" lvl="2" indent="-285750" algn="just">
              <a:buFont typeface="Wingdings" panose="05000000000000000000" pitchFamily="2" charset="2"/>
              <a:buChar char="q"/>
            </a:pPr>
            <a:r>
              <a:rPr lang="en-US" dirty="0"/>
              <a:t>layout of the road network.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090" y="3564177"/>
            <a:ext cx="3503840" cy="28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7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065" y="1573118"/>
            <a:ext cx="6601189" cy="52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0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June 2021- 13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3" y="2475888"/>
            <a:ext cx="6763694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June 2021- 13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15" y="2424734"/>
            <a:ext cx="9256325" cy="41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9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5559"/>
            <a:ext cx="8761413" cy="708025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June 2019- 13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02" y="973138"/>
            <a:ext cx="7536996" cy="57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June 2019- 13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8" y="3100089"/>
            <a:ext cx="11190376" cy="2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84" y="520076"/>
            <a:ext cx="9063359" cy="1086679"/>
          </a:xfrm>
        </p:spPr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Expert systems have been developed to mimic the expertise and knowledge of an expert in a particular field.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Expert Systems in AI - Components, Applications and Characteristics -  TechVid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33" y="3353731"/>
            <a:ext cx="7362706" cy="31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4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84" y="520076"/>
            <a:ext cx="9063359" cy="1086679"/>
          </a:xfrm>
        </p:spPr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prospecting for oil and minerals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diagnostics (finding faults in a car engine, finding faults on a circuit board, etc.)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medical diagnosis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strategy games (e.g. chess)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tax and financial planning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route scheduling for delivery vehicles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identification of plants, animals and chemical compounds.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9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Advantages of expert systems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36782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They offer a high level of expertise.</a:t>
            </a:r>
          </a:p>
          <a:p>
            <a:pPr algn="just"/>
            <a:r>
              <a:rPr lang="en-US" dirty="0"/>
              <a:t>They offer high accuracy.</a:t>
            </a:r>
          </a:p>
          <a:p>
            <a:pPr algn="just"/>
            <a:r>
              <a:rPr lang="en-US" dirty="0"/>
              <a:t>The results are consistent. </a:t>
            </a:r>
          </a:p>
          <a:p>
            <a:pPr algn="just"/>
            <a:r>
              <a:rPr lang="en-US" dirty="0"/>
              <a:t>They have the ability to store vast amounts of ideas and facts. </a:t>
            </a:r>
          </a:p>
          <a:p>
            <a:pPr algn="just"/>
            <a:r>
              <a:rPr lang="en-US" dirty="0"/>
              <a:t>They can make traceable logical solutions and diagnostics. </a:t>
            </a:r>
          </a:p>
          <a:p>
            <a:pPr algn="just"/>
            <a:r>
              <a:rPr lang="en-US" dirty="0"/>
              <a:t>It is possible for an expert system to have multiple types of expertise.</a:t>
            </a:r>
          </a:p>
          <a:p>
            <a:pPr algn="just"/>
            <a:r>
              <a:rPr lang="en-US" dirty="0"/>
              <a:t>They offer a very fast response time (much quicker than a human expert). </a:t>
            </a:r>
          </a:p>
          <a:p>
            <a:pPr algn="just"/>
            <a:r>
              <a:rPr lang="en-US" dirty="0"/>
              <a:t>They provide unbiased reporting and analysis of the facts.</a:t>
            </a:r>
          </a:p>
          <a:p>
            <a:pPr algn="just"/>
            <a:r>
              <a:rPr lang="en-US" dirty="0"/>
              <a:t>They indicate the probability of any suggested solution being correct.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5254418" cy="576262"/>
          </a:xfrm>
        </p:spPr>
        <p:txBody>
          <a:bodyPr/>
          <a:lstStyle/>
          <a:p>
            <a:r>
              <a:rPr lang="en-US" b="1" dirty="0"/>
              <a:t>Disadvantages of expert systems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36782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Users of the expert system need considerable training in its use to ensure the system is being used correctly.</a:t>
            </a:r>
          </a:p>
          <a:p>
            <a:pPr algn="just"/>
            <a:r>
              <a:rPr lang="en-US" dirty="0"/>
              <a:t>The set-up and maintenance costs are very high. </a:t>
            </a:r>
          </a:p>
          <a:p>
            <a:pPr algn="just"/>
            <a:r>
              <a:rPr lang="en-US" dirty="0"/>
              <a:t>They tend to give very ‘cold’ responses which may not be appropriate in certain medical situations. </a:t>
            </a:r>
          </a:p>
          <a:p>
            <a:pPr algn="just"/>
            <a:r>
              <a:rPr lang="en-US" dirty="0"/>
              <a:t>They are only as good as the information/facts entered into the system. </a:t>
            </a:r>
          </a:p>
          <a:p>
            <a:pPr algn="just"/>
            <a:r>
              <a:rPr lang="en-US" dirty="0"/>
              <a:t>Users sometimes make the very dangerous assumption that they are infallible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43"/>
          <a:stretch/>
        </p:blipFill>
        <p:spPr>
          <a:xfrm>
            <a:off x="2063875" y="2355273"/>
            <a:ext cx="7676473" cy="40954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2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User interface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This is the method by which the expert system interacts with a user. » It allows interaction through dialogue boxes, command prompts or other input methods.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questions being asked usually only have yes/no answers and are based on the responses to previous questions.</a:t>
            </a:r>
          </a:p>
        </p:txBody>
      </p:sp>
    </p:spTree>
    <p:extLst>
      <p:ext uri="{BB962C8B-B14F-4D97-AF65-F5344CB8AC3E}">
        <p14:creationId xmlns:p14="http://schemas.microsoft.com/office/powerpoint/2010/main" val="65766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54954" y="2603500"/>
            <a:ext cx="9836319" cy="42545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Explanation system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This informs the user of the reasoning behind the expert system’s conclusions and recommended actions.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For example, suppose the user was investigating a series of symptoms in a patient and the expert system gave the diagnosis of mercury poisoning; the explanation system would explain its reasoning with a statement such as ‘impaired vision, lack of coordination, weak muscles, slurred speech and the patient used to work in a paint factory’. The user could then probe deeper if necessary.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expert system will supply a conclusion and any suggested actions to take; the important thing is it will also give the percentage probability of the accuracy of its conclusions.</a:t>
            </a:r>
          </a:p>
        </p:txBody>
      </p:sp>
    </p:spTree>
    <p:extLst>
      <p:ext uri="{BB962C8B-B14F-4D97-AF65-F5344CB8AC3E}">
        <p14:creationId xmlns:p14="http://schemas.microsoft.com/office/powerpoint/2010/main" val="332063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6.8 Expert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54954" y="2603500"/>
            <a:ext cx="9485337" cy="42545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Inference engine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This is the main processing element of the expert system.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inference engine acts like a search engine examining the knowledge base for information/data that matches the queries.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It is responsible for gathering information from the user by asking a series of questions and applying responses where necessary; each question being asked is based on the previous responses.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inference engine is the problem-solving part of the expert system, which makes use of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inference rules </a:t>
            </a:r>
            <a:r>
              <a:rPr lang="en-US" dirty="0"/>
              <a:t>in the rules base.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Because the knowledge base is a collection of objects and attributes, the inference engine attempts to use information gathered from the user to find an object that matches (making use of the rules base to find a match).</a:t>
            </a:r>
          </a:p>
        </p:txBody>
      </p:sp>
    </p:spTree>
    <p:extLst>
      <p:ext uri="{BB962C8B-B14F-4D97-AF65-F5344CB8AC3E}">
        <p14:creationId xmlns:p14="http://schemas.microsoft.com/office/powerpoint/2010/main" val="138404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1110" y="2063565"/>
            <a:ext cx="10100031" cy="1687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Knowledge base</a:t>
            </a:r>
          </a:p>
          <a:p>
            <a:pPr marL="685800" lvl="1" algn="just">
              <a:buFont typeface="Wingdings" panose="05000000000000000000" pitchFamily="2" charset="2"/>
              <a:buChar char="q"/>
            </a:pPr>
            <a:r>
              <a:rPr lang="en-US" dirty="0"/>
              <a:t>The knowledge base is a repository of facts.</a:t>
            </a:r>
          </a:p>
          <a:p>
            <a:pPr marL="685800" lvl="1" algn="just">
              <a:buFont typeface="Wingdings" panose="05000000000000000000" pitchFamily="2" charset="2"/>
              <a:buChar char="q"/>
            </a:pPr>
            <a:r>
              <a:rPr lang="en-US" dirty="0"/>
              <a:t>It stores all the knowledge about an area of expertise obtained from a number of expert resources. </a:t>
            </a:r>
          </a:p>
          <a:p>
            <a:pPr marL="685800" lvl="1" algn="just">
              <a:buFont typeface="Wingdings" panose="05000000000000000000" pitchFamily="2" charset="2"/>
              <a:buChar char="q"/>
            </a:pPr>
            <a:r>
              <a:rPr lang="en-US" dirty="0"/>
              <a:t>It is basically a collection of objects and their attributes (see the example in Table 6.5).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64" y="4041312"/>
            <a:ext cx="6080369" cy="2185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110" y="3816541"/>
            <a:ext cx="5322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So</a:t>
            </a:r>
            <a:r>
              <a:rPr lang="en-US" dirty="0"/>
              <a:t>, if we had the following series of questions and answers: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/>
              <a:t>– Is it a mammal? YES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/>
              <a:t>– Does it live in water? YES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/>
              <a:t>– Does it make sonic sounds? YES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/>
              <a:t>– Is its body covered in skin? YES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/>
              <a:t>– Does it have any legs? NO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algn="just"/>
            <a:r>
              <a:rPr lang="en-US" dirty="0"/>
              <a:t>the conclusion would be: it is 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WHALE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467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93</TotalTime>
  <Words>1211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Wingdings</vt:lpstr>
      <vt:lpstr>Wingdings 3</vt:lpstr>
      <vt:lpstr>Ion Boardroom</vt:lpstr>
      <vt:lpstr>Expert Systems</vt:lpstr>
      <vt:lpstr>Expert Systems</vt:lpstr>
      <vt:lpstr>Expert Systems</vt:lpstr>
      <vt:lpstr>Expert Systems</vt:lpstr>
      <vt:lpstr>Expert Systems</vt:lpstr>
      <vt:lpstr>Expert Systems</vt:lpstr>
      <vt:lpstr>Expert Systems</vt:lpstr>
      <vt:lpstr>6.8 Expert Systems</vt:lpstr>
      <vt:lpstr>Expert Systems</vt:lpstr>
      <vt:lpstr>Expert Systems</vt:lpstr>
      <vt:lpstr>Expert Systems</vt:lpstr>
      <vt:lpstr>Example1: Medical diagnosis</vt:lpstr>
      <vt:lpstr>Example2: Oil prospecting</vt:lpstr>
      <vt:lpstr>Example3: Route scheduling for delivery vehicles</vt:lpstr>
      <vt:lpstr>PowerPoint Presentation</vt:lpstr>
      <vt:lpstr>June 2021- 13</vt:lpstr>
      <vt:lpstr>June 2021- 13</vt:lpstr>
      <vt:lpstr>June 2019- 13</vt:lpstr>
      <vt:lpstr>June 2019- 13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Chapter-6</dc:title>
  <dc:creator>user</dc:creator>
  <cp:lastModifiedBy>Nawal Al Husseini</cp:lastModifiedBy>
  <cp:revision>36</cp:revision>
  <dcterms:created xsi:type="dcterms:W3CDTF">2023-01-13T19:12:52Z</dcterms:created>
  <dcterms:modified xsi:type="dcterms:W3CDTF">2023-01-17T17:29:39Z</dcterms:modified>
</cp:coreProperties>
</file>