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3" r:id="rId4"/>
    <p:sldId id="264" r:id="rId5"/>
    <p:sldId id="257" r:id="rId6"/>
    <p:sldId id="258" r:id="rId7"/>
    <p:sldId id="265" r:id="rId8"/>
    <p:sldId id="266" r:id="rId9"/>
    <p:sldId id="268" r:id="rId10"/>
    <p:sldId id="267" r:id="rId11"/>
    <p:sldId id="270" r:id="rId12"/>
    <p:sldId id="271" r:id="rId13"/>
    <p:sldId id="272" r:id="rId14"/>
    <p:sldId id="274" r:id="rId15"/>
    <p:sldId id="273" r:id="rId16"/>
    <p:sldId id="275"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56A229-5A21-4F85-95C2-E459330623C8}"/>
              </a:ext>
            </a:extLst>
          </p:cNvPr>
          <p:cNvSpPr>
            <a:spLocks noGrp="1"/>
          </p:cNvSpPr>
          <p:nvPr>
            <p:ph type="ctrTitle"/>
          </p:nvPr>
        </p:nvSpPr>
        <p:spPr>
          <a:xfrm>
            <a:off x="1988284" y="2216727"/>
            <a:ext cx="9427857" cy="1127002"/>
          </a:xfrm>
        </p:spPr>
        <p:txBody>
          <a:bodyPr>
            <a:normAutofit/>
          </a:bodyPr>
          <a:lstStyle/>
          <a:p>
            <a:r>
              <a:rPr lang="en-US" dirty="0"/>
              <a:t>Recognition Systems</a:t>
            </a:r>
          </a:p>
        </p:txBody>
      </p:sp>
      <p:sp>
        <p:nvSpPr>
          <p:cNvPr id="3" name="Subtitle 2">
            <a:extLst>
              <a:ext uri="{FF2B5EF4-FFF2-40B4-BE49-F238E27FC236}">
                <a16:creationId xmlns:a16="http://schemas.microsoft.com/office/drawing/2014/main" id="{2B1A7551-C13A-4124-9BDC-01DCB52E777A}"/>
              </a:ext>
            </a:extLst>
          </p:cNvPr>
          <p:cNvSpPr>
            <a:spLocks noGrp="1"/>
          </p:cNvSpPr>
          <p:nvPr>
            <p:ph type="subTitle" idx="1"/>
          </p:nvPr>
        </p:nvSpPr>
        <p:spPr/>
        <p:txBody>
          <a:bodyPr/>
          <a:lstStyle/>
          <a:p>
            <a:r>
              <a:rPr lang="en-US" dirty="0"/>
              <a:t>Chapter 6</a:t>
            </a:r>
          </a:p>
        </p:txBody>
      </p:sp>
      <p:pic>
        <p:nvPicPr>
          <p:cNvPr id="2050" name="Picture 2" descr="Automated Number Plate Recognition Camera System (ANPR) | SACTECH - Sachin  Technologies LLC, Muscat, Seeb, Salalah, Nizwa, Sohar, Sultanate of Oman, a  leading IT solutions and services company serving various customers in">
            <a:extLst>
              <a:ext uri="{FF2B5EF4-FFF2-40B4-BE49-F238E27FC236}">
                <a16:creationId xmlns:a16="http://schemas.microsoft.com/office/drawing/2014/main" id="{AAEDB835-5B5C-4219-B92B-0E8E0E0C1E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8545" y="3861954"/>
            <a:ext cx="4433455" cy="299604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all Monitoring - Cebod Telecom">
            <a:extLst>
              <a:ext uri="{FF2B5EF4-FFF2-40B4-BE49-F238E27FC236}">
                <a16:creationId xmlns:a16="http://schemas.microsoft.com/office/drawing/2014/main" id="{6DCDBEA7-B9B4-4480-8DE4-1F74AAB346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08825"/>
            <a:ext cx="5221567" cy="1586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6045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D7440-F0F8-4B02-872B-ED97A66DF32E}"/>
              </a:ext>
            </a:extLst>
          </p:cNvPr>
          <p:cNvSpPr>
            <a:spLocks noGrp="1"/>
          </p:cNvSpPr>
          <p:nvPr>
            <p:ph type="title"/>
          </p:nvPr>
        </p:nvSpPr>
        <p:spPr/>
        <p:txBody>
          <a:bodyPr/>
          <a:lstStyle/>
          <a:p>
            <a:r>
              <a:rPr lang="en-US" dirty="0"/>
              <a:t>Radio frequency identification devices (</a:t>
            </a:r>
            <a:r>
              <a:rPr lang="en-US" dirty="0">
                <a:solidFill>
                  <a:srgbClr val="C00000"/>
                </a:solidFill>
              </a:rPr>
              <a:t>RFID</a:t>
            </a:r>
            <a:r>
              <a:rPr lang="en-US" dirty="0"/>
              <a:t>)</a:t>
            </a:r>
          </a:p>
        </p:txBody>
      </p:sp>
      <p:sp>
        <p:nvSpPr>
          <p:cNvPr id="3" name="Content Placeholder 2">
            <a:extLst>
              <a:ext uri="{FF2B5EF4-FFF2-40B4-BE49-F238E27FC236}">
                <a16:creationId xmlns:a16="http://schemas.microsoft.com/office/drawing/2014/main" id="{456C6790-E423-49AA-82F2-B82EB896E511}"/>
              </a:ext>
            </a:extLst>
          </p:cNvPr>
          <p:cNvSpPr>
            <a:spLocks noGrp="1"/>
          </p:cNvSpPr>
          <p:nvPr>
            <p:ph idx="1"/>
          </p:nvPr>
        </p:nvSpPr>
        <p:spPr/>
        <p:txBody>
          <a:bodyPr/>
          <a:lstStyle/>
          <a:p>
            <a:r>
              <a:rPr lang="en-US" dirty="0"/>
              <a:t>This section will look specifically at four uses of RFIDs:</a:t>
            </a:r>
          </a:p>
          <a:p>
            <a:pPr lvl="1"/>
            <a:r>
              <a:rPr lang="en-US" dirty="0"/>
              <a:t>Tracking of stock (</a:t>
            </a:r>
            <a:r>
              <a:rPr lang="en-US" b="1" dirty="0"/>
              <a:t>discussed before</a:t>
            </a:r>
            <a:r>
              <a:rPr lang="en-US" dirty="0"/>
              <a:t>)</a:t>
            </a:r>
          </a:p>
          <a:p>
            <a:pPr lvl="1"/>
            <a:r>
              <a:rPr lang="en-US" dirty="0"/>
              <a:t>Passports</a:t>
            </a:r>
          </a:p>
          <a:p>
            <a:pPr lvl="1"/>
            <a:r>
              <a:rPr lang="en-US" dirty="0"/>
              <a:t>Automobiles</a:t>
            </a:r>
          </a:p>
          <a:p>
            <a:pPr lvl="1"/>
            <a:r>
              <a:rPr lang="en-US" dirty="0"/>
              <a:t>Contactless payments</a:t>
            </a:r>
          </a:p>
        </p:txBody>
      </p:sp>
    </p:spTree>
    <p:extLst>
      <p:ext uri="{BB962C8B-B14F-4D97-AF65-F5344CB8AC3E}">
        <p14:creationId xmlns:p14="http://schemas.microsoft.com/office/powerpoint/2010/main" val="659025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4EF3B-5C1B-4320-8069-B035247E1194}"/>
              </a:ext>
            </a:extLst>
          </p:cNvPr>
          <p:cNvSpPr>
            <a:spLocks noGrp="1"/>
          </p:cNvSpPr>
          <p:nvPr>
            <p:ph type="title"/>
          </p:nvPr>
        </p:nvSpPr>
        <p:spPr/>
        <p:txBody>
          <a:bodyPr/>
          <a:lstStyle/>
          <a:p>
            <a:r>
              <a:rPr lang="en-US" dirty="0"/>
              <a:t>Use 2: </a:t>
            </a:r>
            <a:r>
              <a:rPr lang="en-US" dirty="0">
                <a:solidFill>
                  <a:srgbClr val="C00000"/>
                </a:solidFill>
              </a:rPr>
              <a:t>Passports</a:t>
            </a:r>
          </a:p>
        </p:txBody>
      </p:sp>
      <p:sp>
        <p:nvSpPr>
          <p:cNvPr id="3" name="Content Placeholder 2">
            <a:extLst>
              <a:ext uri="{FF2B5EF4-FFF2-40B4-BE49-F238E27FC236}">
                <a16:creationId xmlns:a16="http://schemas.microsoft.com/office/drawing/2014/main" id="{452B028E-6CFB-4102-8EA8-A26CB823746F}"/>
              </a:ext>
            </a:extLst>
          </p:cNvPr>
          <p:cNvSpPr>
            <a:spLocks noGrp="1"/>
          </p:cNvSpPr>
          <p:nvPr>
            <p:ph idx="1"/>
          </p:nvPr>
        </p:nvSpPr>
        <p:spPr>
          <a:xfrm>
            <a:off x="1451579" y="2015732"/>
            <a:ext cx="9603275" cy="4117213"/>
          </a:xfrm>
        </p:spPr>
        <p:txBody>
          <a:bodyPr>
            <a:normAutofit lnSpcReduction="10000"/>
          </a:bodyPr>
          <a:lstStyle/>
          <a:p>
            <a:pPr algn="just">
              <a:lnSpc>
                <a:spcPct val="150000"/>
              </a:lnSpc>
            </a:pPr>
            <a:r>
              <a:rPr lang="en-US" dirty="0"/>
              <a:t>Tiny RFID chips and antenna are now embedded into passports and these tags have no power supply.</a:t>
            </a:r>
          </a:p>
          <a:p>
            <a:pPr algn="just">
              <a:lnSpc>
                <a:spcPct val="150000"/>
              </a:lnSpc>
            </a:pPr>
            <a:r>
              <a:rPr lang="en-US" dirty="0"/>
              <a:t>When the passport is presented to an RFID scanner, the scanning device provides enough energy so that the chip can broadcast its stored information. </a:t>
            </a:r>
          </a:p>
          <a:p>
            <a:pPr algn="just">
              <a:lnSpc>
                <a:spcPct val="150000"/>
              </a:lnSpc>
            </a:pPr>
            <a:r>
              <a:rPr lang="en-US" dirty="0"/>
              <a:t>This information is then sent to a computer.</a:t>
            </a:r>
          </a:p>
          <a:p>
            <a:pPr algn="just">
              <a:lnSpc>
                <a:spcPct val="150000"/>
              </a:lnSpc>
            </a:pPr>
            <a:r>
              <a:rPr lang="en-US" dirty="0"/>
              <a:t>The tiny chips can contain security data.</a:t>
            </a:r>
          </a:p>
          <a:p>
            <a:pPr algn="just">
              <a:lnSpc>
                <a:spcPct val="150000"/>
              </a:lnSpc>
            </a:pPr>
            <a:r>
              <a:rPr lang="en-US" dirty="0"/>
              <a:t>The data sent to the computer is encrypted.</a:t>
            </a:r>
          </a:p>
          <a:p>
            <a:pPr algn="just">
              <a:lnSpc>
                <a:spcPct val="150000"/>
              </a:lnSpc>
            </a:pPr>
            <a:r>
              <a:rPr lang="en-US" dirty="0"/>
              <a:t>The RFID in a passport can be read from six meters.</a:t>
            </a:r>
          </a:p>
        </p:txBody>
      </p:sp>
    </p:spTree>
    <p:extLst>
      <p:ext uri="{BB962C8B-B14F-4D97-AF65-F5344CB8AC3E}">
        <p14:creationId xmlns:p14="http://schemas.microsoft.com/office/powerpoint/2010/main" val="548105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6408-BA29-4986-A96F-9AAAE18282F3}"/>
              </a:ext>
            </a:extLst>
          </p:cNvPr>
          <p:cNvSpPr>
            <a:spLocks noGrp="1"/>
          </p:cNvSpPr>
          <p:nvPr>
            <p:ph type="title"/>
          </p:nvPr>
        </p:nvSpPr>
        <p:spPr/>
        <p:txBody>
          <a:bodyPr/>
          <a:lstStyle/>
          <a:p>
            <a:r>
              <a:rPr lang="en-US" dirty="0"/>
              <a:t>Use 3: </a:t>
            </a:r>
            <a:r>
              <a:rPr lang="en-US" dirty="0">
                <a:solidFill>
                  <a:srgbClr val="C00000"/>
                </a:solidFill>
              </a:rPr>
              <a:t>Use of RFID in vehicles</a:t>
            </a:r>
          </a:p>
        </p:txBody>
      </p:sp>
      <p:sp>
        <p:nvSpPr>
          <p:cNvPr id="3" name="Content Placeholder 2">
            <a:extLst>
              <a:ext uri="{FF2B5EF4-FFF2-40B4-BE49-F238E27FC236}">
                <a16:creationId xmlns:a16="http://schemas.microsoft.com/office/drawing/2014/main" id="{004681E5-C261-4861-81F4-3B1121C9697D}"/>
              </a:ext>
            </a:extLst>
          </p:cNvPr>
          <p:cNvSpPr>
            <a:spLocks noGrp="1"/>
          </p:cNvSpPr>
          <p:nvPr>
            <p:ph idx="1"/>
          </p:nvPr>
        </p:nvSpPr>
        <p:spPr>
          <a:xfrm>
            <a:off x="1451579" y="2015732"/>
            <a:ext cx="9603275" cy="4037749"/>
          </a:xfrm>
        </p:spPr>
        <p:txBody>
          <a:bodyPr/>
          <a:lstStyle/>
          <a:p>
            <a:pPr algn="just">
              <a:lnSpc>
                <a:spcPct val="150000"/>
              </a:lnSpc>
            </a:pPr>
            <a:r>
              <a:rPr lang="en-US" dirty="0"/>
              <a:t>The main reasons for doing this include:</a:t>
            </a:r>
          </a:p>
          <a:p>
            <a:pPr lvl="1" algn="just">
              <a:lnSpc>
                <a:spcPct val="150000"/>
              </a:lnSpc>
            </a:pPr>
            <a:r>
              <a:rPr lang="en-US" dirty="0"/>
              <a:t>The tags allow or deny access to parking in a secure, private car park.</a:t>
            </a:r>
          </a:p>
          <a:p>
            <a:pPr lvl="1" algn="just">
              <a:lnSpc>
                <a:spcPct val="150000"/>
              </a:lnSpc>
            </a:pPr>
            <a:r>
              <a:rPr lang="en-US" dirty="0"/>
              <a:t>RFID tags in lorries and delivery vans can be used at weigh-stations.</a:t>
            </a:r>
          </a:p>
          <a:p>
            <a:pPr lvl="1" algn="just">
              <a:lnSpc>
                <a:spcPct val="150000"/>
              </a:lnSpc>
            </a:pPr>
            <a:r>
              <a:rPr lang="en-US" dirty="0"/>
              <a:t>Tags can be used on toll roads, a device near the barrier reads the tag and if it is valid the barrier will open without them having to stop.</a:t>
            </a:r>
          </a:p>
          <a:p>
            <a:pPr lvl="1" algn="just">
              <a:lnSpc>
                <a:spcPct val="150000"/>
              </a:lnSpc>
            </a:pPr>
            <a:r>
              <a:rPr lang="en-US" dirty="0"/>
              <a:t>RFID tags can be used on a car production line to track its progress through the assembly process.</a:t>
            </a:r>
          </a:p>
        </p:txBody>
      </p:sp>
    </p:spTree>
    <p:extLst>
      <p:ext uri="{BB962C8B-B14F-4D97-AF65-F5344CB8AC3E}">
        <p14:creationId xmlns:p14="http://schemas.microsoft.com/office/powerpoint/2010/main" val="2403066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99960-05B2-4069-9A2B-FE6A6A1F12BE}"/>
              </a:ext>
            </a:extLst>
          </p:cNvPr>
          <p:cNvSpPr>
            <a:spLocks noGrp="1"/>
          </p:cNvSpPr>
          <p:nvPr>
            <p:ph type="title"/>
          </p:nvPr>
        </p:nvSpPr>
        <p:spPr/>
        <p:txBody>
          <a:bodyPr/>
          <a:lstStyle/>
          <a:p>
            <a:r>
              <a:rPr lang="en-US" dirty="0"/>
              <a:t>Use 4: </a:t>
            </a:r>
            <a:r>
              <a:rPr lang="en-US" dirty="0">
                <a:solidFill>
                  <a:srgbClr val="C00000"/>
                </a:solidFill>
              </a:rPr>
              <a:t>Near field communication</a:t>
            </a:r>
          </a:p>
        </p:txBody>
      </p:sp>
      <p:sp>
        <p:nvSpPr>
          <p:cNvPr id="3" name="Content Placeholder 2">
            <a:extLst>
              <a:ext uri="{FF2B5EF4-FFF2-40B4-BE49-F238E27FC236}">
                <a16:creationId xmlns:a16="http://schemas.microsoft.com/office/drawing/2014/main" id="{E07A69B5-BF21-4B18-81FE-873C3CDB006C}"/>
              </a:ext>
            </a:extLst>
          </p:cNvPr>
          <p:cNvSpPr>
            <a:spLocks noGrp="1"/>
          </p:cNvSpPr>
          <p:nvPr>
            <p:ph idx="1"/>
          </p:nvPr>
        </p:nvSpPr>
        <p:spPr>
          <a:xfrm>
            <a:off x="1451579" y="2015732"/>
            <a:ext cx="9603275" cy="4037749"/>
          </a:xfrm>
        </p:spPr>
        <p:txBody>
          <a:bodyPr>
            <a:normAutofit/>
          </a:bodyPr>
          <a:lstStyle/>
          <a:p>
            <a:pPr algn="just"/>
            <a:r>
              <a:rPr lang="en-US" dirty="0"/>
              <a:t>Near field communication (NFC) can be used by smartphones when making payments.</a:t>
            </a:r>
          </a:p>
          <a:p>
            <a:pPr algn="just"/>
            <a:r>
              <a:rPr lang="en-US" dirty="0"/>
              <a:t>the frequency at which NFC operates requires the sender and receiver to be in very close proximity, which makes communication more secure.</a:t>
            </a:r>
          </a:p>
          <a:p>
            <a:pPr algn="just"/>
            <a:r>
              <a:rPr lang="en-US" dirty="0"/>
              <a:t>NFC devices can act as a receiver (passive) or a reader (active).</a:t>
            </a:r>
          </a:p>
          <a:p>
            <a:pPr algn="just"/>
            <a:r>
              <a:rPr lang="en-US" dirty="0"/>
              <a:t>There are three distinct modes of operation with NFC: </a:t>
            </a:r>
          </a:p>
          <a:p>
            <a:pPr lvl="1" algn="just"/>
            <a:r>
              <a:rPr lang="en-US" b="1" dirty="0">
                <a:solidFill>
                  <a:srgbClr val="C00000"/>
                </a:solidFill>
              </a:rPr>
              <a:t>Peer-to-peer mode (used by smartphones):</a:t>
            </a:r>
          </a:p>
          <a:p>
            <a:pPr lvl="2" algn="just"/>
            <a:r>
              <a:rPr lang="en-US" dirty="0"/>
              <a:t>This allows two NFC-enabled devices to exchange information with each other.</a:t>
            </a:r>
          </a:p>
          <a:p>
            <a:pPr lvl="2" algn="just"/>
            <a:r>
              <a:rPr lang="en-US" dirty="0"/>
              <a:t>Both devices switch between being active (when sending data) and being passive (when receiving data).</a:t>
            </a:r>
          </a:p>
        </p:txBody>
      </p:sp>
    </p:spTree>
    <p:extLst>
      <p:ext uri="{BB962C8B-B14F-4D97-AF65-F5344CB8AC3E}">
        <p14:creationId xmlns:p14="http://schemas.microsoft.com/office/powerpoint/2010/main" val="1307433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91B38-0F2B-4E09-B248-BE4B5114817A}"/>
              </a:ext>
            </a:extLst>
          </p:cNvPr>
          <p:cNvSpPr>
            <a:spLocks noGrp="1"/>
          </p:cNvSpPr>
          <p:nvPr>
            <p:ph type="title"/>
          </p:nvPr>
        </p:nvSpPr>
        <p:spPr/>
        <p:txBody>
          <a:bodyPr/>
          <a:lstStyle/>
          <a:p>
            <a:r>
              <a:rPr lang="en-US" dirty="0"/>
              <a:t>Use 4: </a:t>
            </a:r>
            <a:r>
              <a:rPr lang="en-US" dirty="0">
                <a:solidFill>
                  <a:srgbClr val="C00000"/>
                </a:solidFill>
              </a:rPr>
              <a:t>Near field communication</a:t>
            </a:r>
            <a:endParaRPr lang="en-US" dirty="0"/>
          </a:p>
        </p:txBody>
      </p:sp>
      <p:sp>
        <p:nvSpPr>
          <p:cNvPr id="3" name="Content Placeholder 2">
            <a:extLst>
              <a:ext uri="{FF2B5EF4-FFF2-40B4-BE49-F238E27FC236}">
                <a16:creationId xmlns:a16="http://schemas.microsoft.com/office/drawing/2014/main" id="{C1E79673-14E2-460A-B0DC-599F43ECC9BB}"/>
              </a:ext>
            </a:extLst>
          </p:cNvPr>
          <p:cNvSpPr>
            <a:spLocks noGrp="1"/>
          </p:cNvSpPr>
          <p:nvPr>
            <p:ph idx="1"/>
          </p:nvPr>
        </p:nvSpPr>
        <p:spPr>
          <a:xfrm>
            <a:off x="1451579" y="2015732"/>
            <a:ext cx="9603275" cy="4107977"/>
          </a:xfrm>
        </p:spPr>
        <p:txBody>
          <a:bodyPr/>
          <a:lstStyle/>
          <a:p>
            <a:pPr lvl="1" algn="just">
              <a:lnSpc>
                <a:spcPct val="150000"/>
              </a:lnSpc>
            </a:pPr>
            <a:r>
              <a:rPr lang="en-US" b="1" dirty="0">
                <a:solidFill>
                  <a:srgbClr val="C00000"/>
                </a:solidFill>
              </a:rPr>
              <a:t>Read/write mode:</a:t>
            </a:r>
          </a:p>
          <a:p>
            <a:pPr lvl="2" algn="just">
              <a:lnSpc>
                <a:spcPct val="150000"/>
              </a:lnSpc>
            </a:pPr>
            <a:r>
              <a:rPr lang="en-US" dirty="0"/>
              <a:t>This is a one-way transmission of data.</a:t>
            </a:r>
          </a:p>
          <a:p>
            <a:pPr lvl="2" algn="just">
              <a:lnSpc>
                <a:spcPct val="150000"/>
              </a:lnSpc>
            </a:pPr>
            <a:r>
              <a:rPr lang="en-US" dirty="0"/>
              <a:t>The passive device (for example, a tablet) links up with another device and reads data from it.</a:t>
            </a:r>
          </a:p>
          <a:p>
            <a:pPr lvl="2" algn="just">
              <a:lnSpc>
                <a:spcPct val="150000"/>
              </a:lnSpc>
            </a:pPr>
            <a:r>
              <a:rPr lang="en-US" dirty="0"/>
              <a:t>This is used, for example, when an active tag is sending out advertising data to other devices.</a:t>
            </a:r>
          </a:p>
          <a:p>
            <a:pPr lvl="1" algn="just">
              <a:lnSpc>
                <a:spcPct val="150000"/>
              </a:lnSpc>
            </a:pPr>
            <a:r>
              <a:rPr lang="en-US" b="1" dirty="0">
                <a:solidFill>
                  <a:srgbClr val="C00000"/>
                </a:solidFill>
              </a:rPr>
              <a:t>Card emulation mode:</a:t>
            </a:r>
          </a:p>
          <a:p>
            <a:pPr lvl="2" algn="just">
              <a:lnSpc>
                <a:spcPct val="150000"/>
              </a:lnSpc>
            </a:pPr>
            <a:r>
              <a:rPr lang="en-US" dirty="0"/>
              <a:t>In this mode, an NFC device can function as a smart or contactless card.</a:t>
            </a:r>
          </a:p>
          <a:p>
            <a:pPr lvl="2" algn="just">
              <a:lnSpc>
                <a:spcPct val="150000"/>
              </a:lnSpc>
            </a:pPr>
            <a:r>
              <a:rPr lang="en-US" dirty="0"/>
              <a:t>This allows the card to make payments.</a:t>
            </a:r>
          </a:p>
          <a:p>
            <a:pPr lvl="2" algn="just">
              <a:lnSpc>
                <a:spcPct val="150000"/>
              </a:lnSpc>
            </a:pPr>
            <a:r>
              <a:rPr lang="en-US" dirty="0"/>
              <a:t>It is often used as way of entering public transport systems for example, a metro system.</a:t>
            </a:r>
          </a:p>
        </p:txBody>
      </p:sp>
    </p:spTree>
    <p:extLst>
      <p:ext uri="{BB962C8B-B14F-4D97-AF65-F5344CB8AC3E}">
        <p14:creationId xmlns:p14="http://schemas.microsoft.com/office/powerpoint/2010/main" val="1484292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E3768-E339-4E87-BCC7-053D6683395A}"/>
              </a:ext>
            </a:extLst>
          </p:cNvPr>
          <p:cNvSpPr>
            <a:spLocks noGrp="1"/>
          </p:cNvSpPr>
          <p:nvPr>
            <p:ph type="title"/>
          </p:nvPr>
        </p:nvSpPr>
        <p:spPr/>
        <p:txBody>
          <a:bodyPr/>
          <a:lstStyle/>
          <a:p>
            <a:pPr algn="ctr"/>
            <a:r>
              <a:rPr lang="en-US" dirty="0"/>
              <a:t>Biometric recognition systems</a:t>
            </a:r>
          </a:p>
        </p:txBody>
      </p:sp>
      <p:sp>
        <p:nvSpPr>
          <p:cNvPr id="3" name="Content Placeholder 2">
            <a:extLst>
              <a:ext uri="{FF2B5EF4-FFF2-40B4-BE49-F238E27FC236}">
                <a16:creationId xmlns:a16="http://schemas.microsoft.com/office/drawing/2014/main" id="{B99BCC83-F1F0-4CF4-A618-CA0C619121E4}"/>
              </a:ext>
            </a:extLst>
          </p:cNvPr>
          <p:cNvSpPr>
            <a:spLocks noGrp="1"/>
          </p:cNvSpPr>
          <p:nvPr>
            <p:ph idx="1"/>
          </p:nvPr>
        </p:nvSpPr>
        <p:spPr/>
        <p:txBody>
          <a:bodyPr/>
          <a:lstStyle/>
          <a:p>
            <a:r>
              <a:rPr lang="en-US" b="1" dirty="0">
                <a:solidFill>
                  <a:srgbClr val="C00000"/>
                </a:solidFill>
              </a:rPr>
              <a:t>Biometric recognitions systems include:</a:t>
            </a:r>
          </a:p>
          <a:p>
            <a:pPr lvl="1"/>
            <a:r>
              <a:rPr lang="en-US" dirty="0"/>
              <a:t>Face recognition (</a:t>
            </a:r>
            <a:r>
              <a:rPr lang="en-US" b="1" dirty="0"/>
              <a:t>discussed before</a:t>
            </a:r>
            <a:r>
              <a:rPr lang="en-US" dirty="0"/>
              <a:t>)</a:t>
            </a:r>
          </a:p>
          <a:p>
            <a:pPr lvl="1"/>
            <a:r>
              <a:rPr lang="en-US" dirty="0"/>
              <a:t>Finger and thumb recognition (</a:t>
            </a:r>
            <a:r>
              <a:rPr lang="en-US" b="1" dirty="0"/>
              <a:t>discussed before</a:t>
            </a:r>
            <a:r>
              <a:rPr lang="en-US" dirty="0"/>
              <a:t>)</a:t>
            </a:r>
          </a:p>
          <a:p>
            <a:pPr lvl="1"/>
            <a:r>
              <a:rPr lang="en-US" dirty="0"/>
              <a:t>Hand recognition (</a:t>
            </a:r>
            <a:r>
              <a:rPr lang="en-US" b="1" dirty="0"/>
              <a:t>discussed before</a:t>
            </a:r>
            <a:r>
              <a:rPr lang="en-US" dirty="0"/>
              <a:t>)</a:t>
            </a:r>
          </a:p>
          <a:p>
            <a:pPr lvl="1"/>
            <a:r>
              <a:rPr lang="en-US" dirty="0"/>
              <a:t>Voice recognition (</a:t>
            </a:r>
            <a:r>
              <a:rPr lang="en-US" b="1" dirty="0"/>
              <a:t>discussed before</a:t>
            </a:r>
            <a:r>
              <a:rPr lang="en-US" dirty="0"/>
              <a:t>)</a:t>
            </a:r>
          </a:p>
          <a:p>
            <a:pPr lvl="1"/>
            <a:r>
              <a:rPr lang="en-US" dirty="0"/>
              <a:t>Iris and retina recognition</a:t>
            </a:r>
          </a:p>
        </p:txBody>
      </p:sp>
    </p:spTree>
    <p:extLst>
      <p:ext uri="{BB962C8B-B14F-4D97-AF65-F5344CB8AC3E}">
        <p14:creationId xmlns:p14="http://schemas.microsoft.com/office/powerpoint/2010/main" val="1635962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DF624-A4CD-49D3-B123-FF61339F47E3}"/>
              </a:ext>
            </a:extLst>
          </p:cNvPr>
          <p:cNvSpPr>
            <a:spLocks noGrp="1"/>
          </p:cNvSpPr>
          <p:nvPr>
            <p:ph type="title"/>
          </p:nvPr>
        </p:nvSpPr>
        <p:spPr/>
        <p:txBody>
          <a:bodyPr/>
          <a:lstStyle/>
          <a:p>
            <a:pPr algn="ctr"/>
            <a:r>
              <a:rPr lang="en-US" dirty="0"/>
              <a:t>Biometric recognition systems</a:t>
            </a:r>
          </a:p>
        </p:txBody>
      </p:sp>
      <p:sp>
        <p:nvSpPr>
          <p:cNvPr id="3" name="Content Placeholder 2">
            <a:extLst>
              <a:ext uri="{FF2B5EF4-FFF2-40B4-BE49-F238E27FC236}">
                <a16:creationId xmlns:a16="http://schemas.microsoft.com/office/drawing/2014/main" id="{83E71F14-9FE5-4AAC-B43F-8746E513B9D9}"/>
              </a:ext>
            </a:extLst>
          </p:cNvPr>
          <p:cNvSpPr>
            <a:spLocks noGrp="1"/>
          </p:cNvSpPr>
          <p:nvPr>
            <p:ph idx="1"/>
          </p:nvPr>
        </p:nvSpPr>
        <p:spPr>
          <a:xfrm>
            <a:off x="1451579" y="2015732"/>
            <a:ext cx="9603275" cy="4037749"/>
          </a:xfrm>
        </p:spPr>
        <p:txBody>
          <a:bodyPr>
            <a:normAutofit/>
          </a:bodyPr>
          <a:lstStyle/>
          <a:p>
            <a:pPr>
              <a:lnSpc>
                <a:spcPct val="150000"/>
              </a:lnSpc>
            </a:pPr>
            <a:r>
              <a:rPr lang="en-US" b="1" dirty="0">
                <a:solidFill>
                  <a:srgbClr val="C00000"/>
                </a:solidFill>
              </a:rPr>
              <a:t>Retina recognition:</a:t>
            </a:r>
          </a:p>
          <a:p>
            <a:pPr lvl="1">
              <a:lnSpc>
                <a:spcPct val="150000"/>
              </a:lnSpc>
            </a:pPr>
            <a:r>
              <a:rPr lang="en-US" dirty="0"/>
              <a:t>The retina is the light-sensitive area at the back of the eye that has a unique pattern of blood vessels.</a:t>
            </a:r>
          </a:p>
          <a:p>
            <a:pPr lvl="1">
              <a:lnSpc>
                <a:spcPct val="150000"/>
              </a:lnSpc>
            </a:pPr>
            <a:r>
              <a:rPr lang="en-US" dirty="0"/>
              <a:t>The retina cannot be seen without specialized equipment.</a:t>
            </a:r>
          </a:p>
          <a:p>
            <a:pPr lvl="1">
              <a:lnSpc>
                <a:spcPct val="150000"/>
              </a:lnSpc>
            </a:pPr>
            <a:r>
              <a:rPr lang="en-US" dirty="0"/>
              <a:t>The special equipment is used to take an infrared photograph of the retina.</a:t>
            </a:r>
          </a:p>
          <a:p>
            <a:pPr lvl="1">
              <a:lnSpc>
                <a:spcPct val="150000"/>
              </a:lnSpc>
            </a:pPr>
            <a:r>
              <a:rPr lang="en-US" dirty="0"/>
              <a:t>The subject has to sit very still and stare directly into the light source.</a:t>
            </a:r>
          </a:p>
          <a:p>
            <a:pPr lvl="1">
              <a:lnSpc>
                <a:spcPct val="150000"/>
              </a:lnSpc>
            </a:pPr>
            <a:r>
              <a:rPr lang="en-US" dirty="0"/>
              <a:t>It is slower to scan and verify.</a:t>
            </a:r>
          </a:p>
          <a:p>
            <a:pPr lvl="1">
              <a:lnSpc>
                <a:spcPct val="150000"/>
              </a:lnSpc>
            </a:pPr>
            <a:r>
              <a:rPr lang="en-US" dirty="0"/>
              <a:t>It is only used in very specialized high-security settings.</a:t>
            </a:r>
          </a:p>
        </p:txBody>
      </p:sp>
    </p:spTree>
    <p:extLst>
      <p:ext uri="{BB962C8B-B14F-4D97-AF65-F5344CB8AC3E}">
        <p14:creationId xmlns:p14="http://schemas.microsoft.com/office/powerpoint/2010/main" val="226446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253A-74BA-450E-AA91-0384ECE07A3F}"/>
              </a:ext>
            </a:extLst>
          </p:cNvPr>
          <p:cNvSpPr>
            <a:spLocks noGrp="1"/>
          </p:cNvSpPr>
          <p:nvPr>
            <p:ph type="title"/>
          </p:nvPr>
        </p:nvSpPr>
        <p:spPr/>
        <p:txBody>
          <a:bodyPr/>
          <a:lstStyle/>
          <a:p>
            <a:pPr algn="ctr"/>
            <a:r>
              <a:rPr lang="en-US" dirty="0"/>
              <a:t>Biometric recognition systems</a:t>
            </a:r>
          </a:p>
        </p:txBody>
      </p:sp>
      <p:sp>
        <p:nvSpPr>
          <p:cNvPr id="3" name="Content Placeholder 2">
            <a:extLst>
              <a:ext uri="{FF2B5EF4-FFF2-40B4-BE49-F238E27FC236}">
                <a16:creationId xmlns:a16="http://schemas.microsoft.com/office/drawing/2014/main" id="{B22CB121-2D80-48BC-8832-52FC9BAD530D}"/>
              </a:ext>
            </a:extLst>
          </p:cNvPr>
          <p:cNvSpPr>
            <a:spLocks noGrp="1"/>
          </p:cNvSpPr>
          <p:nvPr>
            <p:ph idx="1"/>
          </p:nvPr>
        </p:nvSpPr>
        <p:spPr>
          <a:xfrm>
            <a:off x="1451579" y="2015732"/>
            <a:ext cx="9603275" cy="4117213"/>
          </a:xfrm>
        </p:spPr>
        <p:txBody>
          <a:bodyPr>
            <a:normAutofit lnSpcReduction="10000"/>
          </a:bodyPr>
          <a:lstStyle/>
          <a:p>
            <a:pPr algn="just">
              <a:lnSpc>
                <a:spcPct val="150000"/>
              </a:lnSpc>
            </a:pPr>
            <a:r>
              <a:rPr lang="en-US" b="1" dirty="0">
                <a:solidFill>
                  <a:srgbClr val="C00000"/>
                </a:solidFill>
              </a:rPr>
              <a:t>Iris recognition:</a:t>
            </a:r>
          </a:p>
          <a:p>
            <a:pPr lvl="1" algn="just">
              <a:lnSpc>
                <a:spcPct val="150000"/>
              </a:lnSpc>
            </a:pPr>
            <a:r>
              <a:rPr lang="en-US" dirty="0"/>
              <a:t>The iris is the colored part of the eye, surrounding the pupil.</a:t>
            </a:r>
          </a:p>
          <a:p>
            <a:pPr lvl="1" algn="just">
              <a:lnSpc>
                <a:spcPct val="150000"/>
              </a:lnSpc>
            </a:pPr>
            <a:r>
              <a:rPr lang="en-US" dirty="0"/>
              <a:t>A digital camera is used to take a sharp photograph of a person’s iris.</a:t>
            </a:r>
          </a:p>
          <a:p>
            <a:pPr lvl="1" algn="just">
              <a:lnSpc>
                <a:spcPct val="150000"/>
              </a:lnSpc>
            </a:pPr>
            <a:r>
              <a:rPr lang="en-US" dirty="0"/>
              <a:t>The method produces a unique pattern of a person’s iris by locating and taking an image of:</a:t>
            </a:r>
          </a:p>
          <a:p>
            <a:pPr lvl="2" algn="just">
              <a:lnSpc>
                <a:spcPct val="150000"/>
              </a:lnSpc>
            </a:pPr>
            <a:r>
              <a:rPr lang="en-US" dirty="0"/>
              <a:t>the center of the pupil</a:t>
            </a:r>
          </a:p>
          <a:p>
            <a:pPr lvl="2" algn="just">
              <a:lnSpc>
                <a:spcPct val="150000"/>
              </a:lnSpc>
            </a:pPr>
            <a:r>
              <a:rPr lang="en-US" dirty="0"/>
              <a:t>the edge of the pupil</a:t>
            </a:r>
          </a:p>
          <a:p>
            <a:pPr lvl="2" algn="just">
              <a:lnSpc>
                <a:spcPct val="150000"/>
              </a:lnSpc>
            </a:pPr>
            <a:r>
              <a:rPr lang="en-US" dirty="0"/>
              <a:t>the edge of the iris</a:t>
            </a:r>
          </a:p>
          <a:p>
            <a:pPr lvl="2" algn="just">
              <a:lnSpc>
                <a:spcPct val="150000"/>
              </a:lnSpc>
            </a:pPr>
            <a:r>
              <a:rPr lang="en-US" dirty="0"/>
              <a:t>the eyelids and eye lashes</a:t>
            </a:r>
          </a:p>
          <a:p>
            <a:pPr lvl="1" algn="just">
              <a:lnSpc>
                <a:spcPct val="150000"/>
              </a:lnSpc>
            </a:pPr>
            <a:r>
              <a:rPr lang="en-US" dirty="0"/>
              <a:t>This method is used in security systems such as immigration control and some banks.</a:t>
            </a:r>
          </a:p>
        </p:txBody>
      </p:sp>
    </p:spTree>
    <p:extLst>
      <p:ext uri="{BB962C8B-B14F-4D97-AF65-F5344CB8AC3E}">
        <p14:creationId xmlns:p14="http://schemas.microsoft.com/office/powerpoint/2010/main" val="10803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D0F4A-39E4-4A96-AC0F-CB2C904E0407}"/>
              </a:ext>
            </a:extLst>
          </p:cNvPr>
          <p:cNvSpPr>
            <a:spLocks noGrp="1"/>
          </p:cNvSpPr>
          <p:nvPr>
            <p:ph type="title"/>
          </p:nvPr>
        </p:nvSpPr>
        <p:spPr/>
        <p:txBody>
          <a:bodyPr/>
          <a:lstStyle/>
          <a:p>
            <a:r>
              <a:rPr lang="en-US" dirty="0"/>
              <a:t>Recognition systems</a:t>
            </a:r>
          </a:p>
        </p:txBody>
      </p:sp>
      <p:sp>
        <p:nvSpPr>
          <p:cNvPr id="3" name="Content Placeholder 2">
            <a:extLst>
              <a:ext uri="{FF2B5EF4-FFF2-40B4-BE49-F238E27FC236}">
                <a16:creationId xmlns:a16="http://schemas.microsoft.com/office/drawing/2014/main" id="{28F4AC64-FCFE-4551-AD00-54BBFC012160}"/>
              </a:ext>
            </a:extLst>
          </p:cNvPr>
          <p:cNvSpPr>
            <a:spLocks noGrp="1"/>
          </p:cNvSpPr>
          <p:nvPr>
            <p:ph idx="1"/>
          </p:nvPr>
        </p:nvSpPr>
        <p:spPr/>
        <p:txBody>
          <a:bodyPr/>
          <a:lstStyle/>
          <a:p>
            <a:r>
              <a:rPr lang="en-US" b="1" dirty="0">
                <a:solidFill>
                  <a:srgbClr val="C00000"/>
                </a:solidFill>
              </a:rPr>
              <a:t>Recognition systems include:</a:t>
            </a:r>
          </a:p>
          <a:p>
            <a:pPr lvl="1"/>
            <a:r>
              <a:rPr lang="en-US" dirty="0"/>
              <a:t>OMR</a:t>
            </a:r>
          </a:p>
          <a:p>
            <a:pPr lvl="1"/>
            <a:r>
              <a:rPr lang="en-US" dirty="0"/>
              <a:t>Barcode readers (</a:t>
            </a:r>
            <a:r>
              <a:rPr lang="en-US" b="1" dirty="0"/>
              <a:t>discussed before</a:t>
            </a:r>
            <a:r>
              <a:rPr lang="en-US" dirty="0"/>
              <a:t>)</a:t>
            </a:r>
          </a:p>
          <a:p>
            <a:pPr lvl="1"/>
            <a:r>
              <a:rPr lang="en-US" dirty="0"/>
              <a:t>QR code readers (</a:t>
            </a:r>
            <a:r>
              <a:rPr lang="en-US" b="1" dirty="0"/>
              <a:t>discussed before</a:t>
            </a:r>
            <a:r>
              <a:rPr lang="en-US" dirty="0"/>
              <a:t>)</a:t>
            </a:r>
          </a:p>
          <a:p>
            <a:pPr lvl="1"/>
            <a:r>
              <a:rPr lang="en-US" dirty="0"/>
              <a:t>OCR recognition systems (</a:t>
            </a:r>
            <a:r>
              <a:rPr lang="en-US" b="1" dirty="0"/>
              <a:t>discussed before</a:t>
            </a:r>
            <a:r>
              <a:rPr lang="en-US" dirty="0"/>
              <a:t>)</a:t>
            </a:r>
          </a:p>
          <a:p>
            <a:pPr lvl="1"/>
            <a:r>
              <a:rPr lang="en-US" dirty="0"/>
              <a:t>RFID recognition systems</a:t>
            </a:r>
          </a:p>
          <a:p>
            <a:pPr lvl="1"/>
            <a:r>
              <a:rPr lang="en-US" dirty="0"/>
              <a:t>Biometric recognition systems.</a:t>
            </a:r>
          </a:p>
        </p:txBody>
      </p:sp>
    </p:spTree>
    <p:extLst>
      <p:ext uri="{BB962C8B-B14F-4D97-AF65-F5344CB8AC3E}">
        <p14:creationId xmlns:p14="http://schemas.microsoft.com/office/powerpoint/2010/main" val="1230091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59972-17C4-47B8-BE84-D76DDCADA347}"/>
              </a:ext>
            </a:extLst>
          </p:cNvPr>
          <p:cNvSpPr>
            <a:spLocks noGrp="1"/>
          </p:cNvSpPr>
          <p:nvPr>
            <p:ph type="title"/>
          </p:nvPr>
        </p:nvSpPr>
        <p:spPr/>
        <p:txBody>
          <a:bodyPr/>
          <a:lstStyle/>
          <a:p>
            <a:pPr algn="ctr"/>
            <a:r>
              <a:rPr lang="en-US" dirty="0"/>
              <a:t>Optical mark recognition (OMR)</a:t>
            </a:r>
          </a:p>
        </p:txBody>
      </p:sp>
      <p:sp>
        <p:nvSpPr>
          <p:cNvPr id="3" name="Content Placeholder 2">
            <a:extLst>
              <a:ext uri="{FF2B5EF4-FFF2-40B4-BE49-F238E27FC236}">
                <a16:creationId xmlns:a16="http://schemas.microsoft.com/office/drawing/2014/main" id="{7100B3E7-0718-4517-BEF5-D3E71BCCD098}"/>
              </a:ext>
            </a:extLst>
          </p:cNvPr>
          <p:cNvSpPr>
            <a:spLocks noGrp="1"/>
          </p:cNvSpPr>
          <p:nvPr>
            <p:ph idx="1"/>
          </p:nvPr>
        </p:nvSpPr>
        <p:spPr>
          <a:xfrm>
            <a:off x="1451579" y="2015732"/>
            <a:ext cx="9603275" cy="4037749"/>
          </a:xfrm>
        </p:spPr>
        <p:txBody>
          <a:bodyPr>
            <a:normAutofit/>
          </a:bodyPr>
          <a:lstStyle/>
          <a:p>
            <a:pPr algn="just"/>
            <a:r>
              <a:rPr lang="en-US" b="1" dirty="0">
                <a:solidFill>
                  <a:srgbClr val="C00000"/>
                </a:solidFill>
              </a:rPr>
              <a:t>Use of OMR to read multiple-choice question (MCQ) papers:</a:t>
            </a:r>
          </a:p>
          <a:p>
            <a:pPr lvl="1" algn="just"/>
            <a:r>
              <a:rPr lang="en-US" dirty="0"/>
              <a:t>Completed multiple-choice forms can be scanned in using OMR.</a:t>
            </a:r>
          </a:p>
          <a:p>
            <a:pPr lvl="1" algn="just"/>
            <a:r>
              <a:rPr lang="en-US" dirty="0"/>
              <a:t>The forms have timing marks down one side. These timing marks pass under the first column sensor of the scanner.  These marks indicate the position of each question on the paper.</a:t>
            </a:r>
          </a:p>
          <a:p>
            <a:pPr lvl="1" algn="just"/>
            <a:r>
              <a:rPr lang="en-US" dirty="0"/>
              <a:t>Using OMR software, a template is created to map out the X-Y coordinates of each lozenge, a value is then assigned to each lozenge.</a:t>
            </a:r>
          </a:p>
          <a:p>
            <a:pPr lvl="1" algn="just"/>
            <a:r>
              <a:rPr lang="en-US" dirty="0"/>
              <a:t>The position of the filled in lozenges is compared to the corresponding coordinates on the ‘answer sheet template’.</a:t>
            </a:r>
          </a:p>
          <a:p>
            <a:pPr lvl="1" algn="just"/>
            <a:r>
              <a:rPr lang="en-US" dirty="0"/>
              <a:t>If the position matches to the X-Y coordinates , then the answer is recorded as being correct. </a:t>
            </a:r>
          </a:p>
          <a:p>
            <a:pPr lvl="1" algn="just"/>
            <a:r>
              <a:rPr lang="en-US" dirty="0"/>
              <a:t>The scanned results are exported to a database or spreadsheet.</a:t>
            </a:r>
          </a:p>
        </p:txBody>
      </p:sp>
    </p:spTree>
    <p:extLst>
      <p:ext uri="{BB962C8B-B14F-4D97-AF65-F5344CB8AC3E}">
        <p14:creationId xmlns:p14="http://schemas.microsoft.com/office/powerpoint/2010/main" val="2421893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8E92B-EF5A-4238-A057-4BD728E59E59}"/>
              </a:ext>
            </a:extLst>
          </p:cNvPr>
          <p:cNvSpPr>
            <a:spLocks noGrp="1"/>
          </p:cNvSpPr>
          <p:nvPr>
            <p:ph type="title"/>
          </p:nvPr>
        </p:nvSpPr>
        <p:spPr/>
        <p:txBody>
          <a:bodyPr/>
          <a:lstStyle/>
          <a:p>
            <a:pPr algn="ctr"/>
            <a:r>
              <a:rPr lang="en-US" dirty="0"/>
              <a:t>Optical mark recognition (OMR)</a:t>
            </a:r>
          </a:p>
        </p:txBody>
      </p:sp>
      <p:sp>
        <p:nvSpPr>
          <p:cNvPr id="3" name="Content Placeholder 2">
            <a:extLst>
              <a:ext uri="{FF2B5EF4-FFF2-40B4-BE49-F238E27FC236}">
                <a16:creationId xmlns:a16="http://schemas.microsoft.com/office/drawing/2014/main" id="{35782598-A755-4FA4-BA75-39D47D47534E}"/>
              </a:ext>
            </a:extLst>
          </p:cNvPr>
          <p:cNvSpPr>
            <a:spLocks noGrp="1"/>
          </p:cNvSpPr>
          <p:nvPr>
            <p:ph idx="1"/>
          </p:nvPr>
        </p:nvSpPr>
        <p:spPr>
          <a:xfrm>
            <a:off x="1451579" y="2015732"/>
            <a:ext cx="9603275" cy="4037749"/>
          </a:xfrm>
        </p:spPr>
        <p:txBody>
          <a:bodyPr>
            <a:normAutofit/>
          </a:bodyPr>
          <a:lstStyle/>
          <a:p>
            <a:r>
              <a:rPr lang="en-US" b="1" dirty="0">
                <a:solidFill>
                  <a:srgbClr val="C00000"/>
                </a:solidFill>
              </a:rPr>
              <a:t>Advantages of OMR devices:</a:t>
            </a:r>
          </a:p>
          <a:p>
            <a:pPr lvl="1"/>
            <a:r>
              <a:rPr lang="en-US" dirty="0"/>
              <a:t>It is a very fast way of inputting the results of a survey.</a:t>
            </a:r>
          </a:p>
          <a:p>
            <a:pPr lvl="1"/>
            <a:r>
              <a:rPr lang="en-US" dirty="0"/>
              <a:t>Because there is no typing, they are more accurate than keying in the data.</a:t>
            </a:r>
          </a:p>
          <a:p>
            <a:pPr lvl="1"/>
            <a:r>
              <a:rPr lang="en-US" dirty="0"/>
              <a:t>They are more accurate than OCR methods.</a:t>
            </a:r>
          </a:p>
          <a:p>
            <a:r>
              <a:rPr lang="en-US" b="1" dirty="0">
                <a:solidFill>
                  <a:srgbClr val="C00000"/>
                </a:solidFill>
              </a:rPr>
              <a:t>Disadvantages of OMR devices:</a:t>
            </a:r>
          </a:p>
          <a:p>
            <a:pPr lvl="1"/>
            <a:r>
              <a:rPr lang="en-US" dirty="0"/>
              <a:t>The forms need to be carefully designed to make sure the marks/shading are correctly positioned.</a:t>
            </a:r>
          </a:p>
          <a:p>
            <a:pPr lvl="1"/>
            <a:r>
              <a:rPr lang="en-US" dirty="0"/>
              <a:t>There can be problems if they have not been filled in correctly.</a:t>
            </a:r>
          </a:p>
          <a:p>
            <a:pPr lvl="1"/>
            <a:r>
              <a:rPr lang="en-US" dirty="0"/>
              <a:t>They often only work with black pen or pencil.</a:t>
            </a:r>
          </a:p>
          <a:p>
            <a:pPr lvl="1"/>
            <a:r>
              <a:rPr lang="en-US" dirty="0"/>
              <a:t>They are limited to the questions on the paper.</a:t>
            </a:r>
          </a:p>
        </p:txBody>
      </p:sp>
    </p:spTree>
    <p:extLst>
      <p:ext uri="{BB962C8B-B14F-4D97-AF65-F5344CB8AC3E}">
        <p14:creationId xmlns:p14="http://schemas.microsoft.com/office/powerpoint/2010/main" val="1689335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E78DF-8A3A-4E5A-9C2B-3E5E152E8D16}"/>
              </a:ext>
            </a:extLst>
          </p:cNvPr>
          <p:cNvSpPr>
            <a:spLocks noGrp="1"/>
          </p:cNvSpPr>
          <p:nvPr>
            <p:ph type="title"/>
          </p:nvPr>
        </p:nvSpPr>
        <p:spPr>
          <a:xfrm>
            <a:off x="1451579" y="804519"/>
            <a:ext cx="9603275" cy="1049235"/>
          </a:xfrm>
        </p:spPr>
        <p:txBody>
          <a:bodyPr/>
          <a:lstStyle/>
          <a:p>
            <a:r>
              <a:rPr lang="en-US" dirty="0"/>
              <a:t>Automated number plate recognition systems (</a:t>
            </a:r>
            <a:r>
              <a:rPr lang="en-US" dirty="0">
                <a:solidFill>
                  <a:srgbClr val="C00000"/>
                </a:solidFill>
              </a:rPr>
              <a:t>anpr</a:t>
            </a:r>
            <a:r>
              <a:rPr lang="en-US" dirty="0"/>
              <a:t>)</a:t>
            </a:r>
          </a:p>
        </p:txBody>
      </p:sp>
      <p:sp>
        <p:nvSpPr>
          <p:cNvPr id="3" name="Content Placeholder 2">
            <a:extLst>
              <a:ext uri="{FF2B5EF4-FFF2-40B4-BE49-F238E27FC236}">
                <a16:creationId xmlns:a16="http://schemas.microsoft.com/office/drawing/2014/main" id="{048971AB-3D12-43CF-9C3E-00B9BE6915A3}"/>
              </a:ext>
            </a:extLst>
          </p:cNvPr>
          <p:cNvSpPr>
            <a:spLocks noGrp="1"/>
          </p:cNvSpPr>
          <p:nvPr>
            <p:ph idx="1"/>
          </p:nvPr>
        </p:nvSpPr>
        <p:spPr>
          <a:xfrm>
            <a:off x="1451579" y="2015732"/>
            <a:ext cx="9603275" cy="4037749"/>
          </a:xfrm>
        </p:spPr>
        <p:txBody>
          <a:bodyPr>
            <a:normAutofit/>
          </a:bodyPr>
          <a:lstStyle/>
          <a:p>
            <a:pPr algn="just"/>
            <a:r>
              <a:rPr lang="en-US" dirty="0"/>
              <a:t>Systems that are used to read number plates on cars in a number of applications.</a:t>
            </a:r>
          </a:p>
          <a:p>
            <a:pPr marL="0" indent="0" algn="just">
              <a:buNone/>
            </a:pPr>
            <a:r>
              <a:rPr lang="en-US" sz="2200" b="1" dirty="0">
                <a:solidFill>
                  <a:srgbClr val="C00000"/>
                </a:solidFill>
              </a:rPr>
              <a:t>How ANPR is used in a car park to enable automatic entry and exit controlled by a computer system?</a:t>
            </a:r>
          </a:p>
          <a:p>
            <a:pPr algn="just"/>
            <a:r>
              <a:rPr lang="en-US" dirty="0"/>
              <a:t>Sensor detects a vehicle and sends the signals to the microprocessor to make the camera capture an image of the front of the vehicle.</a:t>
            </a:r>
          </a:p>
          <a:p>
            <a:pPr algn="just"/>
            <a:r>
              <a:rPr lang="en-US" dirty="0"/>
              <a:t>An algorithm is used to locate and isolate the number plate from the image taken –it considers the size of the number plate and any damage or orientation-</a:t>
            </a:r>
          </a:p>
          <a:p>
            <a:pPr algn="just"/>
            <a:r>
              <a:rPr lang="en-US" dirty="0"/>
              <a:t>The brightness and contrast of the number plate is first adjusted so that all the characters are clearly read and then they are segmented.</a:t>
            </a:r>
          </a:p>
          <a:p>
            <a:pPr algn="just"/>
            <a:endParaRPr lang="en-US" dirty="0"/>
          </a:p>
        </p:txBody>
      </p:sp>
      <p:pic>
        <p:nvPicPr>
          <p:cNvPr id="6" name="Picture 5">
            <a:extLst>
              <a:ext uri="{FF2B5EF4-FFF2-40B4-BE49-F238E27FC236}">
                <a16:creationId xmlns:a16="http://schemas.microsoft.com/office/drawing/2014/main" id="{625A0D18-9D39-4647-974B-AFF116C93F57}"/>
              </a:ext>
            </a:extLst>
          </p:cNvPr>
          <p:cNvPicPr>
            <a:picLocks noChangeAspect="1"/>
          </p:cNvPicPr>
          <p:nvPr/>
        </p:nvPicPr>
        <p:blipFill>
          <a:blip r:embed="rId2"/>
          <a:stretch>
            <a:fillRect/>
          </a:stretch>
        </p:blipFill>
        <p:spPr>
          <a:xfrm>
            <a:off x="9822753" y="0"/>
            <a:ext cx="2402436" cy="1391655"/>
          </a:xfrm>
          <a:prstGeom prst="rect">
            <a:avLst/>
          </a:prstGeom>
        </p:spPr>
      </p:pic>
    </p:spTree>
    <p:extLst>
      <p:ext uri="{BB962C8B-B14F-4D97-AF65-F5344CB8AC3E}">
        <p14:creationId xmlns:p14="http://schemas.microsoft.com/office/powerpoint/2010/main" val="3935892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55E63-1111-4979-B3E8-A7A18BBC0FB7}"/>
              </a:ext>
            </a:extLst>
          </p:cNvPr>
          <p:cNvSpPr>
            <a:spLocks noGrp="1"/>
          </p:cNvSpPr>
          <p:nvPr>
            <p:ph type="title"/>
          </p:nvPr>
        </p:nvSpPr>
        <p:spPr/>
        <p:txBody>
          <a:bodyPr/>
          <a:lstStyle/>
          <a:p>
            <a:r>
              <a:rPr lang="en-US" dirty="0"/>
              <a:t>Automated number plate recognition systems (</a:t>
            </a:r>
            <a:r>
              <a:rPr lang="en-US" dirty="0" err="1">
                <a:solidFill>
                  <a:srgbClr val="C00000"/>
                </a:solidFill>
              </a:rPr>
              <a:t>anpr</a:t>
            </a:r>
            <a:r>
              <a:rPr lang="en-US" dirty="0"/>
              <a:t>)</a:t>
            </a:r>
          </a:p>
        </p:txBody>
      </p:sp>
      <p:sp>
        <p:nvSpPr>
          <p:cNvPr id="3" name="Content Placeholder 2">
            <a:extLst>
              <a:ext uri="{FF2B5EF4-FFF2-40B4-BE49-F238E27FC236}">
                <a16:creationId xmlns:a16="http://schemas.microsoft.com/office/drawing/2014/main" id="{1CDB8B65-926F-40F7-9D98-BC13DC12E3B5}"/>
              </a:ext>
            </a:extLst>
          </p:cNvPr>
          <p:cNvSpPr>
            <a:spLocks noGrp="1"/>
          </p:cNvSpPr>
          <p:nvPr>
            <p:ph idx="1"/>
          </p:nvPr>
        </p:nvSpPr>
        <p:spPr/>
        <p:txBody>
          <a:bodyPr/>
          <a:lstStyle/>
          <a:p>
            <a:pPr algn="just"/>
            <a:r>
              <a:rPr lang="en-US" dirty="0"/>
              <a:t>Each character is then recognized using optical character recognition software and they are converted into a string of editable text by the software. And this text string is then stored on a database.</a:t>
            </a:r>
          </a:p>
          <a:p>
            <a:pPr algn="just"/>
            <a:r>
              <a:rPr lang="en-US" dirty="0"/>
              <a:t>The car barrier is raised and the motorist is issued with a ticket. The ticket shows the date and time of entering the car park.</a:t>
            </a:r>
          </a:p>
          <a:p>
            <a:pPr algn="just"/>
            <a:r>
              <a:rPr lang="en-US" dirty="0"/>
              <a:t>When the motorist returns back to the car park and the ticket is inserted into the machine it will calculate the charge and the payment will be registered in the database then the exit barrier is raised.</a:t>
            </a:r>
          </a:p>
        </p:txBody>
      </p:sp>
      <p:pic>
        <p:nvPicPr>
          <p:cNvPr id="4" name="Picture 2" descr="GitHub - utkucanturkan/SmartCarPark: It has been determined that when the vehicle  license plate recognition applications in the literature are examined, the  correct results are obtained if the appropriate physical conditions are met.">
            <a:extLst>
              <a:ext uri="{FF2B5EF4-FFF2-40B4-BE49-F238E27FC236}">
                <a16:creationId xmlns:a16="http://schemas.microsoft.com/office/drawing/2014/main" id="{1E118E4B-5033-4D32-985D-6E722B7EEB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53338" y="5004246"/>
            <a:ext cx="3738662" cy="1853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513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6AE44-D546-4D64-950B-95968C415BFA}"/>
              </a:ext>
            </a:extLst>
          </p:cNvPr>
          <p:cNvSpPr>
            <a:spLocks noGrp="1"/>
          </p:cNvSpPr>
          <p:nvPr>
            <p:ph type="title"/>
          </p:nvPr>
        </p:nvSpPr>
        <p:spPr/>
        <p:txBody>
          <a:bodyPr/>
          <a:lstStyle/>
          <a:p>
            <a:r>
              <a:rPr lang="en-US" dirty="0"/>
              <a:t>Automated number plate recognition systems (</a:t>
            </a:r>
            <a:r>
              <a:rPr lang="en-US" dirty="0" err="1">
                <a:solidFill>
                  <a:srgbClr val="C00000"/>
                </a:solidFill>
              </a:rPr>
              <a:t>anpr</a:t>
            </a:r>
            <a:r>
              <a:rPr lang="en-US" dirty="0"/>
              <a:t>)</a:t>
            </a:r>
          </a:p>
        </p:txBody>
      </p:sp>
      <p:sp>
        <p:nvSpPr>
          <p:cNvPr id="3" name="Content Placeholder 2">
            <a:extLst>
              <a:ext uri="{FF2B5EF4-FFF2-40B4-BE49-F238E27FC236}">
                <a16:creationId xmlns:a16="http://schemas.microsoft.com/office/drawing/2014/main" id="{C24943EC-F992-4652-A2C5-18FE54BF8FE3}"/>
              </a:ext>
            </a:extLst>
          </p:cNvPr>
          <p:cNvSpPr>
            <a:spLocks noGrp="1"/>
          </p:cNvSpPr>
          <p:nvPr>
            <p:ph idx="1"/>
          </p:nvPr>
        </p:nvSpPr>
        <p:spPr/>
        <p:txBody>
          <a:bodyPr/>
          <a:lstStyle/>
          <a:p>
            <a:r>
              <a:rPr lang="en-US" b="1" dirty="0">
                <a:solidFill>
                  <a:srgbClr val="C00000"/>
                </a:solidFill>
              </a:rPr>
              <a:t>Advantages of ANPR:</a:t>
            </a:r>
          </a:p>
          <a:p>
            <a:pPr lvl="1"/>
            <a:r>
              <a:rPr lang="en-US" dirty="0"/>
              <a:t>It can be used to automatically monitor average speed of vehicles over a road.</a:t>
            </a:r>
          </a:p>
          <a:p>
            <a:pPr lvl="1"/>
            <a:r>
              <a:rPr lang="en-US" dirty="0"/>
              <a:t>There is no need to employ car park security guards, which saves money.</a:t>
            </a:r>
          </a:p>
          <a:p>
            <a:pPr lvl="1"/>
            <a:r>
              <a:rPr lang="en-US" dirty="0"/>
              <a:t>It is a much faster system than having to check a ticket at the exit.</a:t>
            </a:r>
          </a:p>
          <a:p>
            <a:pPr lvl="1"/>
            <a:r>
              <a:rPr lang="en-US" dirty="0"/>
              <a:t>It can be used to automatically control the entry and exit to a car park or private roads.</a:t>
            </a:r>
          </a:p>
          <a:p>
            <a:pPr lvl="1"/>
            <a:r>
              <a:rPr lang="en-US" dirty="0"/>
              <a:t>It can be used as a security system; preventing illegal parking.</a:t>
            </a:r>
          </a:p>
          <a:p>
            <a:pPr lvl="1"/>
            <a:r>
              <a:rPr lang="en-US" dirty="0"/>
              <a:t>It can be used to analyze driver behavior.</a:t>
            </a:r>
          </a:p>
          <a:p>
            <a:pPr lvl="1"/>
            <a:r>
              <a:rPr lang="en-US" dirty="0"/>
              <a:t>It can be used in inner-city congestion charging systems.</a:t>
            </a:r>
          </a:p>
        </p:txBody>
      </p:sp>
    </p:spTree>
    <p:extLst>
      <p:ext uri="{BB962C8B-B14F-4D97-AF65-F5344CB8AC3E}">
        <p14:creationId xmlns:p14="http://schemas.microsoft.com/office/powerpoint/2010/main" val="1460192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D8968-4CD4-4286-9047-E60F7ED3DDB0}"/>
              </a:ext>
            </a:extLst>
          </p:cNvPr>
          <p:cNvSpPr>
            <a:spLocks noGrp="1"/>
          </p:cNvSpPr>
          <p:nvPr>
            <p:ph type="title"/>
          </p:nvPr>
        </p:nvSpPr>
        <p:spPr/>
        <p:txBody>
          <a:bodyPr/>
          <a:lstStyle/>
          <a:p>
            <a:r>
              <a:rPr lang="en-US" dirty="0"/>
              <a:t>Automated number plate recognition systems (</a:t>
            </a:r>
            <a:r>
              <a:rPr lang="en-US" dirty="0" err="1">
                <a:solidFill>
                  <a:srgbClr val="C00000"/>
                </a:solidFill>
              </a:rPr>
              <a:t>anpr</a:t>
            </a:r>
            <a:r>
              <a:rPr lang="en-US" dirty="0"/>
              <a:t>)</a:t>
            </a:r>
          </a:p>
        </p:txBody>
      </p:sp>
      <p:sp>
        <p:nvSpPr>
          <p:cNvPr id="3" name="Content Placeholder 2">
            <a:extLst>
              <a:ext uri="{FF2B5EF4-FFF2-40B4-BE49-F238E27FC236}">
                <a16:creationId xmlns:a16="http://schemas.microsoft.com/office/drawing/2014/main" id="{03AB9E70-F55B-40FB-AF26-0042DC2E884B}"/>
              </a:ext>
            </a:extLst>
          </p:cNvPr>
          <p:cNvSpPr>
            <a:spLocks noGrp="1"/>
          </p:cNvSpPr>
          <p:nvPr>
            <p:ph idx="1"/>
          </p:nvPr>
        </p:nvSpPr>
        <p:spPr/>
        <p:txBody>
          <a:bodyPr/>
          <a:lstStyle/>
          <a:p>
            <a:pPr algn="just">
              <a:lnSpc>
                <a:spcPct val="150000"/>
              </a:lnSpc>
            </a:pPr>
            <a:r>
              <a:rPr lang="en-US" b="1" dirty="0">
                <a:solidFill>
                  <a:srgbClr val="C00000"/>
                </a:solidFill>
              </a:rPr>
              <a:t>Disadvantages of ANPR:</a:t>
            </a:r>
          </a:p>
          <a:p>
            <a:pPr lvl="1" algn="just">
              <a:lnSpc>
                <a:spcPct val="150000"/>
              </a:lnSpc>
            </a:pPr>
            <a:r>
              <a:rPr lang="en-US" dirty="0"/>
              <a:t>There is a lack of manned security car park surveillance which could lead to vandalism because nobody is checking on a regular basis.</a:t>
            </a:r>
          </a:p>
          <a:p>
            <a:pPr lvl="1" algn="just">
              <a:lnSpc>
                <a:spcPct val="150000"/>
              </a:lnSpc>
            </a:pPr>
            <a:r>
              <a:rPr lang="en-US" dirty="0"/>
              <a:t>There could be invasion of privacy issues due to the recordings.</a:t>
            </a:r>
          </a:p>
          <a:p>
            <a:pPr lvl="1" algn="just">
              <a:lnSpc>
                <a:spcPct val="150000"/>
              </a:lnSpc>
            </a:pPr>
            <a:r>
              <a:rPr lang="en-US" dirty="0"/>
              <a:t>Damaged or very dirty number plates will not be recognized by the system.</a:t>
            </a:r>
          </a:p>
          <a:p>
            <a:pPr lvl="1" algn="just">
              <a:lnSpc>
                <a:spcPct val="150000"/>
              </a:lnSpc>
            </a:pPr>
            <a:r>
              <a:rPr lang="en-US" dirty="0"/>
              <a:t>Number plate cloning.</a:t>
            </a:r>
          </a:p>
        </p:txBody>
      </p:sp>
    </p:spTree>
    <p:extLst>
      <p:ext uri="{BB962C8B-B14F-4D97-AF65-F5344CB8AC3E}">
        <p14:creationId xmlns:p14="http://schemas.microsoft.com/office/powerpoint/2010/main" val="257759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61A23E0-8678-43E7-BC7A-DC9E75C7C52F}"/>
              </a:ext>
            </a:extLst>
          </p:cNvPr>
          <p:cNvSpPr>
            <a:spLocks noGrp="1"/>
          </p:cNvSpPr>
          <p:nvPr>
            <p:ph type="title"/>
          </p:nvPr>
        </p:nvSpPr>
        <p:spPr/>
        <p:txBody>
          <a:bodyPr/>
          <a:lstStyle/>
          <a:p>
            <a:r>
              <a:rPr lang="en-US" dirty="0"/>
              <a:t>Radio frequency identification devices (</a:t>
            </a:r>
            <a:r>
              <a:rPr lang="en-US" dirty="0">
                <a:solidFill>
                  <a:srgbClr val="C00000"/>
                </a:solidFill>
              </a:rPr>
              <a:t>RFID</a:t>
            </a:r>
            <a:r>
              <a:rPr lang="en-US" dirty="0"/>
              <a:t>)</a:t>
            </a:r>
          </a:p>
        </p:txBody>
      </p:sp>
      <p:sp>
        <p:nvSpPr>
          <p:cNvPr id="10" name="Content Placeholder 9">
            <a:extLst>
              <a:ext uri="{FF2B5EF4-FFF2-40B4-BE49-F238E27FC236}">
                <a16:creationId xmlns:a16="http://schemas.microsoft.com/office/drawing/2014/main" id="{D0B19298-833E-4723-BC93-E0857B7B235C}"/>
              </a:ext>
            </a:extLst>
          </p:cNvPr>
          <p:cNvSpPr>
            <a:spLocks noGrp="1"/>
          </p:cNvSpPr>
          <p:nvPr>
            <p:ph sz="half" idx="1"/>
          </p:nvPr>
        </p:nvSpPr>
        <p:spPr>
          <a:xfrm>
            <a:off x="1447331" y="2010878"/>
            <a:ext cx="4645152" cy="4112831"/>
          </a:xfrm>
        </p:spPr>
        <p:txBody>
          <a:bodyPr>
            <a:normAutofit fontScale="92500" lnSpcReduction="10000"/>
          </a:bodyPr>
          <a:lstStyle/>
          <a:p>
            <a:pPr algn="just"/>
            <a:r>
              <a:rPr lang="en-US" b="1" dirty="0">
                <a:solidFill>
                  <a:srgbClr val="C00000"/>
                </a:solidFill>
              </a:rPr>
              <a:t>Advantages</a:t>
            </a:r>
            <a:r>
              <a:rPr lang="en-US" dirty="0"/>
              <a:t>:</a:t>
            </a:r>
          </a:p>
          <a:p>
            <a:pPr lvl="1" algn="just"/>
            <a:r>
              <a:rPr lang="en-US" dirty="0"/>
              <a:t>Tags can be read from a distance.</a:t>
            </a:r>
          </a:p>
          <a:p>
            <a:pPr lvl="1" algn="just"/>
            <a:r>
              <a:rPr lang="en-US" dirty="0"/>
              <a:t>It is a very robust and reliable technology.</a:t>
            </a:r>
          </a:p>
          <a:p>
            <a:pPr lvl="1" algn="just"/>
            <a:r>
              <a:rPr lang="en-US" dirty="0"/>
              <a:t>RFID tags are more robust than the barcodes and difficult to alter.</a:t>
            </a:r>
          </a:p>
          <a:p>
            <a:pPr lvl="1" algn="just"/>
            <a:r>
              <a:rPr lang="en-US" dirty="0"/>
              <a:t>RFID tags can reduce the number of staff needed in</a:t>
            </a:r>
          </a:p>
          <a:p>
            <a:pPr lvl="1" algn="just"/>
            <a:r>
              <a:rPr lang="en-US" dirty="0"/>
              <a:t>It provides a very fast read rate</a:t>
            </a:r>
          </a:p>
          <a:p>
            <a:pPr lvl="1" algn="just"/>
            <a:r>
              <a:rPr lang="en-US" dirty="0"/>
              <a:t>It allows read and write operations to take place.</a:t>
            </a:r>
          </a:p>
          <a:p>
            <a:pPr lvl="1" algn="just"/>
            <a:r>
              <a:rPr lang="en-US" dirty="0"/>
              <a:t>Bulk detection is possible (detect several RFID tags at the same time).</a:t>
            </a:r>
          </a:p>
        </p:txBody>
      </p:sp>
      <p:sp>
        <p:nvSpPr>
          <p:cNvPr id="11" name="Content Placeholder 10">
            <a:extLst>
              <a:ext uri="{FF2B5EF4-FFF2-40B4-BE49-F238E27FC236}">
                <a16:creationId xmlns:a16="http://schemas.microsoft.com/office/drawing/2014/main" id="{55600A21-BED8-446E-B3DE-B8BA47B80BB9}"/>
              </a:ext>
            </a:extLst>
          </p:cNvPr>
          <p:cNvSpPr>
            <a:spLocks noGrp="1"/>
          </p:cNvSpPr>
          <p:nvPr>
            <p:ph sz="half" idx="2"/>
          </p:nvPr>
        </p:nvSpPr>
        <p:spPr>
          <a:xfrm>
            <a:off x="6413771" y="2017343"/>
            <a:ext cx="4645152" cy="4106366"/>
          </a:xfrm>
        </p:spPr>
        <p:txBody>
          <a:bodyPr>
            <a:normAutofit fontScale="92500" lnSpcReduction="10000"/>
          </a:bodyPr>
          <a:lstStyle/>
          <a:p>
            <a:pPr algn="just"/>
            <a:r>
              <a:rPr lang="en-US" b="1" dirty="0">
                <a:solidFill>
                  <a:srgbClr val="C00000"/>
                </a:solidFill>
              </a:rPr>
              <a:t>Disadvantages</a:t>
            </a:r>
            <a:r>
              <a:rPr lang="en-US" dirty="0"/>
              <a:t>:</a:t>
            </a:r>
          </a:p>
          <a:p>
            <a:pPr lvl="1" algn="just"/>
            <a:r>
              <a:rPr lang="en-US" dirty="0"/>
              <a:t>Tag collision – this is when the signals from two or more tags overlap.</a:t>
            </a:r>
          </a:p>
          <a:p>
            <a:pPr lvl="1" algn="just"/>
            <a:r>
              <a:rPr lang="en-US" dirty="0"/>
              <a:t>Because RFID uses radio waves, they are relatively easy to jam or interrupt.</a:t>
            </a:r>
          </a:p>
          <a:p>
            <a:pPr lvl="1" algn="just"/>
            <a:r>
              <a:rPr lang="en-US" dirty="0"/>
              <a:t>It is relatively easy to hack into the data.</a:t>
            </a:r>
          </a:p>
          <a:p>
            <a:pPr lvl="1" algn="just"/>
            <a:r>
              <a:rPr lang="en-US" dirty="0"/>
              <a:t>the initial cost of an RFID system is more expensive than barcode system.</a:t>
            </a:r>
          </a:p>
        </p:txBody>
      </p:sp>
    </p:spTree>
    <p:extLst>
      <p:ext uri="{BB962C8B-B14F-4D97-AF65-F5344CB8AC3E}">
        <p14:creationId xmlns:p14="http://schemas.microsoft.com/office/powerpoint/2010/main" val="134818130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622</TotalTime>
  <Words>1457</Words>
  <Application>Microsoft Office PowerPoint</Application>
  <PresentationFormat>Widescreen</PresentationFormat>
  <Paragraphs>128</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Gill Sans MT</vt:lpstr>
      <vt:lpstr>Gallery</vt:lpstr>
      <vt:lpstr>Recognition Systems</vt:lpstr>
      <vt:lpstr>Recognition systems</vt:lpstr>
      <vt:lpstr>Optical mark recognition (OMR)</vt:lpstr>
      <vt:lpstr>Optical mark recognition (OMR)</vt:lpstr>
      <vt:lpstr>Automated number plate recognition systems (anpr)</vt:lpstr>
      <vt:lpstr>Automated number plate recognition systems (anpr)</vt:lpstr>
      <vt:lpstr>Automated number plate recognition systems (anpr)</vt:lpstr>
      <vt:lpstr>Automated number plate recognition systems (anpr)</vt:lpstr>
      <vt:lpstr>Radio frequency identification devices (RFID)</vt:lpstr>
      <vt:lpstr>Radio frequency identification devices (RFID)</vt:lpstr>
      <vt:lpstr>Use 2: Passports</vt:lpstr>
      <vt:lpstr>Use 3: Use of RFID in vehicles</vt:lpstr>
      <vt:lpstr>Use 4: Near field communication</vt:lpstr>
      <vt:lpstr>Use 4: Near field communication</vt:lpstr>
      <vt:lpstr>Biometric recognition systems</vt:lpstr>
      <vt:lpstr>Biometric recognition systems</vt:lpstr>
      <vt:lpstr>Biometric recognition systems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Systems</dc:title>
  <dc:creator>Nawal Al-Hussieni</dc:creator>
  <cp:lastModifiedBy>Nawal Al Husseini</cp:lastModifiedBy>
  <cp:revision>80</cp:revision>
  <dcterms:created xsi:type="dcterms:W3CDTF">2021-05-17T21:53:10Z</dcterms:created>
  <dcterms:modified xsi:type="dcterms:W3CDTF">2023-01-17T22:12:02Z</dcterms:modified>
</cp:coreProperties>
</file>