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4" roundtripDataSignature="AMtx7mh632zbaDF6l2DvNjOYK0BePcXw3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schemas.openxmlformats.org/officeDocument/2006/relationships/slide" Target="slides/slide18.xml"/><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24" Type="http://customschemas.google.com/relationships/presentationmetadata" Target="metadata"/><Relationship Id="rId12" Type="http://schemas.openxmlformats.org/officeDocument/2006/relationships/slide" Target="slides/slide8.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3410e405fa9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3410e405fa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3410e405fa9_0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3410e405fa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1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mc:AlternateContent>
    <mc:Choice Requires="p14">
      <p:transition spd="slow" p14:dur="4000">
        <p14:vortex dir="r"/>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mc:AlternateContent>
    <mc:Choice Requires="p14">
      <p:transition spd="slow" p14:dur="4000">
        <p14:vortex dir="r"/>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mc:AlternateContent>
    <mc:Choice Requires="p14">
      <p:transition spd="slow" p14:dur="4000">
        <p14:vortex dir="r"/>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mc:AlternateContent>
    <mc:Choice Requires="p14">
      <p:transition spd="slow" p14:dur="4000">
        <p14:vortex dir="r"/>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3" name="Shape 23"/>
        <p:cNvGrpSpPr/>
        <p:nvPr/>
      </p:nvGrpSpPr>
      <p:grpSpPr>
        <a:xfrm>
          <a:off x="0" y="0"/>
          <a:ext cx="0" cy="0"/>
          <a:chOff x="0" y="0"/>
          <a:chExt cx="0" cy="0"/>
        </a:xfrm>
      </p:grpSpPr>
      <p:sp>
        <p:nvSpPr>
          <p:cNvPr id="24" name="Google Shape;24;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mc:AlternateContent>
    <mc:Choice Requires="p14">
      <p:transition spd="slow" p14:dur="4000">
        <p14:vortex dir="r"/>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27" name="Shape 27"/>
        <p:cNvGrpSpPr/>
        <p:nvPr/>
      </p:nvGrpSpPr>
      <p:grpSpPr>
        <a:xfrm>
          <a:off x="0" y="0"/>
          <a:ext cx="0" cy="0"/>
          <a:chOff x="0" y="0"/>
          <a:chExt cx="0" cy="0"/>
        </a:xfrm>
      </p:grpSpPr>
      <p:sp>
        <p:nvSpPr>
          <p:cNvPr id="28" name="Google Shape;28;p2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22"/>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30" name="Google Shape;30;p22"/>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31" name="Google Shape;31;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mc:AlternateContent>
    <mc:Choice Requires="p14">
      <p:transition spd="slow" p14:dur="4000">
        <p14:vortex dir="r"/>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4" name="Shape 34"/>
        <p:cNvGrpSpPr/>
        <p:nvPr/>
      </p:nvGrpSpPr>
      <p:grpSpPr>
        <a:xfrm>
          <a:off x="0" y="0"/>
          <a:ext cx="0" cy="0"/>
          <a:chOff x="0" y="0"/>
          <a:chExt cx="0" cy="0"/>
        </a:xfrm>
      </p:grpSpPr>
      <p:sp>
        <p:nvSpPr>
          <p:cNvPr id="35" name="Google Shape;35;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23"/>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23"/>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 name="Google Shape;38;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mc:AlternateContent>
    <mc:Choice Requires="p14">
      <p:transition spd="slow" p14:dur="4000">
        <p14:vortex dir="r"/>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1" name="Shape 41"/>
        <p:cNvGrpSpPr/>
        <p:nvPr/>
      </p:nvGrpSpPr>
      <p:grpSpPr>
        <a:xfrm>
          <a:off x="0" y="0"/>
          <a:ext cx="0" cy="0"/>
          <a:chOff x="0" y="0"/>
          <a:chExt cx="0" cy="0"/>
        </a:xfrm>
      </p:grpSpPr>
      <p:sp>
        <p:nvSpPr>
          <p:cNvPr id="42" name="Google Shape;42;p2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3" name="Google Shape;43;p2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44" name="Google Shape;44;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mc:AlternateContent>
    <mc:Choice Requires="p14">
      <p:transition spd="slow" p14:dur="4000">
        <p14:vortex dir="r"/>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7" name="Shape 47"/>
        <p:cNvGrpSpPr/>
        <p:nvPr/>
      </p:nvGrpSpPr>
      <p:grpSpPr>
        <a:xfrm>
          <a:off x="0" y="0"/>
          <a:ext cx="0" cy="0"/>
          <a:chOff x="0" y="0"/>
          <a:chExt cx="0" cy="0"/>
        </a:xfrm>
      </p:grpSpPr>
      <p:sp>
        <p:nvSpPr>
          <p:cNvPr id="48" name="Google Shape;48;p25"/>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25"/>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0" name="Google Shape;50;p25"/>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1" name="Google Shape;51;p25"/>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2" name="Google Shape;52;p25"/>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3" name="Google Shape;53;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mc:AlternateContent>
    <mc:Choice Requires="p14">
      <p:transition spd="slow" p14:dur="4000">
        <p14:vortex dir="r"/>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sp>
        <p:nvSpPr>
          <p:cNvPr id="57" name="Google Shape;57;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mc:AlternateContent>
    <mc:Choice Requires="p14">
      <p:transition spd="slow" p14:dur="4000">
        <p14:vortex dir="r"/>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7"/>
          <p:cNvSpPr/>
          <p:nvPr>
            <p:ph idx="2" type="pic"/>
          </p:nvPr>
        </p:nvSpPr>
        <p:spPr>
          <a:xfrm>
            <a:off x="5183188" y="987425"/>
            <a:ext cx="6172200" cy="4873625"/>
          </a:xfrm>
          <a:prstGeom prst="rect">
            <a:avLst/>
          </a:prstGeom>
          <a:noFill/>
          <a:ln>
            <a:noFill/>
          </a:ln>
        </p:spPr>
      </p:sp>
      <p:sp>
        <p:nvSpPr>
          <p:cNvPr id="64" name="Google Shape;64;p2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mc:AlternateContent>
    <mc:Choice Requires="p14">
      <p:transition spd="slow" p14:dur="4000">
        <p14:vortex dir="r"/>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mc:Choice Requires="p14">
      <p:transition spd="slow" p14:dur="4000">
        <p14:vortex dir="r"/>
      </p:transition>
    </mc:Choice>
    <mc:Fallback>
      <p:transition spd="med">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4.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7.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6.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www.answers.com/topic/vitamin" TargetMode="External"/><Relationship Id="rId4" Type="http://schemas.openxmlformats.org/officeDocument/2006/relationships/hyperlink" Target="http://www.answers.com/topic/minera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1393372" y="-118609"/>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Arial"/>
              <a:buNone/>
            </a:pPr>
            <a:r>
              <a:rPr lang="en-US">
                <a:latin typeface="Arial"/>
                <a:ea typeface="Arial"/>
                <a:cs typeface="Arial"/>
                <a:sym typeface="Arial"/>
              </a:rPr>
              <a:t>Diet and Health </a:t>
            </a:r>
            <a:endParaRPr>
              <a:latin typeface="Arial"/>
              <a:ea typeface="Arial"/>
              <a:cs typeface="Arial"/>
              <a:sym typeface="Arial"/>
            </a:endParaRPr>
          </a:p>
        </p:txBody>
      </p:sp>
      <p:pic>
        <p:nvPicPr>
          <p:cNvPr id="85" name="Google Shape;85;p1"/>
          <p:cNvPicPr preferRelativeResize="0"/>
          <p:nvPr/>
        </p:nvPicPr>
        <p:blipFill rotWithShape="1">
          <a:blip r:embed="rId3">
            <a:alphaModFix/>
          </a:blip>
          <a:srcRect b="0" l="0" r="0" t="0"/>
          <a:stretch/>
        </p:blipFill>
        <p:spPr>
          <a:xfrm>
            <a:off x="2725899" y="2641962"/>
            <a:ext cx="6478945" cy="3628209"/>
          </a:xfrm>
          <a:prstGeom prst="rect">
            <a:avLst/>
          </a:prstGeom>
          <a:noFill/>
          <a:ln>
            <a:noFill/>
          </a:ln>
        </p:spPr>
      </p:pic>
    </p:spTree>
  </p:cSld>
  <p:clrMapOvr>
    <a:masterClrMapping/>
  </p:clrMapOvr>
  <mc:AlternateContent>
    <mc:Choice Requires="p14">
      <p:transition spd="slow" p14:dur="4000">
        <p14:vortex dir="r"/>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10"/>
          <p:cNvSpPr/>
          <p:nvPr/>
        </p:nvSpPr>
        <p:spPr>
          <a:xfrm>
            <a:off x="468924" y="468923"/>
            <a:ext cx="11441722" cy="5724644"/>
          </a:xfrm>
          <a:prstGeom prst="rect">
            <a:avLst/>
          </a:prstGeom>
          <a:noFill/>
          <a:ln>
            <a:noFill/>
          </a:ln>
        </p:spPr>
        <p:txBody>
          <a:bodyPr anchorCtr="0" anchor="t" bIns="45700" lIns="91425" spcFirstLastPara="1" rIns="91425" wrap="square" tIns="45700">
            <a:spAutoFit/>
          </a:bodyPr>
          <a:lstStyle/>
          <a:p>
            <a:pPr indent="-342900" lvl="0" marL="342900" marR="0" rtl="0" algn="l">
              <a:lnSpc>
                <a:spcPct val="150000"/>
              </a:lnSpc>
              <a:spcBef>
                <a:spcPts val="0"/>
              </a:spcBef>
              <a:spcAft>
                <a:spcPts val="0"/>
              </a:spcAft>
              <a:buClr>
                <a:srgbClr val="C00000"/>
              </a:buClr>
              <a:buSzPts val="2400"/>
              <a:buFont typeface="Noto Sans Symbols"/>
              <a:buChar char="∙"/>
            </a:pPr>
            <a:r>
              <a:rPr b="1" lang="en-US" sz="2400">
                <a:solidFill>
                  <a:srgbClr val="C00000"/>
                </a:solidFill>
                <a:latin typeface="Arial"/>
                <a:ea typeface="Arial"/>
                <a:cs typeface="Arial"/>
                <a:sym typeface="Arial"/>
              </a:rPr>
              <a:t>Metabolic rate: </a:t>
            </a:r>
            <a:r>
              <a:rPr lang="en-US" sz="2400">
                <a:solidFill>
                  <a:schemeClr val="dk1"/>
                </a:solidFill>
                <a:latin typeface="Arial"/>
                <a:ea typeface="Arial"/>
                <a:cs typeface="Arial"/>
                <a:sym typeface="Arial"/>
              </a:rPr>
              <a:t>The rate of chemical processes in living organisms, resulting in energy expenditure and growth (the rate at which oxidation occurs).</a:t>
            </a:r>
            <a:endParaRPr sz="2400">
              <a:solidFill>
                <a:schemeClr val="dk1"/>
              </a:solidFill>
              <a:latin typeface="Arial"/>
              <a:ea typeface="Arial"/>
              <a:cs typeface="Arial"/>
              <a:sym typeface="Arial"/>
            </a:endParaRPr>
          </a:p>
          <a:p>
            <a:pPr indent="0" lvl="0" marL="0" marR="0" rtl="0" algn="l">
              <a:lnSpc>
                <a:spcPct val="150000"/>
              </a:lnSpc>
              <a:spcBef>
                <a:spcPts val="0"/>
              </a:spcBef>
              <a:spcAft>
                <a:spcPts val="0"/>
              </a:spcAft>
              <a:buNone/>
            </a:pPr>
            <a:r>
              <a:rPr lang="en-US" sz="2400">
                <a:solidFill>
                  <a:schemeClr val="dk1"/>
                </a:solidFill>
                <a:latin typeface="Arial"/>
                <a:ea typeface="Arial"/>
                <a:cs typeface="Arial"/>
                <a:sym typeface="Arial"/>
              </a:rPr>
              <a:t> </a:t>
            </a:r>
            <a:endParaRPr/>
          </a:p>
          <a:p>
            <a:pPr indent="-342900" lvl="0" marL="342900" marR="0" rtl="0" algn="l">
              <a:lnSpc>
                <a:spcPct val="150000"/>
              </a:lnSpc>
              <a:spcBef>
                <a:spcPts val="0"/>
              </a:spcBef>
              <a:spcAft>
                <a:spcPts val="0"/>
              </a:spcAft>
              <a:buClr>
                <a:srgbClr val="C00000"/>
              </a:buClr>
              <a:buSzPts val="2400"/>
              <a:buFont typeface="Noto Sans Symbols"/>
              <a:buChar char="∙"/>
            </a:pPr>
            <a:r>
              <a:rPr b="1" lang="en-US" sz="2400">
                <a:solidFill>
                  <a:srgbClr val="C00000"/>
                </a:solidFill>
                <a:latin typeface="Arial"/>
                <a:ea typeface="Arial"/>
                <a:cs typeface="Arial"/>
                <a:sym typeface="Arial"/>
              </a:rPr>
              <a:t>Basal metabolism: </a:t>
            </a:r>
            <a:r>
              <a:rPr lang="en-US" sz="2400">
                <a:solidFill>
                  <a:schemeClr val="dk1"/>
                </a:solidFill>
                <a:highlight>
                  <a:srgbClr val="FFFF00"/>
                </a:highlight>
                <a:latin typeface="Arial"/>
                <a:ea typeface="Arial"/>
                <a:cs typeface="Arial"/>
                <a:sym typeface="Arial"/>
              </a:rPr>
              <a:t>the amount of energy that is required to keep the body alive when it is at complete rest and warm,</a:t>
            </a:r>
            <a:r>
              <a:rPr lang="en-US" sz="2400">
                <a:solidFill>
                  <a:schemeClr val="dk1"/>
                </a:solidFill>
                <a:latin typeface="Arial"/>
                <a:ea typeface="Arial"/>
                <a:cs typeface="Arial"/>
                <a:sym typeface="Arial"/>
              </a:rPr>
              <a:t> it is used to </a:t>
            </a:r>
            <a:r>
              <a:rPr lang="en-US" sz="2400">
                <a:solidFill>
                  <a:schemeClr val="dk1"/>
                </a:solidFill>
                <a:highlight>
                  <a:srgbClr val="FFFF00"/>
                </a:highlight>
                <a:latin typeface="Arial"/>
                <a:ea typeface="Arial"/>
                <a:cs typeface="Arial"/>
                <a:sym typeface="Arial"/>
              </a:rPr>
              <a:t>keep the heart, lungs, and digestive system moving, </a:t>
            </a:r>
            <a:r>
              <a:rPr lang="en-US" sz="2400">
                <a:solidFill>
                  <a:schemeClr val="dk1"/>
                </a:solidFill>
                <a:latin typeface="Arial"/>
                <a:ea typeface="Arial"/>
                <a:cs typeface="Arial"/>
                <a:sym typeface="Arial"/>
              </a:rPr>
              <a:t>to maintain the nerve impulses to and from the brain, and for all the necessary chemical reactions in the body.</a:t>
            </a:r>
            <a:endParaRPr/>
          </a:p>
          <a:p>
            <a:pPr indent="-165100" lvl="0" marL="342900" marR="0" rtl="0" algn="l">
              <a:lnSpc>
                <a:spcPct val="150000"/>
              </a:lnSpc>
              <a:spcBef>
                <a:spcPts val="0"/>
              </a:spcBef>
              <a:spcAft>
                <a:spcPts val="0"/>
              </a:spcAft>
              <a:buClr>
                <a:schemeClr val="dk1"/>
              </a:buClr>
              <a:buSzPts val="2800"/>
              <a:buFont typeface="Noto Sans Symbols"/>
              <a:buNone/>
            </a:pPr>
            <a:r>
              <a:t/>
            </a:r>
            <a:endParaRPr sz="2800">
              <a:solidFill>
                <a:schemeClr val="dk1"/>
              </a:solidFill>
              <a:latin typeface="Arial"/>
              <a:ea typeface="Arial"/>
              <a:cs typeface="Arial"/>
              <a:sym typeface="Arial"/>
            </a:endParaRPr>
          </a:p>
          <a:p>
            <a:pPr indent="-342900" lvl="0" marL="342900" marR="0" rtl="0" algn="l">
              <a:lnSpc>
                <a:spcPct val="150000"/>
              </a:lnSpc>
              <a:spcBef>
                <a:spcPts val="0"/>
              </a:spcBef>
              <a:spcAft>
                <a:spcPts val="0"/>
              </a:spcAft>
              <a:buClr>
                <a:srgbClr val="C00000"/>
              </a:buClr>
              <a:buSzPts val="2400"/>
              <a:buFont typeface="Noto Sans Symbols"/>
              <a:buChar char="∙"/>
            </a:pPr>
            <a:r>
              <a:rPr b="1" lang="en-US" sz="2400">
                <a:solidFill>
                  <a:srgbClr val="C00000"/>
                </a:solidFill>
                <a:latin typeface="Arial"/>
                <a:ea typeface="Arial"/>
                <a:cs typeface="Arial"/>
                <a:sym typeface="Arial"/>
              </a:rPr>
              <a:t>Empty calorie-foods:  </a:t>
            </a:r>
            <a:r>
              <a:rPr lang="en-US" sz="2400">
                <a:solidFill>
                  <a:schemeClr val="dk1"/>
                </a:solidFill>
                <a:latin typeface="Arial"/>
                <a:ea typeface="Arial"/>
                <a:cs typeface="Arial"/>
                <a:sym typeface="Arial"/>
              </a:rPr>
              <a:t>a term used to donate </a:t>
            </a:r>
            <a:r>
              <a:rPr lang="en-US" sz="2400">
                <a:solidFill>
                  <a:schemeClr val="dk1"/>
                </a:solidFill>
                <a:highlight>
                  <a:srgbClr val="FFFF00"/>
                </a:highlight>
                <a:latin typeface="Arial"/>
                <a:ea typeface="Arial"/>
                <a:cs typeface="Arial"/>
                <a:sym typeface="Arial"/>
              </a:rPr>
              <a:t>foods that contribute energy, but lack protein, vitamins and minerals (low in nutrients and high in energy. </a:t>
            </a:r>
            <a:endParaRPr sz="2400">
              <a:solidFill>
                <a:schemeClr val="dk1"/>
              </a:solidFill>
              <a:highlight>
                <a:srgbClr val="FFFF00"/>
              </a:highlight>
              <a:latin typeface="Arial"/>
              <a:ea typeface="Arial"/>
              <a:cs typeface="Arial"/>
              <a:sym typeface="Arial"/>
            </a:endParaRPr>
          </a:p>
        </p:txBody>
      </p:sp>
    </p:spTree>
  </p:cSld>
  <p:clrMapOvr>
    <a:masterClrMapping/>
  </p:clrMapOvr>
  <mc:AlternateContent>
    <mc:Choice Requires="p14">
      <p:transition spd="slow" p14:dur="4000">
        <p14:vortex dir="r"/>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1"/>
          <p:cNvSpPr txBox="1"/>
          <p:nvPr>
            <p:ph type="title"/>
          </p:nvPr>
        </p:nvSpPr>
        <p:spPr>
          <a:xfrm>
            <a:off x="838200" y="0"/>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en-US">
                <a:latin typeface="Arial"/>
                <a:ea typeface="Arial"/>
                <a:cs typeface="Arial"/>
                <a:sym typeface="Arial"/>
              </a:rPr>
              <a:t>Metabolism </a:t>
            </a:r>
            <a:endParaRPr>
              <a:latin typeface="Arial"/>
              <a:ea typeface="Arial"/>
              <a:cs typeface="Arial"/>
              <a:sym typeface="Arial"/>
            </a:endParaRPr>
          </a:p>
        </p:txBody>
      </p:sp>
      <p:sp>
        <p:nvSpPr>
          <p:cNvPr id="142" name="Google Shape;142;p11"/>
          <p:cNvSpPr txBox="1"/>
          <p:nvPr>
            <p:ph idx="1" type="body"/>
          </p:nvPr>
        </p:nvSpPr>
        <p:spPr>
          <a:xfrm>
            <a:off x="838200" y="1371600"/>
            <a:ext cx="10515600" cy="4950823"/>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The human body is a complex living structure composed of millions of individual units called cells.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Cells are grouped into systems containing various tissues and organs, each performing special functions.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Chemical reactions and changes are continually taking place.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These enable the body to carry out all the necessary functions and processes, as well as to grow and to replace damaged and worn-out body cells. </a:t>
            </a:r>
            <a:endParaRPr>
              <a:latin typeface="Arial"/>
              <a:ea typeface="Arial"/>
              <a:cs typeface="Arial"/>
              <a:sym typeface="Arial"/>
            </a:endParaRPr>
          </a:p>
        </p:txBody>
      </p:sp>
    </p:spTree>
  </p:cSld>
  <p:clrMapOvr>
    <a:masterClrMapping/>
  </p:clrMapOvr>
  <mc:AlternateContent>
    <mc:Choice Requires="p14">
      <p:transition spd="slow" p14:dur="4000">
        <p14:vortex dir="r"/>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12"/>
          <p:cNvSpPr txBox="1"/>
          <p:nvPr>
            <p:ph idx="1" type="body"/>
          </p:nvPr>
        </p:nvSpPr>
        <p:spPr>
          <a:xfrm>
            <a:off x="838200" y="600891"/>
            <a:ext cx="10515600" cy="5576072"/>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This complex collection of chemical reactions is called metabolism.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Energy is required for all metabolic reactions, and the body must remain healthy if it is to be efficient.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This is mainly achieved by the intake of nutrients in food. Humans like all living things, must have a regular supply. </a:t>
            </a:r>
            <a:endParaRPr>
              <a:latin typeface="Arial"/>
              <a:ea typeface="Arial"/>
              <a:cs typeface="Arial"/>
              <a:sym typeface="Arial"/>
            </a:endParaRPr>
          </a:p>
        </p:txBody>
      </p:sp>
    </p:spTree>
  </p:cSld>
  <p:clrMapOvr>
    <a:masterClrMapping/>
  </p:clrMapOvr>
  <mc:AlternateContent>
    <mc:Choice Requires="p14">
      <p:transition spd="slow" p14:dur="4000">
        <p14:vortex dir="r"/>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3"/>
          <p:cNvSpPr txBox="1"/>
          <p:nvPr>
            <p:ph type="title"/>
          </p:nvPr>
        </p:nvSpPr>
        <p:spPr>
          <a:xfrm>
            <a:off x="839787" y="0"/>
            <a:ext cx="3932237" cy="16002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en-US" sz="4400">
                <a:latin typeface="Arial"/>
                <a:ea typeface="Arial"/>
                <a:cs typeface="Arial"/>
                <a:sym typeface="Arial"/>
              </a:rPr>
              <a:t>The Nutrients </a:t>
            </a:r>
            <a:endParaRPr sz="4400">
              <a:latin typeface="Arial"/>
              <a:ea typeface="Arial"/>
              <a:cs typeface="Arial"/>
              <a:sym typeface="Arial"/>
            </a:endParaRPr>
          </a:p>
        </p:txBody>
      </p:sp>
      <p:sp>
        <p:nvSpPr>
          <p:cNvPr id="153" name="Google Shape;153;p13"/>
          <p:cNvSpPr txBox="1"/>
          <p:nvPr>
            <p:ph idx="1" type="body"/>
          </p:nvPr>
        </p:nvSpPr>
        <p:spPr>
          <a:xfrm>
            <a:off x="5183188" y="987425"/>
            <a:ext cx="6172200" cy="5497781"/>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C00000"/>
              </a:buClr>
              <a:buSzPts val="2800"/>
              <a:buChar char="•"/>
            </a:pPr>
            <a:r>
              <a:rPr lang="en-US" sz="2800">
                <a:solidFill>
                  <a:srgbClr val="C00000"/>
                </a:solidFill>
                <a:highlight>
                  <a:srgbClr val="FFFF00"/>
                </a:highlight>
              </a:rPr>
              <a:t>Macronutrients :</a:t>
            </a:r>
            <a:r>
              <a:rPr lang="en-US" sz="2800">
                <a:solidFill>
                  <a:srgbClr val="C00000"/>
                </a:solidFill>
              </a:rPr>
              <a:t> </a:t>
            </a:r>
            <a:r>
              <a:rPr lang="en-US" sz="2800"/>
              <a:t>are needed by the body in relatively </a:t>
            </a:r>
            <a:r>
              <a:rPr lang="en-US" sz="2800">
                <a:highlight>
                  <a:srgbClr val="FFFF00"/>
                </a:highlight>
              </a:rPr>
              <a:t>large amounts.</a:t>
            </a:r>
            <a:r>
              <a:rPr lang="en-US" sz="2800"/>
              <a:t> They include </a:t>
            </a:r>
            <a:r>
              <a:rPr lang="en-US" sz="2800">
                <a:highlight>
                  <a:srgbClr val="FFFF00"/>
                </a:highlight>
              </a:rPr>
              <a:t>protein, fat, carbohydrate,</a:t>
            </a:r>
            <a:r>
              <a:rPr lang="en-US" sz="2800"/>
              <a:t> and the mineral elements </a:t>
            </a:r>
            <a:r>
              <a:rPr lang="en-US" sz="2800">
                <a:highlight>
                  <a:srgbClr val="FFFF00"/>
                </a:highlight>
              </a:rPr>
              <a:t>sodium, calcium,</a:t>
            </a:r>
            <a:r>
              <a:rPr lang="en-US" sz="2800"/>
              <a:t> potassium, phosphorus and </a:t>
            </a:r>
            <a:r>
              <a:rPr lang="en-US" sz="2800">
                <a:highlight>
                  <a:srgbClr val="FFFF00"/>
                </a:highlight>
              </a:rPr>
              <a:t>magnesium.</a:t>
            </a:r>
            <a:endParaRPr>
              <a:highlight>
                <a:srgbClr val="FFFF00"/>
              </a:highlight>
            </a:endParaRPr>
          </a:p>
          <a:p>
            <a:pPr indent="-50800" lvl="0" marL="228600" rtl="0" algn="l">
              <a:lnSpc>
                <a:spcPct val="90000"/>
              </a:lnSpc>
              <a:spcBef>
                <a:spcPts val="1000"/>
              </a:spcBef>
              <a:spcAft>
                <a:spcPts val="0"/>
              </a:spcAft>
              <a:buClr>
                <a:schemeClr val="dk1"/>
              </a:buClr>
              <a:buSzPts val="2800"/>
              <a:buNone/>
            </a:pPr>
            <a:r>
              <a:t/>
            </a:r>
            <a:endParaRPr sz="2800"/>
          </a:p>
          <a:p>
            <a:pPr indent="-228600" lvl="0" marL="228600" rtl="0" algn="l">
              <a:lnSpc>
                <a:spcPct val="90000"/>
              </a:lnSpc>
              <a:spcBef>
                <a:spcPts val="1000"/>
              </a:spcBef>
              <a:spcAft>
                <a:spcPts val="0"/>
              </a:spcAft>
              <a:buClr>
                <a:srgbClr val="C00000"/>
              </a:buClr>
              <a:buSzPts val="2800"/>
              <a:buChar char="•"/>
            </a:pPr>
            <a:r>
              <a:rPr lang="en-US" sz="2800">
                <a:solidFill>
                  <a:srgbClr val="C00000"/>
                </a:solidFill>
                <a:highlight>
                  <a:srgbClr val="FFFF00"/>
                </a:highlight>
              </a:rPr>
              <a:t>Micronutrients :</a:t>
            </a:r>
            <a:r>
              <a:rPr lang="en-US" sz="2800">
                <a:solidFill>
                  <a:srgbClr val="C00000"/>
                </a:solidFill>
              </a:rPr>
              <a:t> </a:t>
            </a:r>
            <a:r>
              <a:rPr lang="en-US" sz="2800"/>
              <a:t>are needed by the body in </a:t>
            </a:r>
            <a:r>
              <a:rPr lang="en-US" sz="2800">
                <a:highlight>
                  <a:srgbClr val="FFFF00"/>
                </a:highlight>
              </a:rPr>
              <a:t>smaller amounts</a:t>
            </a:r>
            <a:r>
              <a:rPr lang="en-US" sz="2800"/>
              <a:t>. They include </a:t>
            </a:r>
            <a:r>
              <a:rPr lang="en-US" sz="2800">
                <a:highlight>
                  <a:srgbClr val="FFFF00"/>
                </a:highlight>
              </a:rPr>
              <a:t>vitamins,</a:t>
            </a:r>
            <a:r>
              <a:rPr lang="en-US" sz="2800"/>
              <a:t> essential fatty acids , and trace elements (the</a:t>
            </a:r>
            <a:r>
              <a:rPr lang="en-US" sz="2800">
                <a:highlight>
                  <a:srgbClr val="FFFF00"/>
                </a:highlight>
              </a:rPr>
              <a:t> minerals iron, zinc</a:t>
            </a:r>
            <a:r>
              <a:rPr lang="en-US" sz="2800"/>
              <a:t>, copper, </a:t>
            </a:r>
            <a:r>
              <a:rPr lang="en-US" sz="2800">
                <a:highlight>
                  <a:srgbClr val="FFFF00"/>
                </a:highlight>
              </a:rPr>
              <a:t>iodine</a:t>
            </a:r>
            <a:r>
              <a:rPr lang="en-US" sz="2800"/>
              <a:t>, selenium, chromium and cobalt).</a:t>
            </a:r>
            <a:endParaRPr sz="2800"/>
          </a:p>
        </p:txBody>
      </p:sp>
      <p:sp>
        <p:nvSpPr>
          <p:cNvPr id="154" name="Google Shape;154;p13"/>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fontScale="92500" lnSpcReduction="10000"/>
          </a:bodyPr>
          <a:lstStyle/>
          <a:p>
            <a:pPr indent="-457200" lvl="0" marL="457200" rtl="0" algn="l">
              <a:lnSpc>
                <a:spcPct val="90000"/>
              </a:lnSpc>
              <a:spcBef>
                <a:spcPts val="0"/>
              </a:spcBef>
              <a:spcAft>
                <a:spcPts val="0"/>
              </a:spcAft>
              <a:buClr>
                <a:schemeClr val="dk1"/>
              </a:buClr>
              <a:buSzPct val="100000"/>
              <a:buFont typeface="Calibri"/>
              <a:buChar char="-"/>
            </a:pPr>
            <a:r>
              <a:rPr lang="en-US" sz="2800">
                <a:highlight>
                  <a:srgbClr val="FFFF00"/>
                </a:highlight>
              </a:rPr>
              <a:t>Protein </a:t>
            </a:r>
            <a:endParaRPr>
              <a:highlight>
                <a:srgbClr val="FFFF00"/>
              </a:highlight>
            </a:endParaRPr>
          </a:p>
          <a:p>
            <a:pPr indent="-457200" lvl="0" marL="457200" rtl="0" algn="l">
              <a:lnSpc>
                <a:spcPct val="90000"/>
              </a:lnSpc>
              <a:spcBef>
                <a:spcPts val="1000"/>
              </a:spcBef>
              <a:spcAft>
                <a:spcPts val="0"/>
              </a:spcAft>
              <a:buClr>
                <a:schemeClr val="dk1"/>
              </a:buClr>
              <a:buSzPct val="100000"/>
              <a:buFont typeface="Calibri"/>
              <a:buChar char="-"/>
            </a:pPr>
            <a:r>
              <a:rPr lang="en-US" sz="2800">
                <a:highlight>
                  <a:srgbClr val="FFFF00"/>
                </a:highlight>
              </a:rPr>
              <a:t>Fat</a:t>
            </a:r>
            <a:endParaRPr>
              <a:highlight>
                <a:srgbClr val="FFFF00"/>
              </a:highlight>
            </a:endParaRPr>
          </a:p>
          <a:p>
            <a:pPr indent="-457200" lvl="0" marL="457200" rtl="0" algn="l">
              <a:lnSpc>
                <a:spcPct val="90000"/>
              </a:lnSpc>
              <a:spcBef>
                <a:spcPts val="1000"/>
              </a:spcBef>
              <a:spcAft>
                <a:spcPts val="0"/>
              </a:spcAft>
              <a:buClr>
                <a:schemeClr val="dk1"/>
              </a:buClr>
              <a:buSzPct val="100000"/>
              <a:buFont typeface="Calibri"/>
              <a:buChar char="-"/>
            </a:pPr>
            <a:r>
              <a:rPr lang="en-US" sz="2800">
                <a:highlight>
                  <a:srgbClr val="FFFF00"/>
                </a:highlight>
              </a:rPr>
              <a:t>Carbohydrate</a:t>
            </a:r>
            <a:endParaRPr>
              <a:highlight>
                <a:srgbClr val="FFFF00"/>
              </a:highlight>
            </a:endParaRPr>
          </a:p>
          <a:p>
            <a:pPr indent="-457200" lvl="0" marL="457200" rtl="0" algn="l">
              <a:lnSpc>
                <a:spcPct val="90000"/>
              </a:lnSpc>
              <a:spcBef>
                <a:spcPts val="1000"/>
              </a:spcBef>
              <a:spcAft>
                <a:spcPts val="0"/>
              </a:spcAft>
              <a:buClr>
                <a:schemeClr val="dk1"/>
              </a:buClr>
              <a:buSzPct val="100000"/>
              <a:buFont typeface="Calibri"/>
              <a:buChar char="-"/>
            </a:pPr>
            <a:r>
              <a:rPr lang="en-US" sz="2800">
                <a:highlight>
                  <a:srgbClr val="FFFF00"/>
                </a:highlight>
              </a:rPr>
              <a:t>Vitamins </a:t>
            </a:r>
            <a:endParaRPr>
              <a:highlight>
                <a:srgbClr val="FFFF00"/>
              </a:highlight>
            </a:endParaRPr>
          </a:p>
          <a:p>
            <a:pPr indent="-457200" lvl="0" marL="457200" rtl="0" algn="l">
              <a:lnSpc>
                <a:spcPct val="90000"/>
              </a:lnSpc>
              <a:spcBef>
                <a:spcPts val="1000"/>
              </a:spcBef>
              <a:spcAft>
                <a:spcPts val="0"/>
              </a:spcAft>
              <a:buClr>
                <a:schemeClr val="dk1"/>
              </a:buClr>
              <a:buSzPct val="100000"/>
              <a:buFont typeface="Calibri"/>
              <a:buChar char="-"/>
            </a:pPr>
            <a:r>
              <a:rPr lang="en-US" sz="2800">
                <a:highlight>
                  <a:srgbClr val="FFFF00"/>
                </a:highlight>
              </a:rPr>
              <a:t>Minerals </a:t>
            </a:r>
            <a:endParaRPr>
              <a:highlight>
                <a:srgbClr val="FFFF00"/>
              </a:highlight>
            </a:endParaRPr>
          </a:p>
          <a:p>
            <a:pPr indent="-457200" lvl="0" marL="457200" rtl="0" algn="l">
              <a:lnSpc>
                <a:spcPct val="90000"/>
              </a:lnSpc>
              <a:spcBef>
                <a:spcPts val="1000"/>
              </a:spcBef>
              <a:spcAft>
                <a:spcPts val="0"/>
              </a:spcAft>
              <a:buClr>
                <a:schemeClr val="dk1"/>
              </a:buClr>
              <a:buSzPct val="100000"/>
              <a:buFont typeface="Calibri"/>
              <a:buChar char="-"/>
            </a:pPr>
            <a:r>
              <a:rPr lang="en-US" sz="2800">
                <a:highlight>
                  <a:srgbClr val="FFFF00"/>
                </a:highlight>
              </a:rPr>
              <a:t>Water</a:t>
            </a:r>
            <a:endParaRPr>
              <a:highlight>
                <a:srgbClr val="FFFF00"/>
              </a:highlight>
            </a:endParaRPr>
          </a:p>
          <a:p>
            <a:pPr indent="-457200" lvl="0" marL="457200" rtl="0" algn="l">
              <a:lnSpc>
                <a:spcPct val="90000"/>
              </a:lnSpc>
              <a:spcBef>
                <a:spcPts val="1000"/>
              </a:spcBef>
              <a:spcAft>
                <a:spcPts val="0"/>
              </a:spcAft>
              <a:buClr>
                <a:schemeClr val="dk1"/>
              </a:buClr>
              <a:buSzPct val="100000"/>
              <a:buFont typeface="Calibri"/>
              <a:buChar char="-"/>
            </a:pPr>
            <a:r>
              <a:rPr lang="en-US" sz="2800">
                <a:highlight>
                  <a:srgbClr val="FFFF00"/>
                </a:highlight>
              </a:rPr>
              <a:t>Dietary fibre or nonstarch polysaccharide (NSP)</a:t>
            </a:r>
            <a:endParaRPr sz="2800">
              <a:highlight>
                <a:srgbClr val="FFFF00"/>
              </a:highlight>
            </a:endParaRPr>
          </a:p>
        </p:txBody>
      </p:sp>
    </p:spTree>
  </p:cSld>
  <p:clrMapOvr>
    <a:masterClrMapping/>
  </p:clrMapOvr>
  <mc:AlternateContent>
    <mc:Choice Requires="p14">
      <p:transition spd="slow" p14:dur="4000">
        <p14:vortex dir="r"/>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4"/>
          <p:cNvSpPr txBox="1"/>
          <p:nvPr>
            <p:ph idx="1" type="body"/>
          </p:nvPr>
        </p:nvSpPr>
        <p:spPr>
          <a:xfrm>
            <a:off x="838200" y="404949"/>
            <a:ext cx="10515600" cy="5772014"/>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Water is also called a nutrient, as it is vital to life.</a:t>
            </a:r>
            <a:endParaRPr/>
          </a:p>
          <a:p>
            <a:pPr indent="-50800" lvl="0" marL="22860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2800"/>
              <a:buChar char="•"/>
            </a:pPr>
            <a:r>
              <a:rPr lang="en-US"/>
              <a:t>Some foods contain dietary fibre or non-starch polysaccharide (NSP), which is not strictly a nutrient, but is still of importance to the body. </a:t>
            </a:r>
            <a:endParaRPr/>
          </a:p>
          <a:p>
            <a:pPr indent="-50800" lvl="0" marL="228600" rtl="0" algn="l">
              <a:lnSpc>
                <a:spcPct val="90000"/>
              </a:lnSpc>
              <a:spcBef>
                <a:spcPts val="1000"/>
              </a:spcBef>
              <a:spcAft>
                <a:spcPts val="0"/>
              </a:spcAft>
              <a:buClr>
                <a:schemeClr val="dk1"/>
              </a:buClr>
              <a:buSzPts val="2800"/>
              <a:buNone/>
            </a:pPr>
            <a:r>
              <a:t/>
            </a:r>
            <a:endParaRPr/>
          </a:p>
          <a:p>
            <a:pPr indent="-50800" lvl="0" marL="228600" rtl="0" algn="l">
              <a:lnSpc>
                <a:spcPct val="90000"/>
              </a:lnSpc>
              <a:spcBef>
                <a:spcPts val="1000"/>
              </a:spcBef>
              <a:spcAft>
                <a:spcPts val="0"/>
              </a:spcAft>
              <a:buClr>
                <a:schemeClr val="dk1"/>
              </a:buClr>
              <a:buSzPts val="2800"/>
              <a:buNone/>
            </a:pPr>
            <a:r>
              <a:t/>
            </a:r>
            <a:endParaRPr/>
          </a:p>
        </p:txBody>
      </p:sp>
      <p:pic>
        <p:nvPicPr>
          <p:cNvPr id="160" name="Google Shape;160;p14"/>
          <p:cNvPicPr preferRelativeResize="0"/>
          <p:nvPr/>
        </p:nvPicPr>
        <p:blipFill rotWithShape="1">
          <a:blip r:embed="rId3">
            <a:alphaModFix/>
          </a:blip>
          <a:srcRect b="0" l="0" r="0" t="0"/>
          <a:stretch/>
        </p:blipFill>
        <p:spPr>
          <a:xfrm>
            <a:off x="1593670" y="2688090"/>
            <a:ext cx="8791302" cy="3945869"/>
          </a:xfrm>
          <a:prstGeom prst="rect">
            <a:avLst/>
          </a:prstGeom>
          <a:noFill/>
          <a:ln>
            <a:noFill/>
          </a:ln>
        </p:spPr>
      </p:pic>
    </p:spTree>
  </p:cSld>
  <p:clrMapOvr>
    <a:masterClrMapping/>
  </p:clrMapOvr>
  <mc:AlternateContent>
    <mc:Choice Requires="p14">
      <p:transition spd="slow" p14:dur="4000">
        <p14:vortex dir="r"/>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pic>
        <p:nvPicPr>
          <p:cNvPr id="165" name="Google Shape;165;p15"/>
          <p:cNvPicPr preferRelativeResize="0"/>
          <p:nvPr/>
        </p:nvPicPr>
        <p:blipFill rotWithShape="1">
          <a:blip r:embed="rId3">
            <a:alphaModFix/>
          </a:blip>
          <a:srcRect b="0" l="0" r="0" t="0"/>
          <a:stretch/>
        </p:blipFill>
        <p:spPr>
          <a:xfrm>
            <a:off x="300447" y="345418"/>
            <a:ext cx="11665130" cy="6206549"/>
          </a:xfrm>
          <a:prstGeom prst="rect">
            <a:avLst/>
          </a:prstGeom>
          <a:noFill/>
          <a:ln>
            <a:noFill/>
          </a:ln>
        </p:spPr>
      </p:pic>
    </p:spTree>
  </p:cSld>
  <p:clrMapOvr>
    <a:masterClrMapping/>
  </p:clrMapOvr>
  <mc:AlternateContent>
    <mc:Choice Requires="p14">
      <p:transition spd="slow" p14:dur="4000">
        <p14:vortex dir="r"/>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What is DRV? </a:t>
            </a:r>
            <a:r>
              <a:rPr lang="en-US">
                <a:highlight>
                  <a:srgbClr val="FFFF00"/>
                </a:highlight>
              </a:rPr>
              <a:t>Past Paper Question</a:t>
            </a:r>
            <a:endParaRPr>
              <a:highlight>
                <a:srgbClr val="FFFF00"/>
              </a:highlight>
            </a:endParaRPr>
          </a:p>
        </p:txBody>
      </p:sp>
      <p:sp>
        <p:nvSpPr>
          <p:cNvPr id="171" name="Google Shape;171;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Dietary reference value.</a:t>
            </a:r>
            <a:endParaRPr/>
          </a:p>
          <a:p>
            <a:pPr indent="-228600" lvl="0" marL="228600" rtl="0" algn="l">
              <a:lnSpc>
                <a:spcPct val="90000"/>
              </a:lnSpc>
              <a:spcBef>
                <a:spcPts val="1000"/>
              </a:spcBef>
              <a:spcAft>
                <a:spcPts val="0"/>
              </a:spcAft>
              <a:buClr>
                <a:schemeClr val="dk1"/>
              </a:buClr>
              <a:buSzPts val="2800"/>
              <a:buChar char="•"/>
            </a:pPr>
            <a:r>
              <a:rPr lang="en-US"/>
              <a:t>Helps with planning nutritionally balanced meal.</a:t>
            </a:r>
            <a:endParaRPr/>
          </a:p>
          <a:p>
            <a:pPr indent="-228600" lvl="0" marL="228600" rtl="0" algn="l">
              <a:lnSpc>
                <a:spcPct val="90000"/>
              </a:lnSpc>
              <a:spcBef>
                <a:spcPts val="1000"/>
              </a:spcBef>
              <a:spcAft>
                <a:spcPts val="0"/>
              </a:spcAft>
              <a:buClr>
                <a:schemeClr val="dk1"/>
              </a:buClr>
              <a:buSzPts val="2800"/>
              <a:buChar char="•"/>
            </a:pPr>
            <a:r>
              <a:rPr lang="en-US"/>
              <a:t>Prevents malnutrition and deficiency.</a:t>
            </a:r>
            <a:endParaRPr/>
          </a:p>
          <a:p>
            <a:pPr indent="-228600" lvl="0" marL="228600" rtl="0" algn="l">
              <a:lnSpc>
                <a:spcPct val="90000"/>
              </a:lnSpc>
              <a:spcBef>
                <a:spcPts val="1000"/>
              </a:spcBef>
              <a:spcAft>
                <a:spcPts val="0"/>
              </a:spcAft>
              <a:buClr>
                <a:schemeClr val="dk1"/>
              </a:buClr>
              <a:buSzPts val="2800"/>
              <a:buChar char="•"/>
            </a:pPr>
            <a:r>
              <a:rPr lang="en-US"/>
              <a:t>Used to provide the right quantities of nutrients.</a:t>
            </a:r>
            <a:endParaRPr/>
          </a:p>
          <a:p>
            <a:pPr indent="-228600" lvl="0" marL="228600" rtl="0" algn="l">
              <a:lnSpc>
                <a:spcPct val="90000"/>
              </a:lnSpc>
              <a:spcBef>
                <a:spcPts val="1000"/>
              </a:spcBef>
              <a:spcAft>
                <a:spcPts val="0"/>
              </a:spcAft>
              <a:buClr>
                <a:schemeClr val="dk1"/>
              </a:buClr>
              <a:buSzPts val="2800"/>
              <a:buChar char="•"/>
            </a:pPr>
            <a:r>
              <a:rPr lang="en-US"/>
              <a:t>Covers 97% of different groups of people, not individual.</a:t>
            </a:r>
            <a:endParaRPr/>
          </a:p>
          <a:p>
            <a:pPr indent="-228600" lvl="0" marL="228600" rtl="0" algn="l">
              <a:lnSpc>
                <a:spcPct val="90000"/>
              </a:lnSpc>
              <a:spcBef>
                <a:spcPts val="1000"/>
              </a:spcBef>
              <a:spcAft>
                <a:spcPts val="0"/>
              </a:spcAft>
              <a:buClr>
                <a:schemeClr val="dk1"/>
              </a:buClr>
              <a:buSzPts val="2800"/>
              <a:buChar char="•"/>
            </a:pPr>
            <a:r>
              <a:rPr lang="en-US"/>
              <a:t>Groups are based on age and genders.</a:t>
            </a:r>
            <a:endParaRPr/>
          </a:p>
          <a:p>
            <a:pPr indent="-228600" lvl="0" marL="228600" rtl="0" algn="l">
              <a:lnSpc>
                <a:spcPct val="90000"/>
              </a:lnSpc>
              <a:spcBef>
                <a:spcPts val="1000"/>
              </a:spcBef>
              <a:spcAft>
                <a:spcPts val="0"/>
              </a:spcAft>
              <a:buClr>
                <a:schemeClr val="dk1"/>
              </a:buClr>
              <a:buSzPts val="2800"/>
              <a:buChar char="•"/>
            </a:pPr>
            <a:r>
              <a:rPr lang="en-US"/>
              <a:t>Only applies on healthy people “those with specific nutritional needs are not included”.</a:t>
            </a:r>
            <a:endParaRPr/>
          </a:p>
        </p:txBody>
      </p:sp>
    </p:spTree>
  </p:cSld>
  <p:clrMapOvr>
    <a:masterClrMapping/>
  </p:clrMapOvr>
  <mc:AlternateContent>
    <mc:Choice Requires="p14">
      <p:transition spd="slow" p14:dur="4000">
        <p14:vortex dir="r"/>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pic>
        <p:nvPicPr>
          <p:cNvPr id="176" name="Google Shape;176;g3410e405fa9_0_0" title="drv .jpg"/>
          <p:cNvPicPr preferRelativeResize="0"/>
          <p:nvPr/>
        </p:nvPicPr>
        <p:blipFill>
          <a:blip r:embed="rId3">
            <a:alphaModFix/>
          </a:blip>
          <a:stretch>
            <a:fillRect/>
          </a:stretch>
        </p:blipFill>
        <p:spPr>
          <a:xfrm>
            <a:off x="694850" y="451650"/>
            <a:ext cx="11110349" cy="569067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pic>
        <p:nvPicPr>
          <p:cNvPr id="181" name="Google Shape;181;g3410e405fa9_0_5" title="drv 2.jpg"/>
          <p:cNvPicPr preferRelativeResize="0"/>
          <p:nvPr/>
        </p:nvPicPr>
        <p:blipFill>
          <a:blip r:embed="rId3">
            <a:alphaModFix/>
          </a:blip>
          <a:stretch>
            <a:fillRect/>
          </a:stretch>
        </p:blipFill>
        <p:spPr>
          <a:xfrm>
            <a:off x="601850" y="430800"/>
            <a:ext cx="11307575" cy="554475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Dietary reference value :</a:t>
            </a:r>
            <a:endParaRPr/>
          </a:p>
        </p:txBody>
      </p:sp>
      <p:sp>
        <p:nvSpPr>
          <p:cNvPr id="187" name="Google Shape;187;p1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C00000"/>
              </a:buClr>
              <a:buSzPts val="2800"/>
              <a:buChar char="•"/>
            </a:pPr>
            <a:r>
              <a:rPr lang="en-US">
                <a:solidFill>
                  <a:srgbClr val="C00000"/>
                </a:solidFill>
              </a:rPr>
              <a:t>EAR (estimated average requirements) </a:t>
            </a:r>
            <a:endParaRPr/>
          </a:p>
          <a:p>
            <a:pPr indent="-228600" lvl="0" marL="228600" rtl="0" algn="l">
              <a:lnSpc>
                <a:spcPct val="90000"/>
              </a:lnSpc>
              <a:spcBef>
                <a:spcPts val="1000"/>
              </a:spcBef>
              <a:spcAft>
                <a:spcPts val="0"/>
              </a:spcAft>
              <a:buClr>
                <a:schemeClr val="dk1"/>
              </a:buClr>
              <a:buSzPts val="2800"/>
              <a:buChar char="•"/>
            </a:pPr>
            <a:r>
              <a:rPr lang="en-US"/>
              <a:t>It’s the intake level for a nutrient at which the needs of 50% of the population will be met (particular for energy).</a:t>
            </a:r>
            <a:endParaRPr/>
          </a:p>
        </p:txBody>
      </p:sp>
      <p:sp>
        <p:nvSpPr>
          <p:cNvPr id="188" name="Google Shape;188;p1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C00000"/>
              </a:buClr>
              <a:buSzPts val="2800"/>
              <a:buChar char="•"/>
            </a:pPr>
            <a:r>
              <a:rPr lang="en-US">
                <a:solidFill>
                  <a:srgbClr val="C00000"/>
                </a:solidFill>
              </a:rPr>
              <a:t>RNI (reference nutrient intake)</a:t>
            </a:r>
            <a:endParaRPr/>
          </a:p>
          <a:p>
            <a:pPr indent="-228600" lvl="0" marL="228600" rtl="0" algn="l">
              <a:lnSpc>
                <a:spcPct val="90000"/>
              </a:lnSpc>
              <a:spcBef>
                <a:spcPts val="1000"/>
              </a:spcBef>
              <a:spcAft>
                <a:spcPts val="0"/>
              </a:spcAft>
              <a:buClr>
                <a:schemeClr val="dk1"/>
              </a:buClr>
              <a:buSzPts val="2800"/>
              <a:buChar char="•"/>
            </a:pPr>
            <a:r>
              <a:rPr lang="en-US"/>
              <a:t>It’s the amount of a nutrient that is enough to ensure that the needs of nearly all the group(97.5%) are being met (used for protein, vitamins and minerals).</a:t>
            </a:r>
            <a:endParaRPr/>
          </a:p>
        </p:txBody>
      </p:sp>
    </p:spTree>
  </p:cSld>
  <p:clrMapOvr>
    <a:masterClrMapping/>
  </p:clrMapOvr>
  <mc:AlternateContent>
    <mc:Choice Requires="p14">
      <p:transition spd="slow" p14:dur="4000">
        <p14:vortex dir="r"/>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en-US">
                <a:latin typeface="Arial"/>
                <a:ea typeface="Arial"/>
                <a:cs typeface="Arial"/>
                <a:sym typeface="Arial"/>
              </a:rPr>
              <a:t>Diet and health </a:t>
            </a:r>
            <a:endParaRPr>
              <a:latin typeface="Arial"/>
              <a:ea typeface="Arial"/>
              <a:cs typeface="Arial"/>
              <a:sym typeface="Arial"/>
            </a:endParaRPr>
          </a:p>
        </p:txBody>
      </p:sp>
      <p:sp>
        <p:nvSpPr>
          <p:cNvPr id="91" name="Google Shape;91;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Food is vital to life.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Food is any solid or liquid substance which, when taken by the body, provides it with the necessary materials to enable it to grow, to replace worn-out and damaged parts, and to function normally.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Human body is prone to faults and weakness if it is poorly maintained.</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p:txBody>
      </p:sp>
    </p:spTree>
  </p:cSld>
  <p:clrMapOvr>
    <a:masterClrMapping/>
  </p:clrMapOvr>
  <mc:AlternateContent>
    <mc:Choice Requires="p14">
      <p:transition spd="slow" p14:dur="4000">
        <p14:vortex dir="r"/>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3"/>
          <p:cNvSpPr txBox="1"/>
          <p:nvPr>
            <p:ph idx="1" type="body"/>
          </p:nvPr>
        </p:nvSpPr>
        <p:spPr>
          <a:xfrm>
            <a:off x="838200" y="613954"/>
            <a:ext cx="10515600" cy="5563009"/>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This can happen if too little or too much food is eaten, or if the daily food intake is in any way unbalanced.</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One way of ensuring that health and fitness are maintained, when food is plentiful, is to have an understanding of food and its effects on the body and to use knowledge wisely.</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p:txBody>
      </p:sp>
      <p:sp>
        <p:nvSpPr>
          <p:cNvPr descr="11 Simple Ways to Stick to a Healthy Diet" id="97" name="Google Shape;97;p3"/>
          <p:cNvSpPr/>
          <p:nvPr/>
        </p:nvSpPr>
        <p:spPr>
          <a:xfrm>
            <a:off x="155575" y="-144463"/>
            <a:ext cx="304800" cy="30480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98" name="Google Shape;98;p3"/>
          <p:cNvPicPr preferRelativeResize="0"/>
          <p:nvPr/>
        </p:nvPicPr>
        <p:blipFill rotWithShape="1">
          <a:blip r:embed="rId3">
            <a:alphaModFix/>
          </a:blip>
          <a:srcRect b="0" l="0" r="0" t="0"/>
          <a:stretch/>
        </p:blipFill>
        <p:spPr>
          <a:xfrm>
            <a:off x="3646752" y="3778431"/>
            <a:ext cx="4643943" cy="2609306"/>
          </a:xfrm>
          <a:prstGeom prst="rect">
            <a:avLst/>
          </a:prstGeom>
          <a:noFill/>
          <a:ln>
            <a:noFill/>
          </a:ln>
        </p:spPr>
      </p:pic>
    </p:spTree>
  </p:cSld>
  <p:clrMapOvr>
    <a:masterClrMapping/>
  </p:clrMapOvr>
  <mc:AlternateContent>
    <mc:Choice Requires="p14">
      <p:transition spd="slow" p14:dur="4000">
        <p14:vortex dir="r"/>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en-US">
                <a:latin typeface="Arial"/>
                <a:ea typeface="Arial"/>
                <a:cs typeface="Arial"/>
                <a:sym typeface="Arial"/>
              </a:rPr>
              <a:t>What is Nutrition?</a:t>
            </a:r>
            <a:endParaRPr>
              <a:latin typeface="Arial"/>
              <a:ea typeface="Arial"/>
              <a:cs typeface="Arial"/>
              <a:sym typeface="Arial"/>
            </a:endParaRPr>
          </a:p>
        </p:txBody>
      </p:sp>
      <p:sp>
        <p:nvSpPr>
          <p:cNvPr id="104" name="Google Shape;104;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Food, like other substances, is composed of different chemical elements, arranged in a variety of ways to form molecules.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These molecules collectively give individual foods their flavour, colour, and texture, and affect their reaction to heat and their digestion.</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The body uses some of the molecules in food to function correctly and to stay healthy. These are the nutrients.</a:t>
            </a:r>
            <a:endParaRPr>
              <a:latin typeface="Arial"/>
              <a:ea typeface="Arial"/>
              <a:cs typeface="Arial"/>
              <a:sym typeface="Arial"/>
            </a:endParaRPr>
          </a:p>
        </p:txBody>
      </p:sp>
    </p:spTree>
  </p:cSld>
  <p:clrMapOvr>
    <a:masterClrMapping/>
  </p:clrMapOvr>
  <mc:AlternateContent>
    <mc:Choice Requires="p14">
      <p:transition spd="slow" p14:dur="4000">
        <p14:vortex dir="r"/>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5"/>
          <p:cNvSpPr txBox="1"/>
          <p:nvPr>
            <p:ph idx="1" type="body"/>
          </p:nvPr>
        </p:nvSpPr>
        <p:spPr>
          <a:xfrm>
            <a:off x="733697" y="836022"/>
            <a:ext cx="10515600" cy="5576072"/>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There are many different nutrients, and each has its own function in the body. </a:t>
            </a:r>
            <a:endParaRPr>
              <a:latin typeface="Arial"/>
              <a:ea typeface="Arial"/>
              <a:cs typeface="Arial"/>
              <a:sym typeface="Arial"/>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Each nutrient is vital to life, and the health of an individual will suffer if any one nutrient is in short supply.</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The study of nutrients and their relationship with food and living things is called nutrition.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Most foods contain more than one nutrient, so are of use to the body in several ways.</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p:txBody>
      </p:sp>
    </p:spTree>
  </p:cSld>
  <p:clrMapOvr>
    <a:masterClrMapping/>
  </p:clrMapOvr>
  <mc:AlternateContent>
    <mc:Choice Requires="p14">
      <p:transition spd="slow" p14:dur="4000">
        <p14:vortex dir="r"/>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6"/>
          <p:cNvSpPr txBox="1"/>
          <p:nvPr>
            <p:ph idx="1" type="body"/>
          </p:nvPr>
        </p:nvSpPr>
        <p:spPr>
          <a:xfrm>
            <a:off x="733698" y="584652"/>
            <a:ext cx="10515600" cy="5659393"/>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Some foods, such as sugar, contain only one nutrient, and are of limited use to the body.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No single food provides all the nutrients required by the body in sufficient quantities, so a variety of foods must be eaten.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p:txBody>
      </p:sp>
      <p:pic>
        <p:nvPicPr>
          <p:cNvPr id="115" name="Google Shape;115;p6"/>
          <p:cNvPicPr preferRelativeResize="0"/>
          <p:nvPr/>
        </p:nvPicPr>
        <p:blipFill rotWithShape="1">
          <a:blip r:embed="rId3">
            <a:alphaModFix/>
          </a:blip>
          <a:srcRect b="0" l="0" r="0" t="0"/>
          <a:stretch/>
        </p:blipFill>
        <p:spPr>
          <a:xfrm>
            <a:off x="640081" y="3224348"/>
            <a:ext cx="10609218" cy="3267891"/>
          </a:xfrm>
          <a:prstGeom prst="rect">
            <a:avLst/>
          </a:prstGeom>
          <a:noFill/>
          <a:ln>
            <a:noFill/>
          </a:ln>
        </p:spPr>
      </p:pic>
    </p:spTree>
  </p:cSld>
  <p:clrMapOvr>
    <a:masterClrMapping/>
  </p:clrMapOvr>
  <mc:AlternateContent>
    <mc:Choice Requires="p14">
      <p:transition spd="slow" p14:dur="4000">
        <p14:vortex dir="r"/>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Calibri"/>
              <a:buNone/>
            </a:pPr>
            <a:r>
              <a:rPr lang="en-US" sz="4000"/>
              <a:t>Terms used in nutrition and nutritional related problems </a:t>
            </a:r>
            <a:r>
              <a:rPr lang="en-US" sz="4000">
                <a:highlight>
                  <a:srgbClr val="FFFF00"/>
                </a:highlight>
              </a:rPr>
              <a:t>(Past Papers Definitions)</a:t>
            </a:r>
            <a:endParaRPr sz="4000">
              <a:highlight>
                <a:srgbClr val="FFFF00"/>
              </a:highlight>
            </a:endParaRPr>
          </a:p>
        </p:txBody>
      </p:sp>
      <p:sp>
        <p:nvSpPr>
          <p:cNvPr id="121" name="Google Shape;121;p7"/>
          <p:cNvSpPr txBox="1"/>
          <p:nvPr>
            <p:ph idx="1" type="body"/>
          </p:nvPr>
        </p:nvSpPr>
        <p:spPr>
          <a:xfrm>
            <a:off x="838200" y="1825624"/>
            <a:ext cx="10515600" cy="4727575"/>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rgbClr val="C00000"/>
              </a:buClr>
              <a:buSzPts val="2800"/>
              <a:buChar char="•"/>
            </a:pPr>
            <a:r>
              <a:rPr b="1" lang="en-US">
                <a:solidFill>
                  <a:srgbClr val="C00000"/>
                </a:solidFill>
              </a:rPr>
              <a:t>Diet</a:t>
            </a:r>
            <a:r>
              <a:rPr lang="en-US">
                <a:solidFill>
                  <a:srgbClr val="C00000"/>
                </a:solidFill>
              </a:rPr>
              <a:t>: </a:t>
            </a:r>
            <a:r>
              <a:rPr lang="en-US">
                <a:highlight>
                  <a:srgbClr val="FFFF00"/>
                </a:highlight>
                <a:latin typeface="Arial"/>
                <a:ea typeface="Arial"/>
                <a:cs typeface="Arial"/>
                <a:sym typeface="Arial"/>
              </a:rPr>
              <a:t>the food that a person normally eats everyday</a:t>
            </a:r>
            <a:r>
              <a:rPr lang="en-US">
                <a:latin typeface="Arial"/>
                <a:ea typeface="Arial"/>
                <a:cs typeface="Arial"/>
                <a:sym typeface="Arial"/>
              </a:rPr>
              <a:t>. There are also special diets, such as </a:t>
            </a:r>
            <a:r>
              <a:rPr lang="en-US">
                <a:highlight>
                  <a:srgbClr val="FFFF00"/>
                </a:highlight>
                <a:latin typeface="Arial"/>
                <a:ea typeface="Arial"/>
                <a:cs typeface="Arial"/>
                <a:sym typeface="Arial"/>
              </a:rPr>
              <a:t>slimming diets, low fat diets</a:t>
            </a:r>
            <a:r>
              <a:rPr lang="en-US">
                <a:latin typeface="Arial"/>
                <a:ea typeface="Arial"/>
                <a:cs typeface="Arial"/>
                <a:sym typeface="Arial"/>
              </a:rPr>
              <a:t> or vegetarian or vegan diets.</a:t>
            </a:r>
            <a:endParaRPr/>
          </a:p>
          <a:p>
            <a:pPr indent="-50800" lvl="0" marL="22860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rgbClr val="C00000"/>
              </a:buClr>
              <a:buSzPts val="2800"/>
              <a:buChar char="•"/>
            </a:pPr>
            <a:r>
              <a:rPr b="1" lang="en-US">
                <a:solidFill>
                  <a:srgbClr val="C00000"/>
                </a:solidFill>
                <a:latin typeface="Arial"/>
                <a:ea typeface="Arial"/>
                <a:cs typeface="Arial"/>
                <a:sym typeface="Arial"/>
              </a:rPr>
              <a:t>Balanced diet</a:t>
            </a:r>
            <a:r>
              <a:rPr lang="en-US">
                <a:solidFill>
                  <a:srgbClr val="C00000"/>
                </a:solidFill>
                <a:latin typeface="Arial"/>
                <a:ea typeface="Arial"/>
                <a:cs typeface="Arial"/>
                <a:sym typeface="Arial"/>
              </a:rPr>
              <a:t>: </a:t>
            </a:r>
            <a:r>
              <a:rPr lang="en-US">
                <a:highlight>
                  <a:srgbClr val="FFFF00"/>
                </a:highlight>
                <a:latin typeface="Arial"/>
                <a:ea typeface="Arial"/>
                <a:cs typeface="Arial"/>
                <a:sym typeface="Arial"/>
              </a:rPr>
              <a:t>a diet that provides</a:t>
            </a:r>
            <a:r>
              <a:rPr lang="en-US">
                <a:latin typeface="Arial"/>
                <a:ea typeface="Arial"/>
                <a:cs typeface="Arial"/>
                <a:sym typeface="Arial"/>
              </a:rPr>
              <a:t> the correct amount of </a:t>
            </a:r>
            <a:r>
              <a:rPr lang="en-US">
                <a:highlight>
                  <a:srgbClr val="FFFF00"/>
                </a:highlight>
                <a:latin typeface="Arial"/>
                <a:ea typeface="Arial"/>
                <a:cs typeface="Arial"/>
                <a:sym typeface="Arial"/>
              </a:rPr>
              <a:t>all nutrients</a:t>
            </a:r>
            <a:r>
              <a:rPr lang="en-US">
                <a:latin typeface="Arial"/>
                <a:ea typeface="Arial"/>
                <a:cs typeface="Arial"/>
                <a:sym typeface="Arial"/>
              </a:rPr>
              <a:t> for the needs of an individual </a:t>
            </a:r>
            <a:r>
              <a:rPr lang="en-US">
                <a:highlight>
                  <a:srgbClr val="FFFF00"/>
                </a:highlight>
                <a:latin typeface="Arial"/>
                <a:ea typeface="Arial"/>
                <a:cs typeface="Arial"/>
                <a:sym typeface="Arial"/>
              </a:rPr>
              <a:t>in adequate amounts.</a:t>
            </a:r>
            <a:endParaRPr>
              <a:highlight>
                <a:srgbClr val="FFFF00"/>
              </a:highlight>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rgbClr val="C00000"/>
              </a:buClr>
              <a:buSzPts val="2800"/>
              <a:buChar char="•"/>
            </a:pPr>
            <a:r>
              <a:rPr b="1" lang="en-US">
                <a:solidFill>
                  <a:srgbClr val="C00000"/>
                </a:solidFill>
                <a:latin typeface="Arial"/>
                <a:ea typeface="Arial"/>
                <a:cs typeface="Arial"/>
                <a:sym typeface="Arial"/>
              </a:rPr>
              <a:t>Metabolism: </a:t>
            </a:r>
            <a:r>
              <a:rPr lang="en-US">
                <a:latin typeface="Arial"/>
                <a:ea typeface="Arial"/>
                <a:cs typeface="Arial"/>
                <a:sym typeface="Arial"/>
              </a:rPr>
              <a:t> </a:t>
            </a:r>
            <a:r>
              <a:rPr lang="en-US">
                <a:highlight>
                  <a:srgbClr val="FFFF00"/>
                </a:highlight>
                <a:latin typeface="Arial"/>
                <a:ea typeface="Arial"/>
                <a:cs typeface="Arial"/>
                <a:sym typeface="Arial"/>
              </a:rPr>
              <a:t>chemical reactions that happen in the body</a:t>
            </a:r>
            <a:r>
              <a:rPr lang="en-US">
                <a:latin typeface="Arial"/>
                <a:ea typeface="Arial"/>
                <a:cs typeface="Arial"/>
                <a:sym typeface="Arial"/>
              </a:rPr>
              <a:t>, which enable the body </a:t>
            </a:r>
            <a:r>
              <a:rPr lang="en-US">
                <a:highlight>
                  <a:srgbClr val="FFFF00"/>
                </a:highlight>
                <a:latin typeface="Arial"/>
                <a:ea typeface="Arial"/>
                <a:cs typeface="Arial"/>
                <a:sym typeface="Arial"/>
              </a:rPr>
              <a:t>to carry out all the necessary functions</a:t>
            </a:r>
            <a:r>
              <a:rPr lang="en-US">
                <a:latin typeface="Arial"/>
                <a:ea typeface="Arial"/>
                <a:cs typeface="Arial"/>
                <a:sym typeface="Arial"/>
              </a:rPr>
              <a:t> and processes, as well as to </a:t>
            </a:r>
            <a:r>
              <a:rPr lang="en-US">
                <a:highlight>
                  <a:srgbClr val="FFFF00"/>
                </a:highlight>
                <a:latin typeface="Arial"/>
                <a:ea typeface="Arial"/>
                <a:cs typeface="Arial"/>
                <a:sym typeface="Arial"/>
              </a:rPr>
              <a:t>grow </a:t>
            </a:r>
            <a:r>
              <a:rPr lang="en-US">
                <a:latin typeface="Arial"/>
                <a:ea typeface="Arial"/>
                <a:cs typeface="Arial"/>
                <a:sym typeface="Arial"/>
              </a:rPr>
              <a:t>and to </a:t>
            </a:r>
            <a:r>
              <a:rPr lang="en-US">
                <a:highlight>
                  <a:srgbClr val="FFFF00"/>
                </a:highlight>
                <a:latin typeface="Arial"/>
                <a:ea typeface="Arial"/>
                <a:cs typeface="Arial"/>
                <a:sym typeface="Arial"/>
              </a:rPr>
              <a:t>replace the damaged </a:t>
            </a:r>
            <a:r>
              <a:rPr lang="en-US">
                <a:latin typeface="Arial"/>
                <a:ea typeface="Arial"/>
                <a:cs typeface="Arial"/>
                <a:sym typeface="Arial"/>
              </a:rPr>
              <a:t>and worn-out body cells.</a:t>
            </a:r>
            <a:endParaRPr>
              <a:latin typeface="Arial"/>
              <a:ea typeface="Arial"/>
              <a:cs typeface="Arial"/>
              <a:sym typeface="Arial"/>
            </a:endParaRPr>
          </a:p>
        </p:txBody>
      </p:sp>
    </p:spTree>
  </p:cSld>
  <p:clrMapOvr>
    <a:masterClrMapping/>
  </p:clrMapOvr>
  <mc:AlternateContent>
    <mc:Choice Requires="p14">
      <p:transition spd="slow" p14:dur="4000">
        <p14:vortex dir="r"/>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8"/>
          <p:cNvSpPr txBox="1"/>
          <p:nvPr>
            <p:ph idx="1" type="body"/>
          </p:nvPr>
        </p:nvSpPr>
        <p:spPr>
          <a:xfrm>
            <a:off x="790973" y="840886"/>
            <a:ext cx="10515600" cy="563326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C00000"/>
              </a:buClr>
              <a:buSzPts val="2800"/>
              <a:buChar char="•"/>
            </a:pPr>
            <a:r>
              <a:rPr b="1" lang="en-US">
                <a:solidFill>
                  <a:srgbClr val="C00000"/>
                </a:solidFill>
                <a:latin typeface="Arial"/>
                <a:ea typeface="Arial"/>
                <a:cs typeface="Arial"/>
                <a:sym typeface="Arial"/>
              </a:rPr>
              <a:t>Malnutrition:</a:t>
            </a:r>
            <a:r>
              <a:rPr b="1" lang="en-US"/>
              <a:t> </a:t>
            </a:r>
            <a:r>
              <a:rPr lang="en-US">
                <a:latin typeface="Arial"/>
                <a:ea typeface="Arial"/>
                <a:cs typeface="Arial"/>
                <a:sym typeface="Arial"/>
              </a:rPr>
              <a:t>is the condition that develops </a:t>
            </a:r>
            <a:r>
              <a:rPr lang="en-US">
                <a:highlight>
                  <a:srgbClr val="FFFF00"/>
                </a:highlight>
                <a:latin typeface="Arial"/>
                <a:ea typeface="Arial"/>
                <a:cs typeface="Arial"/>
                <a:sym typeface="Arial"/>
              </a:rPr>
              <a:t>when the body does</a:t>
            </a:r>
            <a:r>
              <a:rPr lang="en-US">
                <a:latin typeface="Arial"/>
                <a:ea typeface="Arial"/>
                <a:cs typeface="Arial"/>
                <a:sym typeface="Arial"/>
              </a:rPr>
              <a:t> </a:t>
            </a:r>
            <a:r>
              <a:rPr lang="en-US">
                <a:highlight>
                  <a:srgbClr val="FFFF00"/>
                </a:highlight>
                <a:latin typeface="Arial"/>
                <a:ea typeface="Arial"/>
                <a:cs typeface="Arial"/>
                <a:sym typeface="Arial"/>
              </a:rPr>
              <a:t>not get the right amount of the </a:t>
            </a:r>
            <a:r>
              <a:rPr lang="en-US" u="sng">
                <a:solidFill>
                  <a:schemeClr val="hlink"/>
                </a:solidFill>
                <a:latin typeface="Arial"/>
                <a:ea typeface="Arial"/>
                <a:cs typeface="Arial"/>
                <a:sym typeface="Arial"/>
                <a:hlinkClick r:id="rId3"/>
              </a:rPr>
              <a:t>vitamins</a:t>
            </a:r>
            <a:r>
              <a:rPr lang="en-US">
                <a:latin typeface="Arial"/>
                <a:ea typeface="Arial"/>
                <a:cs typeface="Arial"/>
                <a:sym typeface="Arial"/>
              </a:rPr>
              <a:t>, </a:t>
            </a:r>
            <a:r>
              <a:rPr lang="en-US" u="sng">
                <a:solidFill>
                  <a:schemeClr val="hlink"/>
                </a:solidFill>
                <a:latin typeface="Arial"/>
                <a:ea typeface="Arial"/>
                <a:cs typeface="Arial"/>
                <a:sym typeface="Arial"/>
                <a:hlinkClick r:id="rId4"/>
              </a:rPr>
              <a:t>minerals</a:t>
            </a:r>
            <a:r>
              <a:rPr lang="en-US">
                <a:latin typeface="Arial"/>
                <a:ea typeface="Arial"/>
                <a:cs typeface="Arial"/>
                <a:sym typeface="Arial"/>
              </a:rPr>
              <a:t>, and other </a:t>
            </a:r>
            <a:r>
              <a:rPr lang="en-US">
                <a:highlight>
                  <a:srgbClr val="FFFF00"/>
                </a:highlight>
                <a:latin typeface="Arial"/>
                <a:ea typeface="Arial"/>
                <a:cs typeface="Arial"/>
                <a:sym typeface="Arial"/>
              </a:rPr>
              <a:t>nutrients </a:t>
            </a:r>
            <a:r>
              <a:rPr lang="en-US">
                <a:latin typeface="Arial"/>
                <a:ea typeface="Arial"/>
                <a:cs typeface="Arial"/>
                <a:sym typeface="Arial"/>
              </a:rPr>
              <a:t>it needs </a:t>
            </a:r>
            <a:r>
              <a:rPr lang="en-US">
                <a:highlight>
                  <a:srgbClr val="FFFF00"/>
                </a:highlight>
                <a:latin typeface="Arial"/>
                <a:ea typeface="Arial"/>
                <a:cs typeface="Arial"/>
                <a:sym typeface="Arial"/>
              </a:rPr>
              <a:t>to maintain healthy tissues and organ function.</a:t>
            </a:r>
            <a:endParaRPr>
              <a:highlight>
                <a:srgbClr val="FFFF00"/>
              </a:highlight>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  It occurs in people who are </a:t>
            </a:r>
            <a:r>
              <a:rPr lang="en-US">
                <a:highlight>
                  <a:srgbClr val="FFFF00"/>
                </a:highlight>
                <a:latin typeface="Arial"/>
                <a:ea typeface="Arial"/>
                <a:cs typeface="Arial"/>
                <a:sym typeface="Arial"/>
              </a:rPr>
              <a:t>either under-nourished or over-nourished.</a:t>
            </a:r>
            <a:r>
              <a:rPr lang="en-US">
                <a:latin typeface="Arial"/>
                <a:ea typeface="Arial"/>
                <a:cs typeface="Arial"/>
                <a:sym typeface="Arial"/>
              </a:rPr>
              <a:t> Under nutrition is a consequence of consuming too few essential nutrients or using or excreting them more rapidly than they can be replaced.</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rgbClr val="C00000"/>
              </a:buClr>
              <a:buSzPts val="2800"/>
              <a:buChar char="•"/>
            </a:pPr>
            <a:r>
              <a:rPr b="1" lang="en-US">
                <a:solidFill>
                  <a:srgbClr val="C00000"/>
                </a:solidFill>
                <a:latin typeface="Arial"/>
                <a:ea typeface="Arial"/>
                <a:cs typeface="Arial"/>
                <a:sym typeface="Arial"/>
              </a:rPr>
              <a:t>Undernutrition: </a:t>
            </a:r>
            <a:r>
              <a:rPr lang="en-US">
                <a:latin typeface="Arial"/>
                <a:ea typeface="Arial"/>
                <a:cs typeface="Arial"/>
                <a:sym typeface="Arial"/>
              </a:rPr>
              <a:t>is an</a:t>
            </a:r>
            <a:r>
              <a:rPr lang="en-US">
                <a:highlight>
                  <a:srgbClr val="FFFF00"/>
                </a:highlight>
                <a:latin typeface="Arial"/>
                <a:ea typeface="Arial"/>
                <a:cs typeface="Arial"/>
                <a:sym typeface="Arial"/>
              </a:rPr>
              <a:t> insufficient total intake of nutrients to meet an individual’s needs to maintain good health.</a:t>
            </a:r>
            <a:endParaRPr>
              <a:highlight>
                <a:srgbClr val="FFFF00"/>
              </a:highlight>
            </a:endParaRPr>
          </a:p>
          <a:p>
            <a:pPr indent="-50800" lvl="0" marL="228600" rtl="0" algn="l">
              <a:lnSpc>
                <a:spcPct val="90000"/>
              </a:lnSpc>
              <a:spcBef>
                <a:spcPts val="1000"/>
              </a:spcBef>
              <a:spcAft>
                <a:spcPts val="0"/>
              </a:spcAft>
              <a:buClr>
                <a:schemeClr val="dk1"/>
              </a:buClr>
              <a:buSzPts val="2800"/>
              <a:buNone/>
            </a:pPr>
            <a:r>
              <a:t/>
            </a:r>
            <a:endParaRPr>
              <a:highlight>
                <a:srgbClr val="FFFF00"/>
              </a:highlight>
              <a:latin typeface="Arial"/>
              <a:ea typeface="Arial"/>
              <a:cs typeface="Arial"/>
              <a:sym typeface="Arial"/>
            </a:endParaRPr>
          </a:p>
        </p:txBody>
      </p:sp>
    </p:spTree>
  </p:cSld>
  <p:clrMapOvr>
    <a:masterClrMapping/>
  </p:clrMapOvr>
  <mc:AlternateContent>
    <mc:Choice Requires="p14">
      <p:transition spd="slow" p14:dur="4000">
        <p14:vortex dir="r"/>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9"/>
          <p:cNvSpPr txBox="1"/>
          <p:nvPr>
            <p:ph type="ctrTitle"/>
          </p:nvPr>
        </p:nvSpPr>
        <p:spPr>
          <a:xfrm>
            <a:off x="211025" y="618400"/>
            <a:ext cx="11310300" cy="7036800"/>
          </a:xfrm>
          <a:prstGeom prst="rect">
            <a:avLst/>
          </a:prstGeom>
          <a:noFill/>
          <a:ln>
            <a:noFill/>
          </a:ln>
        </p:spPr>
        <p:txBody>
          <a:bodyPr anchorCtr="0" anchor="b" bIns="45700" lIns="91425" spcFirstLastPara="1" rIns="91425" wrap="square" tIns="45700">
            <a:normAutofit fontScale="90000"/>
          </a:bodyPr>
          <a:lstStyle/>
          <a:p>
            <a:pPr indent="-342900" lvl="0" marL="342900" rtl="0" algn="l">
              <a:lnSpc>
                <a:spcPct val="90000"/>
              </a:lnSpc>
              <a:spcBef>
                <a:spcPts val="0"/>
              </a:spcBef>
              <a:spcAft>
                <a:spcPts val="0"/>
              </a:spcAft>
              <a:buClr>
                <a:schemeClr val="dk1"/>
              </a:buClr>
              <a:buSzPct val="100000"/>
              <a:buFont typeface="Arial"/>
              <a:buChar char="•"/>
            </a:pPr>
            <a:br>
              <a:rPr lang="en-US" sz="2200">
                <a:latin typeface="Arial"/>
                <a:ea typeface="Arial"/>
                <a:cs typeface="Arial"/>
                <a:sym typeface="Arial"/>
              </a:rPr>
            </a:br>
            <a:br>
              <a:rPr lang="en-US" sz="3100">
                <a:latin typeface="Arial"/>
                <a:ea typeface="Arial"/>
                <a:cs typeface="Arial"/>
                <a:sym typeface="Arial"/>
              </a:rPr>
            </a:br>
            <a:r>
              <a:rPr b="1" lang="en-US" sz="3100">
                <a:solidFill>
                  <a:srgbClr val="C00000"/>
                </a:solidFill>
                <a:latin typeface="Arial"/>
                <a:ea typeface="Arial"/>
                <a:cs typeface="Arial"/>
                <a:sym typeface="Arial"/>
              </a:rPr>
              <a:t>Over nutrition: </a:t>
            </a:r>
            <a:r>
              <a:rPr lang="en-US" sz="3100">
                <a:latin typeface="Arial"/>
                <a:ea typeface="Arial"/>
                <a:cs typeface="Arial"/>
                <a:sym typeface="Arial"/>
              </a:rPr>
              <a:t>is a form of malnutrition, in which</a:t>
            </a:r>
            <a:r>
              <a:rPr lang="en-US" sz="3100">
                <a:highlight>
                  <a:srgbClr val="FFFF00"/>
                </a:highlight>
                <a:latin typeface="Arial"/>
                <a:ea typeface="Arial"/>
                <a:cs typeface="Arial"/>
                <a:sym typeface="Arial"/>
              </a:rPr>
              <a:t> the nutrients are oversupplied relative to the amount required</a:t>
            </a:r>
            <a:r>
              <a:rPr lang="en-US" sz="3100">
                <a:latin typeface="Arial"/>
                <a:ea typeface="Arial"/>
                <a:cs typeface="Arial"/>
                <a:sym typeface="Arial"/>
              </a:rPr>
              <a:t> for normal growth, development and metabolism, it can develop into obesity. </a:t>
            </a:r>
            <a:br>
              <a:rPr lang="en-US" sz="3100">
                <a:latin typeface="Arial"/>
                <a:ea typeface="Arial"/>
                <a:cs typeface="Arial"/>
                <a:sym typeface="Arial"/>
              </a:rPr>
            </a:br>
            <a:br>
              <a:rPr lang="en-US" sz="3100">
                <a:latin typeface="Arial"/>
                <a:ea typeface="Arial"/>
                <a:cs typeface="Arial"/>
                <a:sym typeface="Arial"/>
              </a:rPr>
            </a:br>
            <a:r>
              <a:rPr b="1" lang="en-US" sz="3100">
                <a:solidFill>
                  <a:srgbClr val="C00000"/>
                </a:solidFill>
                <a:latin typeface="Arial"/>
                <a:ea typeface="Arial"/>
                <a:cs typeface="Arial"/>
                <a:sym typeface="Arial"/>
              </a:rPr>
              <a:t>Deficiency diseases: </a:t>
            </a:r>
            <a:r>
              <a:rPr lang="en-US" sz="3100">
                <a:highlight>
                  <a:srgbClr val="FFFF00"/>
                </a:highlight>
                <a:latin typeface="Arial"/>
                <a:ea typeface="Arial"/>
                <a:cs typeface="Arial"/>
                <a:sym typeface="Arial"/>
              </a:rPr>
              <a:t>are the diseases such as rickets and scurvy caused by a</a:t>
            </a:r>
            <a:r>
              <a:rPr lang="en-US" sz="3100">
                <a:latin typeface="Arial"/>
                <a:ea typeface="Arial"/>
                <a:cs typeface="Arial"/>
                <a:sym typeface="Arial"/>
              </a:rPr>
              <a:t> dietary </a:t>
            </a:r>
            <a:r>
              <a:rPr lang="en-US" sz="3100">
                <a:highlight>
                  <a:srgbClr val="FFFF00"/>
                </a:highlight>
                <a:latin typeface="Arial"/>
                <a:ea typeface="Arial"/>
                <a:cs typeface="Arial"/>
                <a:sym typeface="Arial"/>
              </a:rPr>
              <a:t>deficiency of specific nutrients</a:t>
            </a:r>
            <a:r>
              <a:rPr lang="en-US" sz="3100">
                <a:latin typeface="Arial"/>
                <a:ea typeface="Arial"/>
                <a:cs typeface="Arial"/>
                <a:sym typeface="Arial"/>
              </a:rPr>
              <a:t> especially a vitamin or mineral. The disease may stem from insufficient intake, digestion, absorption, or utilization of a nutrient.</a:t>
            </a:r>
            <a:br>
              <a:rPr lang="en-US" sz="3100">
                <a:latin typeface="Arial"/>
                <a:ea typeface="Arial"/>
                <a:cs typeface="Arial"/>
                <a:sym typeface="Arial"/>
              </a:rPr>
            </a:br>
            <a:br>
              <a:rPr lang="en-US" sz="3100">
                <a:latin typeface="Arial"/>
                <a:ea typeface="Arial"/>
                <a:cs typeface="Arial"/>
                <a:sym typeface="Arial"/>
              </a:rPr>
            </a:br>
            <a:r>
              <a:rPr b="1" lang="en-US" sz="3100">
                <a:solidFill>
                  <a:srgbClr val="C00000"/>
                </a:solidFill>
                <a:latin typeface="Arial"/>
                <a:ea typeface="Arial"/>
                <a:cs typeface="Arial"/>
                <a:sym typeface="Arial"/>
              </a:rPr>
              <a:t>Energy dense foods: </a:t>
            </a:r>
            <a:r>
              <a:rPr lang="en-US" sz="3100">
                <a:highlight>
                  <a:srgbClr val="FFFF00"/>
                </a:highlight>
                <a:latin typeface="Arial"/>
                <a:ea typeface="Arial"/>
                <a:cs typeface="Arial"/>
                <a:sym typeface="Arial"/>
              </a:rPr>
              <a:t>foods that are notably low in nutrient density such as crisps, sweets, and similar snacks</a:t>
            </a:r>
            <a:r>
              <a:rPr lang="en-US" sz="3100">
                <a:latin typeface="Arial"/>
                <a:ea typeface="Arial"/>
                <a:cs typeface="Arial"/>
                <a:sym typeface="Arial"/>
              </a:rPr>
              <a:t>, these foods </a:t>
            </a:r>
            <a:r>
              <a:rPr lang="en-US" sz="3100">
                <a:highlight>
                  <a:srgbClr val="FFFF00"/>
                </a:highlight>
                <a:latin typeface="Arial"/>
                <a:ea typeface="Arial"/>
                <a:cs typeface="Arial"/>
                <a:sym typeface="Arial"/>
              </a:rPr>
              <a:t>deliver only energy with little or no protein, vitamins, and minerals.</a:t>
            </a:r>
            <a:br>
              <a:rPr lang="en-US">
                <a:highlight>
                  <a:srgbClr val="FFFF00"/>
                </a:highlight>
              </a:rPr>
            </a:br>
            <a:br>
              <a:rPr lang="en-US"/>
            </a:br>
            <a:br>
              <a:rPr lang="en-US">
                <a:latin typeface="Arial"/>
                <a:ea typeface="Arial"/>
                <a:cs typeface="Arial"/>
                <a:sym typeface="Arial"/>
              </a:rPr>
            </a:br>
            <a:endParaRPr/>
          </a:p>
        </p:txBody>
      </p:sp>
    </p:spTree>
  </p:cSld>
  <p:clrMapOvr>
    <a:masterClrMapping/>
  </p:clrMapOvr>
  <mc:AlternateContent>
    <mc:Choice Requires="p14">
      <p:transition spd="slow" p14:dur="4000">
        <p14:vortex dir="r"/>
      </p:transition>
    </mc:Choice>
    <mc:Fallback>
      <p:transition spd="med">
        <p:fade/>
      </p:transition>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2022-04-06T13:40:55Z</dcterms:created>
  <dc:creator>User</dc:creator>
</cp:coreProperties>
</file>