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Antic"/>
      <p:regular r:id="rId29"/>
    </p:embeddedFont>
    <p:embeddedFont>
      <p:font typeface="Noto Sans Symbols"/>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ivlL0Qdv3sl7TQs5GMC/ae45E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1894DB-84E8-4A8C-AAA7-2124801FF49B}">
  <a:tblStyle styleId="{B51894DB-84E8-4A8C-AAA7-2124801FF49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nti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otoSansSymbols-bold.fntdata"/><Relationship Id="rId30" Type="http://schemas.openxmlformats.org/officeDocument/2006/relationships/font" Target="fonts/NotoSansSymbols-regular.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p:nvPr>
            <p:ph idx="2" type="pic"/>
          </p:nvPr>
        </p:nvSpPr>
        <p:spPr>
          <a:xfrm>
            <a:off x="1792288" y="612775"/>
            <a:ext cx="5486400" cy="4114800"/>
          </a:xfrm>
          <a:prstGeom prst="rect">
            <a:avLst/>
          </a:prstGeom>
          <a:noFill/>
          <a:ln>
            <a:noFill/>
          </a:ln>
        </p:spPr>
      </p:sp>
      <p:sp>
        <p:nvSpPr>
          <p:cNvPr id="64" name="Google Shape;64;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2.png"/><Relationship Id="rId10" Type="http://schemas.openxmlformats.org/officeDocument/2006/relationships/image" Target="../media/image27.png"/><Relationship Id="rId9" Type="http://schemas.openxmlformats.org/officeDocument/2006/relationships/slide" Target="/ppt/slides/slide7.xml"/><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2.png"/><Relationship Id="rId9" Type="http://schemas.openxmlformats.org/officeDocument/2006/relationships/slide" Target="/ppt/slides/slide7.xml"/><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png"/><Relationship Id="rId11" Type="http://schemas.openxmlformats.org/officeDocument/2006/relationships/image" Target="../media/image26.png"/><Relationship Id="rId10" Type="http://schemas.openxmlformats.org/officeDocument/2006/relationships/hyperlink" Target="https://create.kahoot.it/share/key-narrative-component/e33e3c7b-69c7-453b-8bc6-70ec093d8174" TargetMode="External"/><Relationship Id="rId9" Type="http://schemas.openxmlformats.org/officeDocument/2006/relationships/slide" Target="/ppt/slides/slide7.xml"/><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3.png"/><Relationship Id="rId9" Type="http://schemas.openxmlformats.org/officeDocument/2006/relationships/image" Target="../media/image28.jp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2.png"/><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hyperlink" Target="https://drive.google.com/drive/folders/1c-ebEu7WuC98Q10fq6zHEsCBXOSo_lu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2.png"/><Relationship Id="rId10" Type="http://schemas.openxmlformats.org/officeDocument/2006/relationships/image" Target="../media/image8.png"/><Relationship Id="rId9"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2.png"/><Relationship Id="rId10" Type="http://schemas.openxmlformats.org/officeDocument/2006/relationships/image" Target="../media/image8.png"/><Relationship Id="rId9"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hyperlink" Target="https://edpuzzle.com/media/65031f9e857a59403f43f29a" TargetMode="External"/><Relationship Id="rId9"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6.png"/><Relationship Id="rId9" Type="http://schemas.openxmlformats.org/officeDocument/2006/relationships/slide" Target="/ppt/slides/slide12.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slide" Target="/ppt/slides/slide7.xml"/><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2.png"/><Relationship Id="rId10" Type="http://schemas.openxmlformats.org/officeDocument/2006/relationships/image" Target="../media/image24.png"/><Relationship Id="rId9" Type="http://schemas.openxmlformats.org/officeDocument/2006/relationships/slide" Target="/ppt/slides/slide7.xml"/><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85" name="Google Shape;85;p1"/>
          <p:cNvSpPr/>
          <p:nvPr/>
        </p:nvSpPr>
        <p:spPr>
          <a:xfrm rot="-2104014">
            <a:off x="1119125" y="1172488"/>
            <a:ext cx="4862142" cy="4296366"/>
          </a:xfrm>
          <a:custGeom>
            <a:rect b="b" l="l" r="r" t="t"/>
            <a:pathLst>
              <a:path extrusionOk="0" h="4296366" w="4862142">
                <a:moveTo>
                  <a:pt x="0" y="0"/>
                </a:moveTo>
                <a:lnTo>
                  <a:pt x="4862142" y="0"/>
                </a:lnTo>
                <a:lnTo>
                  <a:pt x="4862142" y="4296365"/>
                </a:lnTo>
                <a:lnTo>
                  <a:pt x="0" y="4296365"/>
                </a:lnTo>
                <a:lnTo>
                  <a:pt x="0" y="0"/>
                </a:lnTo>
                <a:close/>
              </a:path>
            </a:pathLst>
          </a:custGeom>
          <a:blipFill rotWithShape="1">
            <a:blip r:embed="rId4">
              <a:alphaModFix/>
            </a:blip>
            <a:stretch>
              <a:fillRect b="0" l="0" r="0" t="0"/>
            </a:stretch>
          </a:blipFill>
          <a:ln>
            <a:noFill/>
          </a:ln>
        </p:spPr>
      </p:sp>
      <p:grpSp>
        <p:nvGrpSpPr>
          <p:cNvPr id="86" name="Google Shape;86;p1"/>
          <p:cNvGrpSpPr/>
          <p:nvPr/>
        </p:nvGrpSpPr>
        <p:grpSpPr>
          <a:xfrm>
            <a:off x="2318932" y="603453"/>
            <a:ext cx="13554541" cy="7851095"/>
            <a:chOff x="-9748" y="-160596"/>
            <a:chExt cx="18072722" cy="10468126"/>
          </a:xfrm>
        </p:grpSpPr>
        <p:grpSp>
          <p:nvGrpSpPr>
            <p:cNvPr id="87" name="Google Shape;87;p1"/>
            <p:cNvGrpSpPr/>
            <p:nvPr/>
          </p:nvGrpSpPr>
          <p:grpSpPr>
            <a:xfrm rot="-208414">
              <a:off x="254544" y="355861"/>
              <a:ext cx="17328616" cy="9249655"/>
              <a:chOff x="0" y="-28575"/>
              <a:chExt cx="3077638" cy="1642779"/>
            </a:xfrm>
          </p:grpSpPr>
          <p:sp>
            <p:nvSpPr>
              <p:cNvPr id="88" name="Google Shape;88;p1"/>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89" name="Google Shape;89;p1"/>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
            <p:cNvGrpSpPr/>
            <p:nvPr/>
          </p:nvGrpSpPr>
          <p:grpSpPr>
            <a:xfrm rot="191834">
              <a:off x="489903" y="581837"/>
              <a:ext cx="17328616" cy="9249655"/>
              <a:chOff x="0" y="-28575"/>
              <a:chExt cx="3077638" cy="1642779"/>
            </a:xfrm>
          </p:grpSpPr>
          <p:sp>
            <p:nvSpPr>
              <p:cNvPr id="91" name="Google Shape;91;p1"/>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92" name="Google Shape;92;p1"/>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
            <p:cNvGrpSpPr/>
            <p:nvPr/>
          </p:nvGrpSpPr>
          <p:grpSpPr>
            <a:xfrm rot="-66823">
              <a:off x="483852" y="581727"/>
              <a:ext cx="17328616" cy="9249655"/>
              <a:chOff x="0" y="-28575"/>
              <a:chExt cx="3077638" cy="1642779"/>
            </a:xfrm>
          </p:grpSpPr>
          <p:sp>
            <p:nvSpPr>
              <p:cNvPr id="94" name="Google Shape;94;p1"/>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95" name="Google Shape;95;p1"/>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1"/>
            <p:cNvGrpSpPr/>
            <p:nvPr/>
          </p:nvGrpSpPr>
          <p:grpSpPr>
            <a:xfrm>
              <a:off x="485416" y="581712"/>
              <a:ext cx="17328616" cy="9249655"/>
              <a:chOff x="0" y="-28575"/>
              <a:chExt cx="3077638" cy="1642779"/>
            </a:xfrm>
          </p:grpSpPr>
          <p:sp>
            <p:nvSpPr>
              <p:cNvPr id="97" name="Google Shape;97;p1"/>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98" name="Google Shape;98;p1"/>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99" name="Google Shape;99;p1"/>
          <p:cNvGrpSpPr/>
          <p:nvPr/>
        </p:nvGrpSpPr>
        <p:grpSpPr>
          <a:xfrm>
            <a:off x="15169228" y="-301732"/>
            <a:ext cx="3533862" cy="3381444"/>
            <a:chOff x="-1" y="0"/>
            <a:chExt cx="4711816" cy="4508593"/>
          </a:xfrm>
        </p:grpSpPr>
        <p:sp>
          <p:nvSpPr>
            <p:cNvPr id="100" name="Google Shape;100;p1"/>
            <p:cNvSpPr/>
            <p:nvPr/>
          </p:nvSpPr>
          <p:spPr>
            <a:xfrm rot="5002884">
              <a:off x="148194" y="62100"/>
              <a:ext cx="1890659" cy="1982343"/>
            </a:xfrm>
            <a:custGeom>
              <a:rect b="b" l="l" r="r" t="t"/>
              <a:pathLst>
                <a:path extrusionOk="0" h="1982343" w="1890659">
                  <a:moveTo>
                    <a:pt x="0" y="0"/>
                  </a:moveTo>
                  <a:lnTo>
                    <a:pt x="1890660" y="0"/>
                  </a:lnTo>
                  <a:lnTo>
                    <a:pt x="1890660" y="1982343"/>
                  </a:lnTo>
                  <a:lnTo>
                    <a:pt x="0" y="1982343"/>
                  </a:lnTo>
                  <a:lnTo>
                    <a:pt x="0" y="0"/>
                  </a:lnTo>
                  <a:close/>
                </a:path>
              </a:pathLst>
            </a:custGeom>
            <a:blipFill rotWithShape="1">
              <a:blip r:embed="rId5">
                <a:alphaModFix/>
              </a:blip>
              <a:stretch>
                <a:fillRect b="0" l="0" r="0" t="0"/>
              </a:stretch>
            </a:blipFill>
            <a:ln>
              <a:noFill/>
            </a:ln>
          </p:spPr>
        </p:sp>
        <p:sp>
          <p:nvSpPr>
            <p:cNvPr id="101" name="Google Shape;101;p1"/>
            <p:cNvSpPr/>
            <p:nvPr/>
          </p:nvSpPr>
          <p:spPr>
            <a:xfrm rot="10739848">
              <a:off x="2803959" y="1115372"/>
              <a:ext cx="1890659" cy="1982343"/>
            </a:xfrm>
            <a:custGeom>
              <a:rect b="b" l="l" r="r" t="t"/>
              <a:pathLst>
                <a:path extrusionOk="0" h="1982343" w="1890659">
                  <a:moveTo>
                    <a:pt x="0" y="0"/>
                  </a:moveTo>
                  <a:lnTo>
                    <a:pt x="1890660" y="0"/>
                  </a:lnTo>
                  <a:lnTo>
                    <a:pt x="1890660" y="1982342"/>
                  </a:lnTo>
                  <a:lnTo>
                    <a:pt x="0" y="1982342"/>
                  </a:lnTo>
                  <a:lnTo>
                    <a:pt x="0" y="0"/>
                  </a:lnTo>
                  <a:close/>
                </a:path>
              </a:pathLst>
            </a:custGeom>
            <a:blipFill rotWithShape="1">
              <a:blip r:embed="rId6">
                <a:alphaModFix/>
              </a:blip>
              <a:stretch>
                <a:fillRect b="0" l="0" r="0" t="0"/>
              </a:stretch>
            </a:blipFill>
            <a:ln>
              <a:noFill/>
            </a:ln>
          </p:spPr>
        </p:sp>
        <p:sp>
          <p:nvSpPr>
            <p:cNvPr id="102" name="Google Shape;102;p1"/>
            <p:cNvSpPr/>
            <p:nvPr/>
          </p:nvSpPr>
          <p:spPr>
            <a:xfrm rot="1377244">
              <a:off x="1241718" y="2236061"/>
              <a:ext cx="1890659" cy="1982343"/>
            </a:xfrm>
            <a:custGeom>
              <a:rect b="b" l="l" r="r" t="t"/>
              <a:pathLst>
                <a:path extrusionOk="0" h="1982343" w="1890659">
                  <a:moveTo>
                    <a:pt x="0" y="0"/>
                  </a:moveTo>
                  <a:lnTo>
                    <a:pt x="1890659" y="0"/>
                  </a:lnTo>
                  <a:lnTo>
                    <a:pt x="1890659" y="1982343"/>
                  </a:lnTo>
                  <a:lnTo>
                    <a:pt x="0" y="1982343"/>
                  </a:lnTo>
                  <a:lnTo>
                    <a:pt x="0" y="0"/>
                  </a:lnTo>
                  <a:close/>
                </a:path>
              </a:pathLst>
            </a:custGeom>
            <a:blipFill rotWithShape="1">
              <a:blip r:embed="rId7">
                <a:alphaModFix/>
              </a:blip>
              <a:stretch>
                <a:fillRect b="0" l="0" r="0" t="0"/>
              </a:stretch>
            </a:blipFill>
            <a:ln>
              <a:noFill/>
            </a:ln>
          </p:spPr>
        </p:sp>
      </p:grpSp>
      <p:sp>
        <p:nvSpPr>
          <p:cNvPr id="103" name="Google Shape;103;p1"/>
          <p:cNvSpPr/>
          <p:nvPr/>
        </p:nvSpPr>
        <p:spPr>
          <a:xfrm rot="-5130068">
            <a:off x="-1522480" y="6898471"/>
            <a:ext cx="4504411" cy="4584642"/>
          </a:xfrm>
          <a:custGeom>
            <a:rect b="b" l="l" r="r" t="t"/>
            <a:pathLst>
              <a:path extrusionOk="0" h="4584642" w="4504411">
                <a:moveTo>
                  <a:pt x="0" y="0"/>
                </a:moveTo>
                <a:lnTo>
                  <a:pt x="4504411" y="0"/>
                </a:lnTo>
                <a:lnTo>
                  <a:pt x="4504411" y="4584642"/>
                </a:lnTo>
                <a:lnTo>
                  <a:pt x="0" y="4584642"/>
                </a:lnTo>
                <a:lnTo>
                  <a:pt x="0" y="0"/>
                </a:lnTo>
                <a:close/>
              </a:path>
            </a:pathLst>
          </a:custGeom>
          <a:blipFill rotWithShape="1">
            <a:blip r:embed="rId8">
              <a:alphaModFix/>
            </a:blip>
            <a:stretch>
              <a:fillRect b="0" l="0" r="0" t="0"/>
            </a:stretch>
          </a:blipFill>
          <a:ln>
            <a:noFill/>
          </a:ln>
        </p:spPr>
      </p:sp>
      <p:sp>
        <p:nvSpPr>
          <p:cNvPr id="104" name="Google Shape;104;p1"/>
          <p:cNvSpPr txBox="1"/>
          <p:nvPr/>
        </p:nvSpPr>
        <p:spPr>
          <a:xfrm>
            <a:off x="3191645" y="3271309"/>
            <a:ext cx="11904711" cy="2085314"/>
          </a:xfrm>
          <a:prstGeom prst="rect">
            <a:avLst/>
          </a:prstGeom>
          <a:noFill/>
          <a:ln>
            <a:noFill/>
          </a:ln>
        </p:spPr>
        <p:txBody>
          <a:bodyPr anchorCtr="0" anchor="t" bIns="0" lIns="0" spcFirstLastPara="1" rIns="0" wrap="square" tIns="0">
            <a:spAutoFit/>
          </a:bodyPr>
          <a:lstStyle/>
          <a:p>
            <a:pPr indent="0" lvl="0" marL="0" marR="0" rtl="0" algn="ctr">
              <a:lnSpc>
                <a:spcPct val="167495"/>
              </a:lnSpc>
              <a:spcBef>
                <a:spcPts val="0"/>
              </a:spcBef>
              <a:spcAft>
                <a:spcPts val="0"/>
              </a:spcAft>
              <a:buNone/>
            </a:pPr>
            <a:r>
              <a:rPr b="0" i="0" lang="en-US" sz="11300" u="none" cap="none" strike="noStrike">
                <a:solidFill>
                  <a:srgbClr val="000000"/>
                </a:solidFill>
                <a:latin typeface="Arial"/>
                <a:ea typeface="Arial"/>
                <a:cs typeface="Arial"/>
                <a:sym typeface="Arial"/>
              </a:rPr>
              <a:t>Narrative Writing </a:t>
            </a:r>
            <a:endParaRPr b="0" i="0" sz="11300" u="none" cap="none" strike="noStrike">
              <a:solidFill>
                <a:srgbClr val="000000"/>
              </a:solidFill>
              <a:latin typeface="Arial"/>
              <a:ea typeface="Arial"/>
              <a:cs typeface="Arial"/>
              <a:sym typeface="Arial"/>
            </a:endParaRPr>
          </a:p>
        </p:txBody>
      </p:sp>
      <p:sp>
        <p:nvSpPr>
          <p:cNvPr id="105" name="Google Shape;105;p1"/>
          <p:cNvSpPr txBox="1"/>
          <p:nvPr/>
        </p:nvSpPr>
        <p:spPr>
          <a:xfrm>
            <a:off x="3191645" y="5614463"/>
            <a:ext cx="11904711" cy="10382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000" u="none" cap="none" strike="noStrike">
                <a:solidFill>
                  <a:srgbClr val="000000"/>
                </a:solidFill>
                <a:latin typeface="Antic"/>
                <a:ea typeface="Antic"/>
                <a:cs typeface="Antic"/>
                <a:sym typeface="Antic"/>
              </a:rPr>
              <a:t>Successful Writing P.4 </a:t>
            </a:r>
            <a:endParaRPr b="0" i="0" sz="6000" u="none" cap="none" strike="noStrike">
              <a:solidFill>
                <a:srgbClr val="000000"/>
              </a:solidFill>
              <a:latin typeface="Antic"/>
              <a:ea typeface="Antic"/>
              <a:cs typeface="Antic"/>
              <a:sym typeface="Ant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266" name="Google Shape;266;p10"/>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267" name="Google Shape;267;p10"/>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268" name="Google Shape;268;p10"/>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269" name="Google Shape;269;p10"/>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270" name="Google Shape;270;p10"/>
          <p:cNvSpPr txBox="1"/>
          <p:nvPr/>
        </p:nvSpPr>
        <p:spPr>
          <a:xfrm>
            <a:off x="2852200" y="4561975"/>
            <a:ext cx="6514800" cy="3317100"/>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rPr b="1" i="0" lang="en-US" sz="2800" u="none" cap="none" strike="noStrike">
                <a:solidFill>
                  <a:srgbClr val="000000"/>
                </a:solidFill>
                <a:latin typeface="Antic"/>
                <a:ea typeface="Antic"/>
                <a:cs typeface="Antic"/>
                <a:sym typeface="Antic"/>
              </a:rPr>
              <a:t> The climax is the turning point of the story, where the main conflict reaches its highest intensity. It is often the moment of greatest emotional or dramatic impact.</a:t>
            </a:r>
            <a:endParaRPr/>
          </a:p>
        </p:txBody>
      </p:sp>
      <p:grpSp>
        <p:nvGrpSpPr>
          <p:cNvPr id="271" name="Google Shape;271;p10"/>
          <p:cNvGrpSpPr/>
          <p:nvPr/>
        </p:nvGrpSpPr>
        <p:grpSpPr>
          <a:xfrm>
            <a:off x="642546" y="668403"/>
            <a:ext cx="17035072" cy="1945147"/>
            <a:chOff x="0" y="-38100"/>
            <a:chExt cx="4486603" cy="512302"/>
          </a:xfrm>
        </p:grpSpPr>
        <p:sp>
          <p:nvSpPr>
            <p:cNvPr id="272" name="Google Shape;272;p10"/>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273" name="Google Shape;273;p10"/>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0"/>
          <p:cNvSpPr txBox="1"/>
          <p:nvPr/>
        </p:nvSpPr>
        <p:spPr>
          <a:xfrm>
            <a:off x="1028700" y="9620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Climax: </a:t>
            </a:r>
            <a:endParaRPr b="0" i="0" sz="9999" u="none" cap="none" strike="noStrike">
              <a:solidFill>
                <a:srgbClr val="FFFFFF"/>
              </a:solidFill>
              <a:latin typeface="Arial"/>
              <a:ea typeface="Arial"/>
              <a:cs typeface="Arial"/>
              <a:sym typeface="Arial"/>
            </a:endParaRPr>
          </a:p>
        </p:txBody>
      </p:sp>
      <p:sp>
        <p:nvSpPr>
          <p:cNvPr id="275" name="Google Shape;275;p10"/>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8">
              <a:alphaModFix/>
            </a:blip>
            <a:stretch>
              <a:fillRect b="0" l="0" r="0" t="0"/>
            </a:stretch>
          </a:blipFill>
          <a:ln>
            <a:noFill/>
          </a:ln>
        </p:spPr>
      </p:sp>
      <p:sp>
        <p:nvSpPr>
          <p:cNvPr id="276" name="Google Shape;276;p10"/>
          <p:cNvSpPr txBox="1"/>
          <p:nvPr/>
        </p:nvSpPr>
        <p:spPr>
          <a:xfrm>
            <a:off x="11172025" y="7191325"/>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9">
                  <a:extLst>
                    <a:ext uri="{A12FA001-AC4F-418D-AE19-62706E023703}">
                      <ahyp:hlinkClr val="tx"/>
                    </a:ext>
                  </a:extLst>
                </a:hlinkClick>
              </a:rPr>
              <a:t>back</a:t>
            </a:r>
            <a:endParaRPr sz="9999">
              <a:solidFill>
                <a:srgbClr val="FFFFFF"/>
              </a:solidFill>
            </a:endParaRPr>
          </a:p>
        </p:txBody>
      </p:sp>
      <p:pic>
        <p:nvPicPr>
          <p:cNvPr id="277" name="Google Shape;277;p10"/>
          <p:cNvPicPr preferRelativeResize="0"/>
          <p:nvPr/>
        </p:nvPicPr>
        <p:blipFill>
          <a:blip r:embed="rId10">
            <a:alphaModFix/>
          </a:blip>
          <a:stretch>
            <a:fillRect/>
          </a:stretch>
        </p:blipFill>
        <p:spPr>
          <a:xfrm>
            <a:off x="11320050" y="3230788"/>
            <a:ext cx="4686300" cy="334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283" name="Google Shape;283;p11"/>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284" name="Google Shape;284;p11"/>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285" name="Google Shape;285;p11"/>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286" name="Google Shape;286;p11"/>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287" name="Google Shape;287;p11"/>
          <p:cNvSpPr txBox="1"/>
          <p:nvPr/>
        </p:nvSpPr>
        <p:spPr>
          <a:xfrm>
            <a:off x="2928404" y="4561964"/>
            <a:ext cx="5968145" cy="3120534"/>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rPr b="1" i="0" lang="en-US" sz="2800" u="none" cap="none" strike="noStrike">
                <a:solidFill>
                  <a:srgbClr val="000000"/>
                </a:solidFill>
                <a:latin typeface="Antic"/>
                <a:ea typeface="Antic"/>
                <a:cs typeface="Antic"/>
                <a:sym typeface="Antic"/>
              </a:rPr>
              <a:t> After the climax, the falling action deals with the consequences of the climax and begins to resolve the story's conflicts.</a:t>
            </a:r>
            <a:endParaRPr/>
          </a:p>
        </p:txBody>
      </p:sp>
      <p:grpSp>
        <p:nvGrpSpPr>
          <p:cNvPr id="288" name="Google Shape;288;p11"/>
          <p:cNvGrpSpPr/>
          <p:nvPr/>
        </p:nvGrpSpPr>
        <p:grpSpPr>
          <a:xfrm>
            <a:off x="642546" y="668403"/>
            <a:ext cx="17035072" cy="1945147"/>
            <a:chOff x="0" y="-38100"/>
            <a:chExt cx="4486603" cy="512302"/>
          </a:xfrm>
        </p:grpSpPr>
        <p:sp>
          <p:nvSpPr>
            <p:cNvPr id="289" name="Google Shape;289;p11"/>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290" name="Google Shape;290;p11"/>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11"/>
          <p:cNvSpPr txBox="1"/>
          <p:nvPr/>
        </p:nvSpPr>
        <p:spPr>
          <a:xfrm>
            <a:off x="1028700" y="8858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Falling Action:</a:t>
            </a:r>
            <a:endParaRPr/>
          </a:p>
        </p:txBody>
      </p:sp>
      <p:sp>
        <p:nvSpPr>
          <p:cNvPr id="292" name="Google Shape;292;p11"/>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8">
              <a:alphaModFix/>
            </a:blip>
            <a:stretch>
              <a:fillRect b="0" l="0" r="0" t="0"/>
            </a:stretch>
          </a:blipFill>
          <a:ln>
            <a:noFill/>
          </a:ln>
        </p:spPr>
      </p:sp>
      <p:sp>
        <p:nvSpPr>
          <p:cNvPr id="293" name="Google Shape;293;p11"/>
          <p:cNvSpPr txBox="1"/>
          <p:nvPr/>
        </p:nvSpPr>
        <p:spPr>
          <a:xfrm>
            <a:off x="11172025" y="7191325"/>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9">
                  <a:extLst>
                    <a:ext uri="{A12FA001-AC4F-418D-AE19-62706E023703}">
                      <ahyp:hlinkClr val="tx"/>
                    </a:ext>
                  </a:extLst>
                </a:hlinkClick>
              </a:rPr>
              <a:t>back</a:t>
            </a:r>
            <a:endParaRPr sz="9999">
              <a:solidFill>
                <a:srgbClr val="FFFFFF"/>
              </a:solidFill>
            </a:endParaRPr>
          </a:p>
        </p:txBody>
      </p:sp>
      <p:sp>
        <p:nvSpPr>
          <p:cNvPr id="294" name="Google Shape;294;p11"/>
          <p:cNvSpPr txBox="1"/>
          <p:nvPr/>
        </p:nvSpPr>
        <p:spPr>
          <a:xfrm>
            <a:off x="11578575" y="4125525"/>
            <a:ext cx="6146700" cy="32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What happens because of the climax?</a:t>
            </a:r>
            <a:br>
              <a:rPr b="1" lang="en-US" sz="2800">
                <a:solidFill>
                  <a:schemeClr val="dk1"/>
                </a:solidFill>
                <a:latin typeface="Times New Roman"/>
                <a:ea typeface="Times New Roman"/>
                <a:cs typeface="Times New Roman"/>
                <a:sym typeface="Times New Roman"/>
              </a:rPr>
            </a:br>
            <a:endParaRPr b="1"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How the story starts to calm down?</a:t>
            </a:r>
            <a:br>
              <a:rPr b="1" lang="en-US" sz="2800">
                <a:solidFill>
                  <a:schemeClr val="dk1"/>
                </a:solidFill>
                <a:latin typeface="Times New Roman"/>
                <a:ea typeface="Times New Roman"/>
                <a:cs typeface="Times New Roman"/>
                <a:sym typeface="Times New Roman"/>
              </a:rPr>
            </a:br>
            <a:endParaRPr b="1"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How problems begin to get solved?</a:t>
            </a:r>
            <a:endParaRPr b="1"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95" name="Google Shape;295;p11"/>
          <p:cNvSpPr/>
          <p:nvPr/>
        </p:nvSpPr>
        <p:spPr>
          <a:xfrm>
            <a:off x="11302575" y="3804525"/>
            <a:ext cx="6546300" cy="30012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301" name="Google Shape;301;p12"/>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302" name="Google Shape;302;p12"/>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303" name="Google Shape;303;p12"/>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304" name="Google Shape;304;p12"/>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305" name="Google Shape;305;p12"/>
          <p:cNvSpPr txBox="1"/>
          <p:nvPr/>
        </p:nvSpPr>
        <p:spPr>
          <a:xfrm>
            <a:off x="3002450" y="4221875"/>
            <a:ext cx="6353700" cy="2607300"/>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rPr b="1" i="0" lang="en-US" sz="3100" u="none" cap="none" strike="noStrike">
                <a:solidFill>
                  <a:srgbClr val="000000"/>
                </a:solidFill>
                <a:latin typeface="Antic"/>
                <a:ea typeface="Antic"/>
                <a:cs typeface="Antic"/>
                <a:sym typeface="Antic"/>
              </a:rPr>
              <a:t>This is where the story concludes, tying up loose ends and providing closure to the narrative.</a:t>
            </a:r>
            <a:endParaRPr sz="1700"/>
          </a:p>
        </p:txBody>
      </p:sp>
      <p:grpSp>
        <p:nvGrpSpPr>
          <p:cNvPr id="306" name="Google Shape;306;p12"/>
          <p:cNvGrpSpPr/>
          <p:nvPr/>
        </p:nvGrpSpPr>
        <p:grpSpPr>
          <a:xfrm>
            <a:off x="642546" y="668403"/>
            <a:ext cx="17035072" cy="1945147"/>
            <a:chOff x="0" y="-38100"/>
            <a:chExt cx="4486603" cy="512302"/>
          </a:xfrm>
        </p:grpSpPr>
        <p:sp>
          <p:nvSpPr>
            <p:cNvPr id="307" name="Google Shape;307;p12"/>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308" name="Google Shape;308;p12"/>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12"/>
          <p:cNvSpPr txBox="1"/>
          <p:nvPr/>
        </p:nvSpPr>
        <p:spPr>
          <a:xfrm>
            <a:off x="1028700" y="9620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Resolution: </a:t>
            </a:r>
            <a:endParaRPr b="0" i="0" sz="9999" u="none" cap="none" strike="noStrike">
              <a:solidFill>
                <a:srgbClr val="FFFFFF"/>
              </a:solidFill>
              <a:latin typeface="Arial"/>
              <a:ea typeface="Arial"/>
              <a:cs typeface="Arial"/>
              <a:sym typeface="Arial"/>
            </a:endParaRPr>
          </a:p>
        </p:txBody>
      </p:sp>
      <p:sp>
        <p:nvSpPr>
          <p:cNvPr id="310" name="Google Shape;310;p12"/>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8">
              <a:alphaModFix/>
            </a:blip>
            <a:stretch>
              <a:fillRect b="0" l="0" r="0" t="0"/>
            </a:stretch>
          </a:blipFill>
          <a:ln>
            <a:noFill/>
          </a:ln>
        </p:spPr>
      </p:sp>
      <p:sp>
        <p:nvSpPr>
          <p:cNvPr id="311" name="Google Shape;311;p12"/>
          <p:cNvSpPr txBox="1"/>
          <p:nvPr/>
        </p:nvSpPr>
        <p:spPr>
          <a:xfrm>
            <a:off x="11172025" y="7191325"/>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9">
                  <a:extLst>
                    <a:ext uri="{A12FA001-AC4F-418D-AE19-62706E023703}">
                      <ahyp:hlinkClr val="tx"/>
                    </a:ext>
                  </a:extLst>
                </a:hlinkClick>
              </a:rPr>
              <a:t>back</a:t>
            </a:r>
            <a:endParaRPr sz="9999">
              <a:solidFill>
                <a:srgbClr val="FFFFFF"/>
              </a:solidFill>
            </a:endParaRPr>
          </a:p>
        </p:txBody>
      </p:sp>
      <p:sp>
        <p:nvSpPr>
          <p:cNvPr id="312" name="Google Shape;312;p12"/>
          <p:cNvSpPr txBox="1"/>
          <p:nvPr/>
        </p:nvSpPr>
        <p:spPr>
          <a:xfrm>
            <a:off x="15137400" y="4586050"/>
            <a:ext cx="28734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r:id="rId10"/>
              </a:rPr>
              <a:t>Play me </a:t>
            </a:r>
            <a:endParaRPr sz="3200">
              <a:solidFill>
                <a:schemeClr val="dk1"/>
              </a:solidFill>
              <a:latin typeface="Calibri"/>
              <a:ea typeface="Calibri"/>
              <a:cs typeface="Calibri"/>
              <a:sym typeface="Calibri"/>
            </a:endParaRPr>
          </a:p>
        </p:txBody>
      </p:sp>
      <p:pic>
        <p:nvPicPr>
          <p:cNvPr id="313" name="Google Shape;313;p12"/>
          <p:cNvPicPr preferRelativeResize="0"/>
          <p:nvPr/>
        </p:nvPicPr>
        <p:blipFill>
          <a:blip r:embed="rId11">
            <a:alphaModFix/>
          </a:blip>
          <a:stretch>
            <a:fillRect/>
          </a:stretch>
        </p:blipFill>
        <p:spPr>
          <a:xfrm>
            <a:off x="10600983" y="2807658"/>
            <a:ext cx="3834975" cy="3892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319" name="Google Shape;319;p13"/>
          <p:cNvGrpSpPr/>
          <p:nvPr/>
        </p:nvGrpSpPr>
        <p:grpSpPr>
          <a:xfrm>
            <a:off x="642546" y="537400"/>
            <a:ext cx="17002907" cy="1945147"/>
            <a:chOff x="0" y="-38100"/>
            <a:chExt cx="4478132" cy="512302"/>
          </a:xfrm>
        </p:grpSpPr>
        <p:sp>
          <p:nvSpPr>
            <p:cNvPr id="320" name="Google Shape;320;p13"/>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321" name="Google Shape;321;p13"/>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2" name="Google Shape;322;p13"/>
          <p:cNvSpPr txBox="1"/>
          <p:nvPr/>
        </p:nvSpPr>
        <p:spPr>
          <a:xfrm>
            <a:off x="1028700" y="7334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Points to consider: </a:t>
            </a:r>
            <a:endParaRPr b="0" i="0" sz="9999" u="none" cap="none" strike="noStrike">
              <a:solidFill>
                <a:srgbClr val="FFFFFF"/>
              </a:solidFill>
              <a:latin typeface="Arial"/>
              <a:ea typeface="Arial"/>
              <a:cs typeface="Arial"/>
              <a:sym typeface="Arial"/>
            </a:endParaRPr>
          </a:p>
        </p:txBody>
      </p:sp>
      <p:grpSp>
        <p:nvGrpSpPr>
          <p:cNvPr id="323" name="Google Shape;323;p13"/>
          <p:cNvGrpSpPr/>
          <p:nvPr/>
        </p:nvGrpSpPr>
        <p:grpSpPr>
          <a:xfrm>
            <a:off x="381229" y="2158783"/>
            <a:ext cx="18067220" cy="7933889"/>
            <a:chOff x="-790930" y="-134738"/>
            <a:chExt cx="15945651" cy="9623265"/>
          </a:xfrm>
        </p:grpSpPr>
        <p:grpSp>
          <p:nvGrpSpPr>
            <p:cNvPr id="324" name="Google Shape;324;p13"/>
            <p:cNvGrpSpPr/>
            <p:nvPr/>
          </p:nvGrpSpPr>
          <p:grpSpPr>
            <a:xfrm rot="-208414">
              <a:off x="213561" y="298566"/>
              <a:ext cx="14538600" cy="7760403"/>
              <a:chOff x="0" y="-28575"/>
              <a:chExt cx="3077638" cy="1642779"/>
            </a:xfrm>
          </p:grpSpPr>
          <p:sp>
            <p:nvSpPr>
              <p:cNvPr id="325" name="Google Shape;325;p13"/>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26" name="Google Shape;326;p13"/>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13"/>
            <p:cNvGrpSpPr/>
            <p:nvPr/>
          </p:nvGrpSpPr>
          <p:grpSpPr>
            <a:xfrm rot="191834">
              <a:off x="-563096" y="460972"/>
              <a:ext cx="15489984" cy="8602286"/>
              <a:chOff x="-201396" y="-28575"/>
              <a:chExt cx="3279034" cy="1820995"/>
            </a:xfrm>
          </p:grpSpPr>
          <p:sp>
            <p:nvSpPr>
              <p:cNvPr id="328" name="Google Shape;328;p13"/>
              <p:cNvSpPr/>
              <p:nvPr/>
            </p:nvSpPr>
            <p:spPr>
              <a:xfrm>
                <a:off x="-201396" y="178216"/>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29" name="Google Shape;329;p13"/>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13"/>
            <p:cNvGrpSpPr/>
            <p:nvPr/>
          </p:nvGrpSpPr>
          <p:grpSpPr>
            <a:xfrm rot="-66823">
              <a:off x="-532170" y="497184"/>
              <a:ext cx="15482723" cy="8369069"/>
              <a:chOff x="-199859" y="-28575"/>
              <a:chExt cx="3277497" cy="1771626"/>
            </a:xfrm>
          </p:grpSpPr>
          <p:sp>
            <p:nvSpPr>
              <p:cNvPr id="331" name="Google Shape;331;p13"/>
              <p:cNvSpPr/>
              <p:nvPr/>
            </p:nvSpPr>
            <p:spPr>
              <a:xfrm>
                <a:off x="-199859" y="128847"/>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32" name="Google Shape;332;p13"/>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13"/>
            <p:cNvGrpSpPr/>
            <p:nvPr/>
          </p:nvGrpSpPr>
          <p:grpSpPr>
            <a:xfrm>
              <a:off x="-74242" y="488053"/>
              <a:ext cx="15020103" cy="7760402"/>
              <a:chOff x="-101928" y="-28575"/>
              <a:chExt cx="3179566" cy="1642779"/>
            </a:xfrm>
          </p:grpSpPr>
          <p:sp>
            <p:nvSpPr>
              <p:cNvPr id="334" name="Google Shape;334;p13"/>
              <p:cNvSpPr/>
              <p:nvPr/>
            </p:nvSpPr>
            <p:spPr>
              <a:xfrm>
                <a:off x="-101928" y="-9671"/>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35" name="Google Shape;335;p13"/>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6" name="Google Shape;336;p13"/>
            <p:cNvSpPr txBox="1"/>
            <p:nvPr/>
          </p:nvSpPr>
          <p:spPr>
            <a:xfrm>
              <a:off x="146045" y="1169238"/>
              <a:ext cx="14097900" cy="6441600"/>
            </a:xfrm>
            <a:prstGeom prst="rect">
              <a:avLst/>
            </a:prstGeom>
            <a:noFill/>
            <a:ln>
              <a:noFill/>
            </a:ln>
          </p:spPr>
          <p:txBody>
            <a:bodyPr anchorCtr="0" anchor="t" bIns="0" lIns="0" spcFirstLastPara="1" rIns="0" wrap="square" tIns="0">
              <a:spAutoFit/>
            </a:bodyPr>
            <a:lstStyle/>
            <a:p>
              <a:pPr indent="-527050" lvl="0" marL="514350" marR="0" rtl="0" algn="l">
                <a:lnSpc>
                  <a:spcPct val="150000"/>
                </a:lnSpc>
                <a:spcBef>
                  <a:spcPts val="0"/>
                </a:spcBef>
                <a:spcAft>
                  <a:spcPts val="0"/>
                </a:spcAft>
                <a:buClr>
                  <a:srgbClr val="000000"/>
                </a:buClr>
                <a:buSzPts val="3000"/>
                <a:buFont typeface="Calibri"/>
                <a:buAutoNum type="arabicPeriod"/>
              </a:pPr>
              <a:r>
                <a:rPr b="0" i="0" lang="en-US" sz="3000" u="none" cap="none" strike="noStrike">
                  <a:solidFill>
                    <a:srgbClr val="000000"/>
                  </a:solidFill>
                  <a:latin typeface="Antic"/>
                  <a:ea typeface="Antic"/>
                  <a:cs typeface="Antic"/>
                  <a:sym typeface="Antic"/>
                </a:rPr>
                <a:t>You should never start writing your story before </a:t>
              </a:r>
              <a:r>
                <a:rPr b="0" i="0" lang="en-US" sz="3000" u="sng" cap="none" strike="noStrike">
                  <a:solidFill>
                    <a:srgbClr val="1155CC"/>
                  </a:solidFill>
                  <a:latin typeface="Antic"/>
                  <a:ea typeface="Antic"/>
                  <a:cs typeface="Antic"/>
                  <a:sym typeface="Antic"/>
                </a:rPr>
                <a:t>you have decided on a plot. </a:t>
              </a:r>
              <a:endParaRPr sz="1600" u="sng">
                <a:solidFill>
                  <a:srgbClr val="1155CC"/>
                </a:solidFill>
              </a:endParaRPr>
            </a:p>
            <a:p>
              <a:pPr indent="-527050" lvl="0" marL="514350" marR="0" rtl="0" algn="l">
                <a:lnSpc>
                  <a:spcPct val="150000"/>
                </a:lnSpc>
                <a:spcBef>
                  <a:spcPts val="0"/>
                </a:spcBef>
                <a:spcAft>
                  <a:spcPts val="0"/>
                </a:spcAft>
                <a:buClr>
                  <a:srgbClr val="000000"/>
                </a:buClr>
                <a:buSzPts val="3000"/>
                <a:buFont typeface="Calibri"/>
                <a:buAutoNum type="arabicPeriod"/>
              </a:pPr>
              <a:r>
                <a:rPr b="1" i="0" lang="en-US" sz="3000" u="none" cap="none" strike="noStrike">
                  <a:solidFill>
                    <a:srgbClr val="000000"/>
                  </a:solidFill>
                  <a:latin typeface="Antic"/>
                  <a:ea typeface="Antic"/>
                  <a:cs typeface="Antic"/>
                  <a:sym typeface="Antic"/>
                </a:rPr>
                <a:t>Sequence of events is very important. </a:t>
              </a:r>
              <a:r>
                <a:rPr b="0" i="0" lang="en-US" sz="3000" u="none" cap="none" strike="noStrike">
                  <a:solidFill>
                    <a:srgbClr val="000000"/>
                  </a:solidFill>
                  <a:latin typeface="Antic"/>
                  <a:ea typeface="Antic"/>
                  <a:cs typeface="Antic"/>
                  <a:sym typeface="Antic"/>
                </a:rPr>
                <a:t>Use </a:t>
              </a:r>
              <a:r>
                <a:rPr b="1" i="0" lang="en-US" sz="3000" u="none" cap="none" strike="noStrike">
                  <a:solidFill>
                    <a:srgbClr val="000000"/>
                  </a:solidFill>
                  <a:latin typeface="Antic"/>
                  <a:ea typeface="Antic"/>
                  <a:cs typeface="Antic"/>
                  <a:sym typeface="Antic"/>
                </a:rPr>
                <a:t>time words </a:t>
              </a:r>
              <a:r>
                <a:rPr b="0" i="0" lang="en-US" sz="3000" u="none" cap="none" strike="noStrike">
                  <a:solidFill>
                    <a:srgbClr val="000000"/>
                  </a:solidFill>
                  <a:latin typeface="Antic"/>
                  <a:ea typeface="Antic"/>
                  <a:cs typeface="Antic"/>
                  <a:sym typeface="Antic"/>
                </a:rPr>
                <a:t>such as </a:t>
              </a:r>
              <a:r>
                <a:rPr b="0" i="0" lang="en-US" sz="3000" u="none" cap="none" strike="noStrike">
                  <a:solidFill>
                    <a:srgbClr val="C00000"/>
                  </a:solidFill>
                  <a:latin typeface="Antic"/>
                  <a:ea typeface="Antic"/>
                  <a:cs typeface="Antic"/>
                  <a:sym typeface="Antic"/>
                </a:rPr>
                <a:t>at first, before, until, while, during, then, after, finally</a:t>
              </a:r>
              <a:r>
                <a:rPr b="0" i="0" lang="en-US" sz="3000" u="none" cap="none" strike="noStrike">
                  <a:solidFill>
                    <a:srgbClr val="366092"/>
                  </a:solidFill>
                  <a:latin typeface="Antic"/>
                  <a:ea typeface="Antic"/>
                  <a:cs typeface="Antic"/>
                  <a:sym typeface="Antic"/>
                </a:rPr>
                <a:t>,</a:t>
              </a:r>
              <a:r>
                <a:rPr b="0" i="0" lang="en-US" sz="3000" u="none" cap="none" strike="noStrike">
                  <a:solidFill>
                    <a:srgbClr val="000000"/>
                  </a:solidFill>
                  <a:latin typeface="Antic"/>
                  <a:ea typeface="Antic"/>
                  <a:cs typeface="Antic"/>
                  <a:sym typeface="Antic"/>
                </a:rPr>
                <a:t> etc. </a:t>
              </a:r>
              <a:endParaRPr sz="1600"/>
            </a:p>
            <a:p>
              <a:pPr indent="-527050" lvl="0" marL="514350" marR="0" rtl="0" algn="l">
                <a:lnSpc>
                  <a:spcPct val="150000"/>
                </a:lnSpc>
                <a:spcBef>
                  <a:spcPts val="0"/>
                </a:spcBef>
                <a:spcAft>
                  <a:spcPts val="0"/>
                </a:spcAft>
                <a:buClr>
                  <a:srgbClr val="000000"/>
                </a:buClr>
                <a:buSzPts val="3000"/>
                <a:buFont typeface="Calibri"/>
                <a:buAutoNum type="arabicPeriod"/>
              </a:pPr>
              <a:r>
                <a:rPr b="0" i="0" lang="en-US" sz="3000" u="none" cap="none" strike="noStrike">
                  <a:solidFill>
                    <a:srgbClr val="000000"/>
                  </a:solidFill>
                  <a:latin typeface="Antic"/>
                  <a:ea typeface="Antic"/>
                  <a:cs typeface="Antic"/>
                  <a:sym typeface="Antic"/>
                </a:rPr>
                <a:t>Use of various </a:t>
              </a:r>
              <a:r>
                <a:rPr b="0" i="0" lang="en-US" sz="3000" u="none" cap="none" strike="noStrike">
                  <a:solidFill>
                    <a:srgbClr val="E36C09"/>
                  </a:solidFill>
                  <a:latin typeface="Antic"/>
                  <a:ea typeface="Antic"/>
                  <a:cs typeface="Antic"/>
                  <a:sym typeface="Antic"/>
                </a:rPr>
                <a:t>adjectives</a:t>
              </a:r>
              <a:r>
                <a:rPr b="0" i="0" lang="en-US" sz="3000" u="none" cap="none" strike="noStrike">
                  <a:solidFill>
                    <a:srgbClr val="000000"/>
                  </a:solidFill>
                  <a:latin typeface="Antic"/>
                  <a:ea typeface="Antic"/>
                  <a:cs typeface="Antic"/>
                  <a:sym typeface="Antic"/>
                </a:rPr>
                <a:t> (</a:t>
              </a:r>
              <a:r>
                <a:rPr b="0" i="0" lang="en-US" sz="3000" u="none" cap="none" strike="noStrike">
                  <a:solidFill>
                    <a:srgbClr val="E36C09"/>
                  </a:solidFill>
                  <a:latin typeface="Antic"/>
                  <a:ea typeface="Antic"/>
                  <a:cs typeface="Antic"/>
                  <a:sym typeface="Antic"/>
                </a:rPr>
                <a:t>disgusted, exhilarating, haunting, serene, majestic</a:t>
              </a:r>
              <a:r>
                <a:rPr b="0" i="0" lang="en-US" sz="3000" u="none" cap="none" strike="noStrike">
                  <a:solidFill>
                    <a:srgbClr val="000000"/>
                  </a:solidFill>
                  <a:latin typeface="Antic"/>
                  <a:ea typeface="Antic"/>
                  <a:cs typeface="Antic"/>
                  <a:sym typeface="Antic"/>
                </a:rPr>
                <a:t> etc.) and </a:t>
              </a:r>
              <a:r>
                <a:rPr b="0" i="0" lang="en-US" sz="3000" u="none" cap="none" strike="noStrike">
                  <a:solidFill>
                    <a:srgbClr val="5F497A"/>
                  </a:solidFill>
                  <a:latin typeface="Antic"/>
                  <a:ea typeface="Antic"/>
                  <a:cs typeface="Antic"/>
                  <a:sym typeface="Antic"/>
                </a:rPr>
                <a:t>adverbs</a:t>
              </a:r>
              <a:r>
                <a:rPr b="0" i="0" lang="en-US" sz="3000" u="none" cap="none" strike="noStrike">
                  <a:solidFill>
                    <a:srgbClr val="000000"/>
                  </a:solidFill>
                  <a:latin typeface="Antic"/>
                  <a:ea typeface="Antic"/>
                  <a:cs typeface="Antic"/>
                  <a:sym typeface="Antic"/>
                </a:rPr>
                <a:t> (</a:t>
              </a:r>
              <a:r>
                <a:rPr b="0" i="0" lang="en-US" sz="3000" u="none" cap="none" strike="noStrike">
                  <a:solidFill>
                    <a:srgbClr val="5F497A"/>
                  </a:solidFill>
                  <a:latin typeface="Antic"/>
                  <a:ea typeface="Antic"/>
                  <a:cs typeface="Antic"/>
                  <a:sym typeface="Antic"/>
                </a:rPr>
                <a:t>fearlessly, surprisingly, reluctantly, effortlessly, eagerly </a:t>
              </a:r>
              <a:r>
                <a:rPr b="0" i="0" lang="en-US" sz="3000" u="none" cap="none" strike="noStrike">
                  <a:solidFill>
                    <a:srgbClr val="000000"/>
                  </a:solidFill>
                  <a:latin typeface="Antic"/>
                  <a:ea typeface="Antic"/>
                  <a:cs typeface="Antic"/>
                  <a:sym typeface="Antic"/>
                </a:rPr>
                <a:t>etc.) to </a:t>
              </a:r>
              <a:r>
                <a:rPr b="0" i="0" lang="en-US" sz="3000" u="none" cap="none" strike="noStrike">
                  <a:solidFill>
                    <a:srgbClr val="76923C"/>
                  </a:solidFill>
                  <a:latin typeface="Antic"/>
                  <a:ea typeface="Antic"/>
                  <a:cs typeface="Antic"/>
                  <a:sym typeface="Antic"/>
                </a:rPr>
                <a:t>describe feelings and actions</a:t>
              </a:r>
              <a:r>
                <a:rPr b="0" i="0" lang="en-US" sz="3000" u="none" cap="none" strike="noStrike">
                  <a:solidFill>
                    <a:srgbClr val="000000"/>
                  </a:solidFill>
                  <a:latin typeface="Antic"/>
                  <a:ea typeface="Antic"/>
                  <a:cs typeface="Antic"/>
                  <a:sym typeface="Antic"/>
                </a:rPr>
                <a:t>, as well as use of</a:t>
              </a:r>
              <a:r>
                <a:rPr b="0" i="0" lang="en-US" sz="3000" u="sng" cap="none" strike="noStrike">
                  <a:solidFill>
                    <a:srgbClr val="000000"/>
                  </a:solidFill>
                  <a:latin typeface="Antic"/>
                  <a:ea typeface="Antic"/>
                  <a:cs typeface="Antic"/>
                  <a:sym typeface="Antic"/>
                </a:rPr>
                <a:t> </a:t>
              </a:r>
              <a:r>
                <a:rPr b="0" i="0" lang="en-US" sz="3000" u="sng" cap="none" strike="noStrike">
                  <a:solidFill>
                    <a:srgbClr val="B8188E"/>
                  </a:solidFill>
                  <a:latin typeface="Antic"/>
                  <a:ea typeface="Antic"/>
                  <a:cs typeface="Antic"/>
                  <a:sym typeface="Antic"/>
                </a:rPr>
                <a:t>direct speech </a:t>
              </a:r>
              <a:r>
                <a:rPr b="0" i="0" lang="en-US" sz="3000" u="sng" cap="none" strike="noStrike">
                  <a:solidFill>
                    <a:srgbClr val="000000"/>
                  </a:solidFill>
                  <a:latin typeface="Antic"/>
                  <a:ea typeface="Antic"/>
                  <a:cs typeface="Antic"/>
                  <a:sym typeface="Antic"/>
                </a:rPr>
                <a:t>and a variety of verbs, will make your story more exciting to read.</a:t>
              </a:r>
              <a:r>
                <a:rPr b="0" i="0" lang="en-US" sz="3000" u="none" cap="none" strike="noStrike">
                  <a:solidFill>
                    <a:srgbClr val="000000"/>
                  </a:solidFill>
                  <a:latin typeface="Antic"/>
                  <a:ea typeface="Antic"/>
                  <a:cs typeface="Antic"/>
                  <a:sym typeface="Antic"/>
                </a:rPr>
                <a:t> </a:t>
              </a:r>
              <a:endParaRPr sz="1600"/>
            </a:p>
            <a:p>
              <a:pPr indent="-527050" lvl="0" marL="514350" marR="0" rtl="0" algn="l">
                <a:lnSpc>
                  <a:spcPct val="150000"/>
                </a:lnSpc>
                <a:spcBef>
                  <a:spcPts val="0"/>
                </a:spcBef>
                <a:spcAft>
                  <a:spcPts val="0"/>
                </a:spcAft>
                <a:buClr>
                  <a:srgbClr val="000000"/>
                </a:buClr>
                <a:buSzPts val="3000"/>
                <a:buFont typeface="Calibri"/>
                <a:buAutoNum type="arabicPeriod"/>
              </a:pPr>
              <a:r>
                <a:rPr b="0" i="0" lang="en-US" sz="3000" u="sng" cap="none" strike="noStrike">
                  <a:solidFill>
                    <a:srgbClr val="76923C"/>
                  </a:solidFill>
                  <a:latin typeface="Antic"/>
                  <a:ea typeface="Antic"/>
                  <a:cs typeface="Antic"/>
                  <a:sym typeface="Antic"/>
                </a:rPr>
                <a:t>Descriptions of people, places, objects or events </a:t>
              </a:r>
              <a:r>
                <a:rPr b="0" i="0" lang="en-US" sz="3000" u="none" cap="none" strike="noStrike">
                  <a:solidFill>
                    <a:srgbClr val="000000"/>
                  </a:solidFill>
                  <a:latin typeface="Antic"/>
                  <a:ea typeface="Antic"/>
                  <a:cs typeface="Antic"/>
                  <a:sym typeface="Antic"/>
                </a:rPr>
                <a:t>and descriptive techniques can be used in a narrative when you want </a:t>
              </a:r>
              <a:r>
                <a:rPr b="0" i="0" lang="en-US" sz="3000" u="none" cap="none" strike="noStrike">
                  <a:solidFill>
                    <a:srgbClr val="C68FDF"/>
                  </a:solidFill>
                  <a:latin typeface="Antic"/>
                  <a:ea typeface="Antic"/>
                  <a:cs typeface="Antic"/>
                  <a:sym typeface="Antic"/>
                </a:rPr>
                <a:t>to emphasise specific parts of your narration</a:t>
              </a:r>
              <a:r>
                <a:rPr b="0" i="0" lang="en-US" sz="3000" u="none" cap="none" strike="noStrike">
                  <a:solidFill>
                    <a:srgbClr val="000000"/>
                  </a:solidFill>
                  <a:latin typeface="Antic"/>
                  <a:ea typeface="Antic"/>
                  <a:cs typeface="Antic"/>
                  <a:sym typeface="Antic"/>
                </a:rPr>
                <a:t>. </a:t>
              </a:r>
              <a:endParaRPr b="0" i="0" sz="3000" u="none" cap="none" strike="noStrike">
                <a:solidFill>
                  <a:srgbClr val="000000"/>
                </a:solidFill>
                <a:latin typeface="Antic"/>
                <a:ea typeface="Antic"/>
                <a:cs typeface="Antic"/>
                <a:sym typeface="Antic"/>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342" name="Google Shape;342;p14"/>
          <p:cNvGrpSpPr/>
          <p:nvPr/>
        </p:nvGrpSpPr>
        <p:grpSpPr>
          <a:xfrm>
            <a:off x="642546" y="537400"/>
            <a:ext cx="17002907" cy="1945147"/>
            <a:chOff x="0" y="-38100"/>
            <a:chExt cx="4478132" cy="512302"/>
          </a:xfrm>
        </p:grpSpPr>
        <p:sp>
          <p:nvSpPr>
            <p:cNvPr id="343" name="Google Shape;343;p14"/>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344" name="Google Shape;344;p14"/>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14"/>
          <p:cNvSpPr txBox="1"/>
          <p:nvPr/>
        </p:nvSpPr>
        <p:spPr>
          <a:xfrm>
            <a:off x="1028700" y="7334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Structure and layout: </a:t>
            </a:r>
            <a:endParaRPr b="0" i="0" sz="9999" u="none" cap="none" strike="noStrike">
              <a:solidFill>
                <a:srgbClr val="FFFFFF"/>
              </a:solidFill>
              <a:latin typeface="Arial"/>
              <a:ea typeface="Arial"/>
              <a:cs typeface="Arial"/>
              <a:sym typeface="Arial"/>
            </a:endParaRPr>
          </a:p>
        </p:txBody>
      </p:sp>
      <p:grpSp>
        <p:nvGrpSpPr>
          <p:cNvPr id="346" name="Google Shape;346;p14"/>
          <p:cNvGrpSpPr/>
          <p:nvPr/>
        </p:nvGrpSpPr>
        <p:grpSpPr>
          <a:xfrm>
            <a:off x="381229" y="2158783"/>
            <a:ext cx="18067220" cy="7933889"/>
            <a:chOff x="-790930" y="-134738"/>
            <a:chExt cx="15945651" cy="9623265"/>
          </a:xfrm>
        </p:grpSpPr>
        <p:grpSp>
          <p:nvGrpSpPr>
            <p:cNvPr id="347" name="Google Shape;347;p14"/>
            <p:cNvGrpSpPr/>
            <p:nvPr/>
          </p:nvGrpSpPr>
          <p:grpSpPr>
            <a:xfrm rot="-208414">
              <a:off x="213561" y="298566"/>
              <a:ext cx="14538600" cy="7760403"/>
              <a:chOff x="0" y="-28575"/>
              <a:chExt cx="3077638" cy="1642779"/>
            </a:xfrm>
          </p:grpSpPr>
          <p:sp>
            <p:nvSpPr>
              <p:cNvPr id="348" name="Google Shape;348;p14"/>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49" name="Google Shape;349;p14"/>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14"/>
            <p:cNvGrpSpPr/>
            <p:nvPr/>
          </p:nvGrpSpPr>
          <p:grpSpPr>
            <a:xfrm rot="191834">
              <a:off x="-563096" y="460972"/>
              <a:ext cx="15489984" cy="8602286"/>
              <a:chOff x="-201396" y="-28575"/>
              <a:chExt cx="3279034" cy="1820995"/>
            </a:xfrm>
          </p:grpSpPr>
          <p:sp>
            <p:nvSpPr>
              <p:cNvPr id="351" name="Google Shape;351;p14"/>
              <p:cNvSpPr/>
              <p:nvPr/>
            </p:nvSpPr>
            <p:spPr>
              <a:xfrm>
                <a:off x="-201396" y="178216"/>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52" name="Google Shape;352;p14"/>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14"/>
            <p:cNvGrpSpPr/>
            <p:nvPr/>
          </p:nvGrpSpPr>
          <p:grpSpPr>
            <a:xfrm rot="-66823">
              <a:off x="-532170" y="497184"/>
              <a:ext cx="15482723" cy="8369069"/>
              <a:chOff x="-199859" y="-28575"/>
              <a:chExt cx="3277497" cy="1771626"/>
            </a:xfrm>
          </p:grpSpPr>
          <p:sp>
            <p:nvSpPr>
              <p:cNvPr id="354" name="Google Shape;354;p14"/>
              <p:cNvSpPr/>
              <p:nvPr/>
            </p:nvSpPr>
            <p:spPr>
              <a:xfrm>
                <a:off x="-199859" y="128847"/>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55" name="Google Shape;355;p14"/>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14"/>
            <p:cNvGrpSpPr/>
            <p:nvPr/>
          </p:nvGrpSpPr>
          <p:grpSpPr>
            <a:xfrm>
              <a:off x="-74242" y="488053"/>
              <a:ext cx="15020103" cy="7760402"/>
              <a:chOff x="-101928" y="-28575"/>
              <a:chExt cx="3179566" cy="1642779"/>
            </a:xfrm>
          </p:grpSpPr>
          <p:sp>
            <p:nvSpPr>
              <p:cNvPr id="357" name="Google Shape;357;p14"/>
              <p:cNvSpPr/>
              <p:nvPr/>
            </p:nvSpPr>
            <p:spPr>
              <a:xfrm>
                <a:off x="-101928" y="-9671"/>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58" name="Google Shape;358;p14"/>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9" name="Google Shape;359;p14"/>
            <p:cNvSpPr txBox="1"/>
            <p:nvPr/>
          </p:nvSpPr>
          <p:spPr>
            <a:xfrm>
              <a:off x="191142" y="897752"/>
              <a:ext cx="14254200" cy="6908400"/>
            </a:xfrm>
            <a:prstGeom prst="rect">
              <a:avLst/>
            </a:prstGeom>
            <a:noFill/>
            <a:ln>
              <a:noFill/>
            </a:ln>
          </p:spPr>
          <p:txBody>
            <a:bodyPr anchorCtr="0" anchor="t" bIns="0" lIns="0" spcFirstLastPara="1" rIns="0" wrap="square" tIns="0">
              <a:spAutoFit/>
            </a:bodyPr>
            <a:lstStyle/>
            <a:p>
              <a:pPr indent="-203200" lvl="0" marL="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Antic"/>
                  <a:ea typeface="Antic"/>
                  <a:cs typeface="Antic"/>
                  <a:sym typeface="Antic"/>
                </a:rPr>
                <a:t>Be careful with the tenses you choose. </a:t>
              </a:r>
              <a:endParaRPr sz="1800"/>
            </a:p>
            <a:p>
              <a:pPr indent="-203200" lvl="0" marL="0" marR="0" rtl="0" algn="l">
                <a:spcBef>
                  <a:spcPts val="1200"/>
                </a:spcBef>
                <a:spcAft>
                  <a:spcPts val="0"/>
                </a:spcAft>
                <a:buClr>
                  <a:srgbClr val="000000"/>
                </a:buClr>
                <a:buSzPts val="3200"/>
                <a:buFont typeface="Arial"/>
                <a:buChar char="•"/>
              </a:pPr>
              <a:r>
                <a:rPr b="1" lang="en-US" sz="3200" u="sng">
                  <a:solidFill>
                    <a:srgbClr val="B8188E"/>
                  </a:solidFill>
                  <a:latin typeface="Antic"/>
                  <a:ea typeface="Antic"/>
                  <a:cs typeface="Antic"/>
                  <a:sym typeface="Antic"/>
                </a:rPr>
                <a:t>You can use Past Continuous to set the scene</a:t>
              </a:r>
              <a:r>
                <a:rPr b="0" i="0" lang="en-US" sz="3200" u="none" cap="none" strike="noStrike">
                  <a:solidFill>
                    <a:srgbClr val="000000"/>
                  </a:solidFill>
                  <a:latin typeface="Antic"/>
                  <a:ea typeface="Antic"/>
                  <a:cs typeface="Antic"/>
                  <a:sym typeface="Antic"/>
                </a:rPr>
                <a:t> (e.g. It </a:t>
              </a:r>
              <a:r>
                <a:rPr b="0" i="0" lang="en-US" sz="3200" u="none" cap="none" strike="noStrike">
                  <a:solidFill>
                    <a:srgbClr val="B8188E"/>
                  </a:solidFill>
                  <a:latin typeface="Antic"/>
                  <a:ea typeface="Antic"/>
                  <a:cs typeface="Antic"/>
                  <a:sym typeface="Antic"/>
                </a:rPr>
                <a:t>was raining</a:t>
              </a:r>
              <a:r>
                <a:rPr b="0" i="0" lang="en-US" sz="3200" u="none" cap="none" strike="noStrike">
                  <a:solidFill>
                    <a:srgbClr val="000000"/>
                  </a:solidFill>
                  <a:latin typeface="Antic"/>
                  <a:ea typeface="Antic"/>
                  <a:cs typeface="Antic"/>
                  <a:sym typeface="Antic"/>
                </a:rPr>
                <a:t> hard and the wind </a:t>
              </a:r>
              <a:r>
                <a:rPr b="0" i="0" lang="en-US" sz="3200" u="none" cap="none" strike="noStrike">
                  <a:solidFill>
                    <a:srgbClr val="B8188E"/>
                  </a:solidFill>
                  <a:latin typeface="Antic"/>
                  <a:ea typeface="Antic"/>
                  <a:cs typeface="Antic"/>
                  <a:sym typeface="Antic"/>
                </a:rPr>
                <a:t>was blowing </a:t>
              </a:r>
              <a:r>
                <a:rPr b="0" i="0" lang="en-US" sz="3200" u="none" cap="none" strike="noStrike">
                  <a:solidFill>
                    <a:srgbClr val="000000"/>
                  </a:solidFill>
                  <a:latin typeface="Antic"/>
                  <a:ea typeface="Antic"/>
                  <a:cs typeface="Antic"/>
                  <a:sym typeface="Antic"/>
                </a:rPr>
                <a:t>as Jonathan drove towards the small cottage.), </a:t>
              </a:r>
              <a:endParaRPr sz="1800"/>
            </a:p>
            <a:p>
              <a:pPr indent="-203200" lvl="0" marL="0" marR="0" rtl="0" algn="l">
                <a:spcBef>
                  <a:spcPts val="1200"/>
                </a:spcBef>
                <a:spcAft>
                  <a:spcPts val="0"/>
                </a:spcAft>
                <a:buClr>
                  <a:srgbClr val="92D050"/>
                </a:buClr>
                <a:buSzPts val="3200"/>
                <a:buFont typeface="Arial"/>
                <a:buChar char="•"/>
              </a:pPr>
              <a:r>
                <a:rPr b="1" lang="en-US" sz="3200" u="sng">
                  <a:solidFill>
                    <a:srgbClr val="38761D"/>
                  </a:solidFill>
                  <a:latin typeface="Antic"/>
                  <a:ea typeface="Antic"/>
                  <a:cs typeface="Antic"/>
                  <a:sym typeface="Antic"/>
                </a:rPr>
                <a:t>Past Simple to describe the main events of the story.</a:t>
              </a:r>
              <a:r>
                <a:rPr b="0" i="0" lang="en-US" sz="3200" u="none" cap="none" strike="noStrike">
                  <a:solidFill>
                    <a:srgbClr val="000000"/>
                  </a:solidFill>
                  <a:latin typeface="Antic"/>
                  <a:ea typeface="Antic"/>
                  <a:cs typeface="Antic"/>
                  <a:sym typeface="Antic"/>
                </a:rPr>
                <a:t> </a:t>
              </a:r>
              <a:endParaRPr sz="1800"/>
            </a:p>
            <a:p>
              <a:pPr indent="0" lvl="0" marL="182880" marR="0" rtl="0" algn="l">
                <a:spcBef>
                  <a:spcPts val="1200"/>
                </a:spcBef>
                <a:spcAft>
                  <a:spcPts val="0"/>
                </a:spcAft>
                <a:buNone/>
              </a:pPr>
              <a:r>
                <a:rPr b="0" i="0" lang="en-US" sz="3200" u="none" cap="none" strike="noStrike">
                  <a:solidFill>
                    <a:srgbClr val="000000"/>
                  </a:solidFill>
                  <a:latin typeface="Antic"/>
                  <a:ea typeface="Antic"/>
                  <a:cs typeface="Antic"/>
                  <a:sym typeface="Antic"/>
                </a:rPr>
                <a:t>(e.g. Jonathan </a:t>
              </a:r>
              <a:r>
                <a:rPr lang="en-US" sz="3200">
                  <a:solidFill>
                    <a:srgbClr val="38761D"/>
                  </a:solidFill>
                  <a:latin typeface="Antic"/>
                  <a:ea typeface="Antic"/>
                  <a:cs typeface="Antic"/>
                  <a:sym typeface="Antic"/>
                </a:rPr>
                <a:t>opened</a:t>
              </a:r>
              <a:r>
                <a:rPr b="0" i="0" lang="en-US" sz="3200" u="none" cap="none" strike="noStrike">
                  <a:solidFill>
                    <a:srgbClr val="000000"/>
                  </a:solidFill>
                  <a:latin typeface="Antic"/>
                  <a:ea typeface="Antic"/>
                  <a:cs typeface="Antic"/>
                  <a:sym typeface="Antic"/>
                </a:rPr>
                <a:t> the garden gate and </a:t>
              </a:r>
              <a:r>
                <a:rPr b="0" i="0" lang="en-US" sz="3200" u="none" cap="none" strike="noStrike">
                  <a:solidFill>
                    <a:srgbClr val="38761D"/>
                  </a:solidFill>
                  <a:latin typeface="Antic"/>
                  <a:ea typeface="Antic"/>
                  <a:cs typeface="Antic"/>
                  <a:sym typeface="Antic"/>
                </a:rPr>
                <a:t>went</a:t>
              </a:r>
              <a:r>
                <a:rPr b="0" i="0" lang="en-US" sz="3200" u="none" cap="none" strike="noStrike">
                  <a:solidFill>
                    <a:srgbClr val="000000"/>
                  </a:solidFill>
                  <a:latin typeface="Antic"/>
                  <a:ea typeface="Antic"/>
                  <a:cs typeface="Antic"/>
                  <a:sym typeface="Antic"/>
                </a:rPr>
                <a:t> through the garden towards the front door. He </a:t>
              </a:r>
              <a:r>
                <a:rPr lang="en-US" sz="3200">
                  <a:solidFill>
                    <a:srgbClr val="38761D"/>
                  </a:solidFill>
                  <a:latin typeface="Antic"/>
                  <a:ea typeface="Antic"/>
                  <a:cs typeface="Antic"/>
                  <a:sym typeface="Antic"/>
                </a:rPr>
                <a:t>knocked</a:t>
              </a:r>
              <a:r>
                <a:rPr b="0" i="0" lang="en-US" sz="3200" u="none" cap="none" strike="noStrike">
                  <a:solidFill>
                    <a:srgbClr val="92D050"/>
                  </a:solidFill>
                  <a:latin typeface="Antic"/>
                  <a:ea typeface="Antic"/>
                  <a:cs typeface="Antic"/>
                  <a:sym typeface="Antic"/>
                </a:rPr>
                <a:t> </a:t>
              </a:r>
              <a:r>
                <a:rPr b="0" i="0" lang="en-US" sz="3200" u="none" cap="none" strike="noStrike">
                  <a:solidFill>
                    <a:srgbClr val="000000"/>
                  </a:solidFill>
                  <a:latin typeface="Antic"/>
                  <a:ea typeface="Antic"/>
                  <a:cs typeface="Antic"/>
                  <a:sym typeface="Antic"/>
                </a:rPr>
                <a:t>on the door but there </a:t>
              </a:r>
              <a:r>
                <a:rPr lang="en-US" sz="3200">
                  <a:solidFill>
                    <a:srgbClr val="38761D"/>
                  </a:solidFill>
                  <a:latin typeface="Antic"/>
                  <a:ea typeface="Antic"/>
                  <a:cs typeface="Antic"/>
                  <a:sym typeface="Antic"/>
                </a:rPr>
                <a:t>was</a:t>
              </a:r>
              <a:r>
                <a:rPr b="0" i="0" lang="en-US" sz="3200" u="none" cap="none" strike="noStrike">
                  <a:solidFill>
                    <a:srgbClr val="000000"/>
                  </a:solidFill>
                  <a:latin typeface="Antic"/>
                  <a:ea typeface="Antic"/>
                  <a:cs typeface="Antic"/>
                  <a:sym typeface="Antic"/>
                </a:rPr>
                <a:t> no answer.) or </a:t>
              </a:r>
              <a:endParaRPr sz="1800"/>
            </a:p>
            <a:p>
              <a:pPr indent="-203200" lvl="0" marL="0" marR="0" rtl="0" algn="l">
                <a:spcBef>
                  <a:spcPts val="1200"/>
                </a:spcBef>
                <a:spcAft>
                  <a:spcPts val="0"/>
                </a:spcAft>
                <a:buClr>
                  <a:srgbClr val="7030A0"/>
                </a:buClr>
                <a:buSzPts val="3200"/>
                <a:buFont typeface="Arial"/>
                <a:buChar char="•"/>
              </a:pPr>
              <a:r>
                <a:rPr b="1" lang="en-US" sz="3200" u="sng">
                  <a:solidFill>
                    <a:srgbClr val="7030A0"/>
                  </a:solidFill>
                  <a:latin typeface="Antic"/>
                  <a:ea typeface="Antic"/>
                  <a:cs typeface="Antic"/>
                  <a:sym typeface="Antic"/>
                </a:rPr>
                <a:t>Past Perfect to give the background of the story</a:t>
              </a:r>
              <a:r>
                <a:rPr b="0" i="0" lang="en-US" sz="3200" u="none" cap="none" strike="noStrike">
                  <a:solidFill>
                    <a:srgbClr val="000000"/>
                  </a:solidFill>
                  <a:latin typeface="Antic"/>
                  <a:ea typeface="Antic"/>
                  <a:cs typeface="Antic"/>
                  <a:sym typeface="Antic"/>
                </a:rPr>
                <a:t> (e.g. Jonathan </a:t>
              </a:r>
              <a:r>
                <a:rPr b="0" i="0" lang="en-US" sz="3200" u="none" cap="none" strike="noStrike">
                  <a:solidFill>
                    <a:srgbClr val="7030A0"/>
                  </a:solidFill>
                  <a:latin typeface="Antic"/>
                  <a:ea typeface="Antic"/>
                  <a:cs typeface="Antic"/>
                  <a:sym typeface="Antic"/>
                </a:rPr>
                <a:t>had been planning</a:t>
              </a:r>
              <a:r>
                <a:rPr b="0" i="0" lang="en-US" sz="3200" u="none" cap="none" strike="noStrike">
                  <a:solidFill>
                    <a:srgbClr val="000000"/>
                  </a:solidFill>
                  <a:latin typeface="Antic"/>
                  <a:ea typeface="Antic"/>
                  <a:cs typeface="Antic"/>
                  <a:sym typeface="Antic"/>
                </a:rPr>
                <a:t> to visit the old cottage for months before he was able to do so). </a:t>
              </a:r>
              <a:endParaRPr sz="1800"/>
            </a:p>
            <a:p>
              <a:pPr indent="-203200" lvl="0" marL="0" marR="0" rtl="0" algn="l">
                <a:spcBef>
                  <a:spcPts val="1200"/>
                </a:spcBef>
                <a:spcAft>
                  <a:spcPts val="0"/>
                </a:spcAft>
                <a:buClr>
                  <a:srgbClr val="C00000"/>
                </a:buClr>
                <a:buSzPts val="3200"/>
                <a:buFont typeface="Arial"/>
                <a:buChar char="•"/>
              </a:pPr>
              <a:r>
                <a:rPr b="1" i="0" lang="en-US" sz="3200" u="sng" cap="none" strike="noStrike">
                  <a:solidFill>
                    <a:srgbClr val="C00000"/>
                  </a:solidFill>
                  <a:latin typeface="Antic"/>
                  <a:ea typeface="Antic"/>
                  <a:cs typeface="Antic"/>
                  <a:sym typeface="Antic"/>
                </a:rPr>
                <a:t>Present and past participles </a:t>
              </a:r>
              <a:r>
                <a:rPr b="0" i="0" lang="en-US" sz="3200" u="none" cap="none" strike="noStrike">
                  <a:solidFill>
                    <a:srgbClr val="000000"/>
                  </a:solidFill>
                  <a:latin typeface="Antic"/>
                  <a:ea typeface="Antic"/>
                  <a:cs typeface="Antic"/>
                  <a:sym typeface="Antic"/>
                </a:rPr>
                <a:t>can also be used. e.g. </a:t>
              </a:r>
              <a:r>
                <a:rPr b="0" i="0" lang="en-US" sz="3200" u="none" cap="none" strike="noStrike">
                  <a:solidFill>
                    <a:srgbClr val="C00000"/>
                  </a:solidFill>
                  <a:latin typeface="Antic"/>
                  <a:ea typeface="Antic"/>
                  <a:cs typeface="Antic"/>
                  <a:sym typeface="Antic"/>
                </a:rPr>
                <a:t>Startled</a:t>
              </a:r>
              <a:r>
                <a:rPr b="0" i="0" lang="en-US" sz="3200" u="none" cap="none" strike="noStrike">
                  <a:solidFill>
                    <a:srgbClr val="000000"/>
                  </a:solidFill>
                  <a:latin typeface="Antic"/>
                  <a:ea typeface="Antic"/>
                  <a:cs typeface="Antic"/>
                  <a:sym typeface="Antic"/>
                </a:rPr>
                <a:t>, he went round the house towards the back door. </a:t>
              </a:r>
              <a:endParaRPr sz="180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5"/>
          <p:cNvSpPr/>
          <p:nvPr/>
        </p:nvSpPr>
        <p:spPr>
          <a:xfrm>
            <a:off x="-55332" y="-12"/>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365" name="Google Shape;365;p15"/>
          <p:cNvGrpSpPr/>
          <p:nvPr/>
        </p:nvGrpSpPr>
        <p:grpSpPr>
          <a:xfrm>
            <a:off x="249466" y="-65574"/>
            <a:ext cx="17002907" cy="1945147"/>
            <a:chOff x="0" y="-38100"/>
            <a:chExt cx="4478132" cy="512302"/>
          </a:xfrm>
        </p:grpSpPr>
        <p:sp>
          <p:nvSpPr>
            <p:cNvPr id="366" name="Google Shape;366;p15"/>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367" name="Google Shape;367;p15"/>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15"/>
          <p:cNvSpPr txBox="1"/>
          <p:nvPr/>
        </p:nvSpPr>
        <p:spPr>
          <a:xfrm>
            <a:off x="106783" y="163288"/>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What are story starters?</a:t>
            </a:r>
            <a:endParaRPr/>
          </a:p>
        </p:txBody>
      </p:sp>
      <p:sp>
        <p:nvSpPr>
          <p:cNvPr id="369" name="Google Shape;369;p15"/>
          <p:cNvSpPr/>
          <p:nvPr/>
        </p:nvSpPr>
        <p:spPr>
          <a:xfrm rot="-5400000">
            <a:off x="3287488" y="-1226685"/>
            <a:ext cx="7476716" cy="14142307"/>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sp>
        <p:nvSpPr>
          <p:cNvPr id="370" name="Google Shape;370;p15"/>
          <p:cNvSpPr txBox="1"/>
          <p:nvPr/>
        </p:nvSpPr>
        <p:spPr>
          <a:xfrm>
            <a:off x="13990101" y="2512000"/>
            <a:ext cx="3978600" cy="7434600"/>
          </a:xfrm>
          <a:prstGeom prst="rect">
            <a:avLst/>
          </a:prstGeom>
          <a:noFill/>
          <a:ln>
            <a:noFill/>
          </a:ln>
        </p:spPr>
        <p:txBody>
          <a:bodyPr anchorCtr="0" anchor="t" bIns="0" lIns="0" spcFirstLastPara="1" rIns="0" wrap="square" tIns="0">
            <a:spAutoFit/>
          </a:bodyPr>
          <a:lstStyle/>
          <a:p>
            <a:pPr indent="0" lvl="1" marL="431461" marR="0" rtl="0" algn="l">
              <a:spcBef>
                <a:spcPts val="0"/>
              </a:spcBef>
              <a:spcAft>
                <a:spcPts val="0"/>
              </a:spcAft>
              <a:buNone/>
            </a:pPr>
            <a:r>
              <a:rPr b="1" i="0" lang="en-US" sz="2300" u="none" cap="none" strike="noStrike">
                <a:solidFill>
                  <a:srgbClr val="1155CC"/>
                </a:solidFill>
                <a:latin typeface="Times New Roman"/>
                <a:ea typeface="Times New Roman"/>
                <a:cs typeface="Times New Roman"/>
                <a:sym typeface="Times New Roman"/>
              </a:rPr>
              <a:t>Read the model below, which begins with the words "Sleep tight, Scottie,".. and write down the topic of each paragraph. </a:t>
            </a:r>
            <a:br>
              <a:rPr b="1" i="0" lang="en-US" sz="2300" u="none" cap="none" strike="noStrike">
                <a:solidFill>
                  <a:srgbClr val="1155CC"/>
                </a:solidFill>
                <a:latin typeface="Times New Roman"/>
                <a:ea typeface="Times New Roman"/>
                <a:cs typeface="Times New Roman"/>
                <a:sym typeface="Times New Roman"/>
              </a:rPr>
            </a:br>
            <a:br>
              <a:rPr b="1" i="0" lang="en-US" sz="2300" u="none" cap="none" strike="noStrike">
                <a:solidFill>
                  <a:srgbClr val="1155CC"/>
                </a:solidFill>
                <a:latin typeface="Times New Roman"/>
                <a:ea typeface="Times New Roman"/>
                <a:cs typeface="Times New Roman"/>
                <a:sym typeface="Times New Roman"/>
              </a:rPr>
            </a:br>
            <a:r>
              <a:rPr b="1" i="0" lang="en-US" sz="2300" u="none" cap="none" strike="noStrike">
                <a:solidFill>
                  <a:srgbClr val="1155CC"/>
                </a:solidFill>
                <a:latin typeface="Times New Roman"/>
                <a:ea typeface="Times New Roman"/>
                <a:cs typeface="Times New Roman"/>
                <a:sym typeface="Times New Roman"/>
              </a:rPr>
              <a:t>In which person is the story written? </a:t>
            </a:r>
            <a:br>
              <a:rPr b="1" i="0" lang="en-US" sz="2300" u="none" cap="none" strike="noStrike">
                <a:solidFill>
                  <a:srgbClr val="1155CC"/>
                </a:solidFill>
                <a:latin typeface="Times New Roman"/>
                <a:ea typeface="Times New Roman"/>
                <a:cs typeface="Times New Roman"/>
                <a:sym typeface="Times New Roman"/>
              </a:rPr>
            </a:br>
            <a:br>
              <a:rPr b="1" i="0" lang="en-US" sz="2300" u="none" cap="none" strike="noStrike">
                <a:solidFill>
                  <a:srgbClr val="1155CC"/>
                </a:solidFill>
                <a:latin typeface="Times New Roman"/>
                <a:ea typeface="Times New Roman"/>
                <a:cs typeface="Times New Roman"/>
                <a:sym typeface="Times New Roman"/>
              </a:rPr>
            </a:br>
            <a:r>
              <a:rPr b="1" i="0" lang="en-US" sz="2300" u="none" cap="none" strike="noStrike">
                <a:solidFill>
                  <a:srgbClr val="1155CC"/>
                </a:solidFill>
                <a:latin typeface="Times New Roman"/>
                <a:ea typeface="Times New Roman"/>
                <a:cs typeface="Times New Roman"/>
                <a:sym typeface="Times New Roman"/>
              </a:rPr>
              <a:t>Underline the parts of the story where descriptive techniques are employed. </a:t>
            </a:r>
            <a:br>
              <a:rPr b="1" i="0" lang="en-US" sz="2300" u="none" cap="none" strike="noStrike">
                <a:solidFill>
                  <a:srgbClr val="1155CC"/>
                </a:solidFill>
                <a:latin typeface="Times New Roman"/>
                <a:ea typeface="Times New Roman"/>
                <a:cs typeface="Times New Roman"/>
                <a:sym typeface="Times New Roman"/>
              </a:rPr>
            </a:br>
            <a:br>
              <a:rPr b="1" i="0" lang="en-US" sz="2300" u="none" cap="none" strike="noStrike">
                <a:solidFill>
                  <a:srgbClr val="1155CC"/>
                </a:solidFill>
                <a:latin typeface="Times New Roman"/>
                <a:ea typeface="Times New Roman"/>
                <a:cs typeface="Times New Roman"/>
                <a:sym typeface="Times New Roman"/>
              </a:rPr>
            </a:br>
            <a:r>
              <a:rPr b="1" i="0" lang="en-US" sz="2300" u="none" cap="none" strike="noStrike">
                <a:solidFill>
                  <a:srgbClr val="1155CC"/>
                </a:solidFill>
                <a:latin typeface="Times New Roman"/>
                <a:ea typeface="Times New Roman"/>
                <a:cs typeface="Times New Roman"/>
                <a:sym typeface="Times New Roman"/>
              </a:rPr>
              <a:t>Underline the time words, adjectives, adverbs and direct speech. </a:t>
            </a:r>
            <a:br>
              <a:rPr b="1" i="0" lang="en-US" sz="2300" u="none" cap="none" strike="noStrike">
                <a:solidFill>
                  <a:srgbClr val="1155CC"/>
                </a:solidFill>
                <a:latin typeface="Times New Roman"/>
                <a:ea typeface="Times New Roman"/>
                <a:cs typeface="Times New Roman"/>
                <a:sym typeface="Times New Roman"/>
              </a:rPr>
            </a:br>
            <a:br>
              <a:rPr b="1" i="0" lang="en-US" sz="2300" u="none" cap="none" strike="noStrike">
                <a:solidFill>
                  <a:srgbClr val="1155CC"/>
                </a:solidFill>
                <a:latin typeface="Times New Roman"/>
                <a:ea typeface="Times New Roman"/>
                <a:cs typeface="Times New Roman"/>
                <a:sym typeface="Times New Roman"/>
              </a:rPr>
            </a:br>
            <a:r>
              <a:rPr b="1" i="0" lang="en-US" sz="2300" u="none" cap="none" strike="noStrike">
                <a:solidFill>
                  <a:srgbClr val="1155CC"/>
                </a:solidFill>
                <a:latin typeface="Times New Roman"/>
                <a:ea typeface="Times New Roman"/>
                <a:cs typeface="Times New Roman"/>
                <a:sym typeface="Times New Roman"/>
              </a:rPr>
              <a:t>Has the writer used a variety of adjectives and adverbs, or are the same words used several times?</a:t>
            </a:r>
            <a:endParaRPr b="1" i="0" sz="2500" u="none" cap="none" strike="noStrike">
              <a:solidFill>
                <a:srgbClr val="1155CC"/>
              </a:solidFill>
              <a:latin typeface="Times New Roman"/>
              <a:ea typeface="Times New Roman"/>
              <a:cs typeface="Times New Roman"/>
              <a:sym typeface="Times New Roman"/>
            </a:endParaRPr>
          </a:p>
        </p:txBody>
      </p:sp>
      <p:grpSp>
        <p:nvGrpSpPr>
          <p:cNvPr id="371" name="Google Shape;371;p15"/>
          <p:cNvGrpSpPr/>
          <p:nvPr/>
        </p:nvGrpSpPr>
        <p:grpSpPr>
          <a:xfrm>
            <a:off x="-548671" y="8549709"/>
            <a:ext cx="2382434" cy="2508718"/>
            <a:chOff x="0" y="0"/>
            <a:chExt cx="3176579" cy="3344957"/>
          </a:xfrm>
        </p:grpSpPr>
        <p:sp>
          <p:nvSpPr>
            <p:cNvPr id="372" name="Google Shape;372;p15"/>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373" name="Google Shape;373;p15"/>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374" name="Google Shape;374;p15"/>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sp>
        <p:nvSpPr>
          <p:cNvPr id="375" name="Google Shape;375;p15"/>
          <p:cNvSpPr txBox="1"/>
          <p:nvPr/>
        </p:nvSpPr>
        <p:spPr>
          <a:xfrm>
            <a:off x="1526750" y="2684725"/>
            <a:ext cx="11960700" cy="7973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900" u="none" cap="none" strike="noStrike">
                <a:solidFill>
                  <a:schemeClr val="dk1"/>
                </a:solidFill>
                <a:latin typeface="Calibri"/>
                <a:ea typeface="Calibri"/>
                <a:cs typeface="Calibri"/>
                <a:sym typeface="Calibri"/>
              </a:rPr>
              <a:t>"</a:t>
            </a:r>
            <a:r>
              <a:rPr b="0" i="1" lang="en-US" sz="2500" u="none" cap="none" strike="noStrike">
                <a:solidFill>
                  <a:schemeClr val="dk1"/>
                </a:solidFill>
                <a:latin typeface="Calibri"/>
                <a:ea typeface="Calibri"/>
                <a:cs typeface="Calibri"/>
                <a:sym typeface="Calibri"/>
              </a:rPr>
              <a:t>Sleep tight, Scottie," </a:t>
            </a:r>
            <a:r>
              <a:rPr b="0" i="0" lang="en-US" sz="2500" u="none" cap="none" strike="noStrike">
                <a:solidFill>
                  <a:schemeClr val="dk1"/>
                </a:solidFill>
                <a:latin typeface="Calibri"/>
                <a:ea typeface="Calibri"/>
                <a:cs typeface="Calibri"/>
                <a:sym typeface="Calibri"/>
              </a:rPr>
              <a:t>his mother said as she kissed him goodnight and turned off the light. </a:t>
            </a:r>
            <a:endParaRPr b="0" i="0" sz="2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500" u="none" cap="none" strike="noStrike">
                <a:solidFill>
                  <a:schemeClr val="dk1"/>
                </a:solidFill>
                <a:latin typeface="Calibri"/>
                <a:ea typeface="Calibri"/>
                <a:cs typeface="Calibri"/>
                <a:sym typeface="Calibri"/>
              </a:rPr>
              <a:t>As soon as she had closed the door behind her, Scott was fast asleep. He was completely exhausted after spending the whole afternoon assembling his new train set and then watching it go around the tracks and through the tunnels. Suddenly, a ball of brilliant yellow light shot past the window. Scott woke with a start when the ball entered his room. The light was so bright that he had to shut his eyes. When he opened them, he saw a strange, little man, about a foot tall with orange skin and huge blue eyes. Scott, not the least bit frightened, said in a friendly voice, "Hello, I'm Scott. Who are you?" The miniature man said nothing, but picked up a battery from the untidy heap of toys on the floor. He started running around the room, pointing urgently at the rest of Scott's toys. "What do you want?" asked Scott, who was puzzled. The man began shaking the battery frantically, and Scott realised that that was what he wanted. Scott opened all his toys, took out the batteries and piled them on the floor. Immediately gathering up all the batteries, the little man leapt onto the window sill, smiled warmly at Scott and disappeared. When Scott woke up the next morning, he thought about his unusual dream. He stared at his train set before jumping out of bed and trying to switch it on. Nothing happened. Then Scott realised that it had no batteries... and there were no batteries in any of his other toys, either.</a:t>
            </a:r>
            <a:endParaRPr sz="6100">
              <a:solidFill>
                <a:schemeClr val="dk1"/>
              </a:solidFill>
              <a:latin typeface="Calibri"/>
              <a:ea typeface="Calibri"/>
              <a:cs typeface="Calibri"/>
              <a:sym typeface="Calibri"/>
            </a:endParaRPr>
          </a:p>
          <a:p>
            <a:pPr indent="0" lvl="0" marL="0" marR="0" rtl="0" algn="l">
              <a:spcBef>
                <a:spcPts val="0"/>
              </a:spcBef>
              <a:spcAft>
                <a:spcPts val="0"/>
              </a:spcAft>
              <a:buNone/>
            </a:pPr>
            <a:br>
              <a:rPr lang="en-US" sz="4800">
                <a:solidFill>
                  <a:schemeClr val="dk1"/>
                </a:solidFill>
                <a:latin typeface="Calibri"/>
                <a:ea typeface="Calibri"/>
                <a:cs typeface="Calibri"/>
                <a:sym typeface="Calibri"/>
              </a:rPr>
            </a:br>
            <a:endParaRPr b="1" sz="4500">
              <a:solidFill>
                <a:srgbClr val="000000"/>
              </a:solidFill>
              <a:latin typeface="Antic"/>
              <a:ea typeface="Antic"/>
              <a:cs typeface="Antic"/>
              <a:sym typeface="Antic"/>
            </a:endParaRPr>
          </a:p>
        </p:txBody>
      </p:sp>
      <p:sp>
        <p:nvSpPr>
          <p:cNvPr id="376" name="Google Shape;376;p15"/>
          <p:cNvSpPr/>
          <p:nvPr/>
        </p:nvSpPr>
        <p:spPr>
          <a:xfrm>
            <a:off x="14173200" y="2260150"/>
            <a:ext cx="3886200" cy="77859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6"/>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382" name="Google Shape;382;p16"/>
          <p:cNvSpPr/>
          <p:nvPr/>
        </p:nvSpPr>
        <p:spPr>
          <a:xfrm rot="-5400000">
            <a:off x="3857119" y="-3267583"/>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383" name="Google Shape;383;p16"/>
          <p:cNvGrpSpPr/>
          <p:nvPr/>
        </p:nvGrpSpPr>
        <p:grpSpPr>
          <a:xfrm>
            <a:off x="-548671" y="8549709"/>
            <a:ext cx="2382434" cy="2508718"/>
            <a:chOff x="0" y="0"/>
            <a:chExt cx="3176579" cy="3344957"/>
          </a:xfrm>
        </p:grpSpPr>
        <p:sp>
          <p:nvSpPr>
            <p:cNvPr id="384" name="Google Shape;384;p16"/>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385" name="Google Shape;385;p16"/>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386" name="Google Shape;386;p16"/>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pic>
        <p:nvPicPr>
          <p:cNvPr descr="https://lh7-rt.googleusercontent.com/slidesz/AGV_vUcyfIA4HIRCg0hhgpEupxMkgb7MCanRe82pjzM4mxUwHkcJDreLusbRqZLhBLs5LqzZVt6v3Abqi-XJMT8JpMtsw9TZSylKIQjcCLIM5aBnKOh6LdZ1ulW75ABj1dH_6B9oIHiAotyh0PTMSRi-pFSwOC7dQhxsUOkmjVDMx14ZYTxwg1R2JA=s2048?key=4CVb_X-Poaoy2b81RMtn-A" id="387" name="Google Shape;387;p16"/>
          <p:cNvPicPr preferRelativeResize="0"/>
          <p:nvPr/>
        </p:nvPicPr>
        <p:blipFill rotWithShape="1">
          <a:blip r:embed="rId8">
            <a:alphaModFix/>
          </a:blip>
          <a:srcRect b="0" l="0" r="0" t="0"/>
          <a:stretch/>
        </p:blipFill>
        <p:spPr>
          <a:xfrm>
            <a:off x="2971800" y="785116"/>
            <a:ext cx="10311591" cy="88534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7"/>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393" name="Google Shape;393;p17"/>
          <p:cNvSpPr/>
          <p:nvPr/>
        </p:nvSpPr>
        <p:spPr>
          <a:xfrm rot="-5400000">
            <a:off x="3857119" y="-3267583"/>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394" name="Google Shape;394;p17"/>
          <p:cNvGrpSpPr/>
          <p:nvPr/>
        </p:nvGrpSpPr>
        <p:grpSpPr>
          <a:xfrm>
            <a:off x="-548671" y="8549709"/>
            <a:ext cx="2382434" cy="2508718"/>
            <a:chOff x="0" y="0"/>
            <a:chExt cx="3176579" cy="3344957"/>
          </a:xfrm>
        </p:grpSpPr>
        <p:sp>
          <p:nvSpPr>
            <p:cNvPr id="395" name="Google Shape;395;p17"/>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396" name="Google Shape;396;p17"/>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397" name="Google Shape;397;p17"/>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sp>
        <p:nvSpPr>
          <p:cNvPr id="398" name="Google Shape;398;p17"/>
          <p:cNvSpPr/>
          <p:nvPr/>
        </p:nvSpPr>
        <p:spPr>
          <a:xfrm>
            <a:off x="2362200" y="3085022"/>
            <a:ext cx="13182600" cy="3785652"/>
          </a:xfrm>
          <a:prstGeom prst="rect">
            <a:avLst/>
          </a:prstGeom>
          <a:noFill/>
          <a:ln>
            <a:noFill/>
          </a:ln>
        </p:spPr>
        <p:txBody>
          <a:bodyPr anchorCtr="0" anchor="t" bIns="45700" lIns="91425" spcFirstLastPara="1" rIns="91425" wrap="square" tIns="45700">
            <a:spAutoFit/>
          </a:bodyPr>
          <a:lstStyle/>
          <a:p>
            <a:pPr indent="-304800" lvl="0" marL="0" marR="0" rtl="0" algn="l">
              <a:spcBef>
                <a:spcPts val="0"/>
              </a:spcBef>
              <a:spcAft>
                <a:spcPts val="0"/>
              </a:spcAft>
              <a:buClr>
                <a:srgbClr val="595959"/>
              </a:buClr>
              <a:buSzPts val="4800"/>
              <a:buFont typeface="Arial"/>
              <a:buChar char="•"/>
            </a:pPr>
            <a:r>
              <a:rPr b="1" lang="en-US" sz="4800">
                <a:solidFill>
                  <a:srgbClr val="595959"/>
                </a:solidFill>
                <a:latin typeface="Times New Roman"/>
                <a:ea typeface="Times New Roman"/>
                <a:cs typeface="Times New Roman"/>
                <a:sym typeface="Times New Roman"/>
              </a:rPr>
              <a:t>Beginning </a:t>
            </a:r>
            <a:r>
              <a:rPr lang="en-US" sz="4800">
                <a:solidFill>
                  <a:srgbClr val="595959"/>
                </a:solidFill>
                <a:latin typeface="Times New Roman"/>
                <a:ea typeface="Times New Roman"/>
                <a:cs typeface="Times New Roman"/>
                <a:sym typeface="Times New Roman"/>
              </a:rPr>
              <a:t>B (sets the scene describing weather, use of descriptive adjectives and senses) </a:t>
            </a:r>
            <a:endParaRPr b="1" sz="4800">
              <a:solidFill>
                <a:srgbClr val="40BAD2"/>
              </a:solidFill>
              <a:latin typeface="Noto Sans Symbols"/>
              <a:ea typeface="Noto Sans Symbols"/>
              <a:cs typeface="Noto Sans Symbols"/>
              <a:sym typeface="Noto Sans Symbols"/>
            </a:endParaRPr>
          </a:p>
          <a:p>
            <a:pPr indent="0" lvl="0" marL="0" marR="0" rtl="0" algn="l">
              <a:spcBef>
                <a:spcPts val="0"/>
              </a:spcBef>
              <a:spcAft>
                <a:spcPts val="0"/>
              </a:spcAft>
              <a:buNone/>
            </a:pPr>
            <a:br>
              <a:rPr lang="en-US" sz="4800">
                <a:solidFill>
                  <a:schemeClr val="dk1"/>
                </a:solidFill>
                <a:latin typeface="Calibri"/>
                <a:ea typeface="Calibri"/>
                <a:cs typeface="Calibri"/>
                <a:sym typeface="Calibri"/>
              </a:rPr>
            </a:br>
            <a:r>
              <a:rPr b="1" lang="en-US" sz="4800">
                <a:solidFill>
                  <a:srgbClr val="595959"/>
                </a:solidFill>
                <a:latin typeface="Times New Roman"/>
                <a:ea typeface="Times New Roman"/>
                <a:cs typeface="Times New Roman"/>
                <a:sym typeface="Times New Roman"/>
              </a:rPr>
              <a:t>Ending </a:t>
            </a:r>
            <a:r>
              <a:rPr lang="en-US" sz="4800">
                <a:solidFill>
                  <a:srgbClr val="595959"/>
                </a:solidFill>
                <a:latin typeface="Times New Roman"/>
                <a:ea typeface="Times New Roman"/>
                <a:cs typeface="Times New Roman"/>
                <a:sym typeface="Times New Roman"/>
              </a:rPr>
              <a:t>A (ends the story referring to feelings, use of descriptive adjectives, use of direct speech) </a:t>
            </a:r>
            <a:endParaRPr sz="4800">
              <a:solidFill>
                <a:schemeClr val="dk1"/>
              </a:solidFill>
              <a:latin typeface="Calibri"/>
              <a:ea typeface="Calibri"/>
              <a:cs typeface="Calibri"/>
              <a:sym typeface="Calibri"/>
            </a:endParaRPr>
          </a:p>
        </p:txBody>
      </p:sp>
      <p:grpSp>
        <p:nvGrpSpPr>
          <p:cNvPr id="399" name="Google Shape;399;p17"/>
          <p:cNvGrpSpPr/>
          <p:nvPr/>
        </p:nvGrpSpPr>
        <p:grpSpPr>
          <a:xfrm>
            <a:off x="2362200" y="748333"/>
            <a:ext cx="13085534" cy="1660138"/>
            <a:chOff x="0" y="-38100"/>
            <a:chExt cx="4478132" cy="512302"/>
          </a:xfrm>
        </p:grpSpPr>
        <p:sp>
          <p:nvSpPr>
            <p:cNvPr id="400" name="Google Shape;400;p17"/>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01" name="Google Shape;401;p17"/>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2" name="Google Shape;402;p17"/>
          <p:cNvSpPr txBox="1"/>
          <p:nvPr/>
        </p:nvSpPr>
        <p:spPr>
          <a:xfrm>
            <a:off x="2143316" y="805423"/>
            <a:ext cx="12491162"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FFFFFF"/>
                </a:solidFill>
                <a:latin typeface="Arial"/>
                <a:ea typeface="Arial"/>
                <a:cs typeface="Arial"/>
                <a:sym typeface="Arial"/>
              </a:rPr>
              <a:t>Question 3</a:t>
            </a:r>
            <a:endParaRPr sz="9999">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8"/>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408" name="Google Shape;408;p18"/>
          <p:cNvSpPr/>
          <p:nvPr/>
        </p:nvSpPr>
        <p:spPr>
          <a:xfrm rot="-5400000">
            <a:off x="3857119" y="-3400165"/>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409" name="Google Shape;409;p18"/>
          <p:cNvGrpSpPr/>
          <p:nvPr/>
        </p:nvGrpSpPr>
        <p:grpSpPr>
          <a:xfrm>
            <a:off x="-548671" y="8549709"/>
            <a:ext cx="2382434" cy="2508718"/>
            <a:chOff x="0" y="0"/>
            <a:chExt cx="3176579" cy="3344957"/>
          </a:xfrm>
        </p:grpSpPr>
        <p:sp>
          <p:nvSpPr>
            <p:cNvPr id="410" name="Google Shape;410;p18"/>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411" name="Google Shape;411;p18"/>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412" name="Google Shape;412;p18"/>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413" name="Google Shape;413;p18"/>
          <p:cNvGrpSpPr/>
          <p:nvPr/>
        </p:nvGrpSpPr>
        <p:grpSpPr>
          <a:xfrm>
            <a:off x="2362200" y="748333"/>
            <a:ext cx="13085534" cy="1660138"/>
            <a:chOff x="0" y="-38100"/>
            <a:chExt cx="4478132" cy="512302"/>
          </a:xfrm>
        </p:grpSpPr>
        <p:sp>
          <p:nvSpPr>
            <p:cNvPr id="414" name="Google Shape;414;p18"/>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15" name="Google Shape;415;p18"/>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6" name="Google Shape;416;p18"/>
          <p:cNvSpPr txBox="1"/>
          <p:nvPr/>
        </p:nvSpPr>
        <p:spPr>
          <a:xfrm>
            <a:off x="2143316" y="805423"/>
            <a:ext cx="12491162"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FFFFFF"/>
                </a:solidFill>
                <a:latin typeface="Arial"/>
                <a:ea typeface="Arial"/>
                <a:cs typeface="Arial"/>
                <a:sym typeface="Arial"/>
              </a:rPr>
              <a:t>Question 4</a:t>
            </a:r>
            <a:endParaRPr sz="9999">
              <a:solidFill>
                <a:srgbClr val="FFFFFF"/>
              </a:solidFill>
              <a:latin typeface="Arial"/>
              <a:ea typeface="Arial"/>
              <a:cs typeface="Arial"/>
              <a:sym typeface="Arial"/>
            </a:endParaRPr>
          </a:p>
        </p:txBody>
      </p:sp>
      <p:pic>
        <p:nvPicPr>
          <p:cNvPr descr="https://lh7-rt.googleusercontent.com/slidesz/AGV_vUeYtOdlS36Dp9T_45-WTikxYw_SZyr2ZDVKrbowsXFOG2NAMXY8Qj6KKJAqm4YDmj5wHzCfaHYYqeVERGm1ylnpTwBjRrIzBlvD-yoqLjfxmhkLyLE37KIVxnYlecxoYKiLne2jnUGe4vmzsR15s26AmZXpooXrgy5Aa5ce4LtPERW5NBD0gg=s2048?key=4CVb_X-Poaoy2b81RMtn-A" id="417" name="Google Shape;417;p18"/>
          <p:cNvPicPr preferRelativeResize="0"/>
          <p:nvPr/>
        </p:nvPicPr>
        <p:blipFill rotWithShape="1">
          <a:blip r:embed="rId8">
            <a:alphaModFix/>
          </a:blip>
          <a:srcRect b="0" l="0" r="0" t="0"/>
          <a:stretch/>
        </p:blipFill>
        <p:spPr>
          <a:xfrm>
            <a:off x="2774613" y="2429256"/>
            <a:ext cx="5073987" cy="7322101"/>
          </a:xfrm>
          <a:prstGeom prst="rect">
            <a:avLst/>
          </a:prstGeom>
          <a:noFill/>
          <a:ln>
            <a:noFill/>
          </a:ln>
        </p:spPr>
      </p:pic>
      <p:pic>
        <p:nvPicPr>
          <p:cNvPr descr="https://lh7-rt.googleusercontent.com/slidesz/AGV_vUfLc-s5k2fMYbYCAx0nL7ktIKnwI6BE44Sj1avogRQIk3eZWn5A3Cl9tI_l32Ga99SlEVtEOnCCwhQ5RwaT23l2y4fmBYOZY-oUPc4CRLum1NYSvwRtEZW2BeN-QmnnO0nwpQK6vdcXKzf72q8-jHSioW2Gqg-Rovyh_L2sFviQeMgNUOWPVWo=s2048?key=4CVb_X-Poaoy2b81RMtn-A" id="418" name="Google Shape;418;p18"/>
          <p:cNvPicPr preferRelativeResize="0"/>
          <p:nvPr/>
        </p:nvPicPr>
        <p:blipFill rotWithShape="1">
          <a:blip r:embed="rId9">
            <a:alphaModFix/>
          </a:blip>
          <a:srcRect b="0" l="0" r="0" t="0"/>
          <a:stretch/>
        </p:blipFill>
        <p:spPr>
          <a:xfrm>
            <a:off x="9220200" y="2445767"/>
            <a:ext cx="5181601" cy="717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9"/>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424" name="Google Shape;424;p19"/>
          <p:cNvSpPr/>
          <p:nvPr/>
        </p:nvSpPr>
        <p:spPr>
          <a:xfrm rot="-5400000">
            <a:off x="3857119" y="-3400165"/>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425" name="Google Shape;425;p19"/>
          <p:cNvGrpSpPr/>
          <p:nvPr/>
        </p:nvGrpSpPr>
        <p:grpSpPr>
          <a:xfrm>
            <a:off x="-548671" y="8549709"/>
            <a:ext cx="2382434" cy="2508718"/>
            <a:chOff x="0" y="0"/>
            <a:chExt cx="3176579" cy="3344957"/>
          </a:xfrm>
        </p:grpSpPr>
        <p:sp>
          <p:nvSpPr>
            <p:cNvPr id="426" name="Google Shape;426;p19"/>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427" name="Google Shape;427;p19"/>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428" name="Google Shape;428;p19"/>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429" name="Google Shape;429;p19"/>
          <p:cNvGrpSpPr/>
          <p:nvPr/>
        </p:nvGrpSpPr>
        <p:grpSpPr>
          <a:xfrm>
            <a:off x="2492087" y="232804"/>
            <a:ext cx="6042313" cy="1253096"/>
            <a:chOff x="0" y="-38100"/>
            <a:chExt cx="4478132" cy="512302"/>
          </a:xfrm>
        </p:grpSpPr>
        <p:sp>
          <p:nvSpPr>
            <p:cNvPr id="430" name="Google Shape;430;p19"/>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31" name="Google Shape;431;p19"/>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2" name="Google Shape;432;p19"/>
          <p:cNvSpPr txBox="1"/>
          <p:nvPr/>
        </p:nvSpPr>
        <p:spPr>
          <a:xfrm>
            <a:off x="-924467" y="384910"/>
            <a:ext cx="12491100" cy="1015800"/>
          </a:xfrm>
          <a:prstGeom prst="rect">
            <a:avLst/>
          </a:prstGeom>
          <a:noFill/>
          <a:ln>
            <a:noFill/>
          </a:ln>
        </p:spPr>
        <p:txBody>
          <a:bodyPr anchorCtr="0" anchor="t" bIns="0" lIns="0" spcFirstLastPara="1" rIns="0" wrap="square" tIns="0">
            <a:spAutoFit/>
          </a:bodyPr>
          <a:lstStyle/>
          <a:p>
            <a:pPr indent="0" lvl="0" marL="0" marR="0" rtl="0" algn="ctr">
              <a:lnSpc>
                <a:spcPct val="212106"/>
              </a:lnSpc>
              <a:spcBef>
                <a:spcPts val="0"/>
              </a:spcBef>
              <a:spcAft>
                <a:spcPts val="0"/>
              </a:spcAft>
              <a:buNone/>
            </a:pPr>
            <a:r>
              <a:rPr lang="en-US" sz="6600">
                <a:solidFill>
                  <a:srgbClr val="FFFFFF"/>
                </a:solidFill>
                <a:latin typeface="Arial"/>
                <a:ea typeface="Arial"/>
                <a:cs typeface="Arial"/>
                <a:sym typeface="Arial"/>
              </a:rPr>
              <a:t>Question 6</a:t>
            </a:r>
            <a:endParaRPr sz="6600">
              <a:solidFill>
                <a:srgbClr val="FFFFFF"/>
              </a:solidFill>
              <a:latin typeface="Arial"/>
              <a:ea typeface="Arial"/>
              <a:cs typeface="Arial"/>
              <a:sym typeface="Arial"/>
            </a:endParaRPr>
          </a:p>
        </p:txBody>
      </p:sp>
      <p:sp>
        <p:nvSpPr>
          <p:cNvPr id="433" name="Google Shape;433;p19"/>
          <p:cNvSpPr txBox="1"/>
          <p:nvPr/>
        </p:nvSpPr>
        <p:spPr>
          <a:xfrm>
            <a:off x="2654920" y="1588433"/>
            <a:ext cx="12825760" cy="78483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Read the following short Texts and Fill the gaps with Linking words or phrases from the list below </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rgbClr val="B8188E"/>
                </a:solidFill>
                <a:latin typeface="Calibri"/>
                <a:ea typeface="Calibri"/>
                <a:cs typeface="Calibri"/>
                <a:sym typeface="Calibri"/>
              </a:rPr>
              <a:t>A: As soon as, at last, immediately, meanwhile, then,  when, while  </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The areophane had only been in the air for about twenty minutes </a:t>
            </a:r>
            <a:r>
              <a:rPr b="1" lang="en-US" sz="2400">
                <a:solidFill>
                  <a:srgbClr val="C00000"/>
                </a:solidFill>
                <a:latin typeface="Calibri"/>
                <a:ea typeface="Calibri"/>
                <a:cs typeface="Calibri"/>
                <a:sym typeface="Calibri"/>
              </a:rPr>
              <a:t>1. when </a:t>
            </a:r>
            <a:r>
              <a:rPr b="1" lang="en-US" sz="2400">
                <a:solidFill>
                  <a:schemeClr val="dk1"/>
                </a:solidFill>
                <a:latin typeface="Calibri"/>
                <a:ea typeface="Calibri"/>
                <a:cs typeface="Calibri"/>
                <a:sym typeface="Calibri"/>
              </a:rPr>
              <a:t>suddenly it began to dive towards the ground. </a:t>
            </a:r>
            <a:r>
              <a:rPr b="1" lang="en-US" sz="2400">
                <a:solidFill>
                  <a:srgbClr val="C00000"/>
                </a:solidFill>
                <a:latin typeface="Calibri"/>
                <a:ea typeface="Calibri"/>
                <a:cs typeface="Calibri"/>
                <a:sym typeface="Calibri"/>
              </a:rPr>
              <a:t>2. Immediately </a:t>
            </a:r>
            <a:r>
              <a:rPr b="1" lang="en-US" sz="2400">
                <a:solidFill>
                  <a:schemeClr val="dk1"/>
                </a:solidFill>
                <a:latin typeface="Calibri"/>
                <a:ea typeface="Calibri"/>
                <a:cs typeface="Calibri"/>
                <a:sym typeface="Calibri"/>
              </a:rPr>
              <a:t>the passengers began to panic.</a:t>
            </a:r>
            <a:r>
              <a:rPr b="1" lang="en-US" sz="2400">
                <a:solidFill>
                  <a:srgbClr val="C00000"/>
                </a:solidFill>
                <a:latin typeface="Calibri"/>
                <a:ea typeface="Calibri"/>
                <a:cs typeface="Calibri"/>
                <a:sym typeface="Calibri"/>
              </a:rPr>
              <a:t> 3. As soon as </a:t>
            </a:r>
            <a:r>
              <a:rPr b="1" lang="en-US" sz="2400">
                <a:solidFill>
                  <a:schemeClr val="dk1"/>
                </a:solidFill>
                <a:latin typeface="Calibri"/>
                <a:ea typeface="Calibri"/>
                <a:cs typeface="Calibri"/>
                <a:sym typeface="Calibri"/>
              </a:rPr>
              <a:t>the flight attendance realized what was happening, they did their best to calm everyone down, </a:t>
            </a:r>
            <a:r>
              <a:rPr b="1" lang="en-US" sz="2400">
                <a:solidFill>
                  <a:srgbClr val="C00000"/>
                </a:solidFill>
                <a:latin typeface="Calibri"/>
                <a:ea typeface="Calibri"/>
                <a:cs typeface="Calibri"/>
                <a:sym typeface="Calibri"/>
              </a:rPr>
              <a:t>4. while </a:t>
            </a:r>
            <a:r>
              <a:rPr b="1" lang="en-US" sz="2400">
                <a:solidFill>
                  <a:schemeClr val="dk1"/>
                </a:solidFill>
                <a:latin typeface="Calibri"/>
                <a:ea typeface="Calibri"/>
                <a:cs typeface="Calibri"/>
                <a:sym typeface="Calibri"/>
              </a:rPr>
              <a:t>the plane continued to lose altitude. </a:t>
            </a:r>
            <a:r>
              <a:rPr b="1" lang="en-US" sz="2400">
                <a:solidFill>
                  <a:srgbClr val="C00000"/>
                </a:solidFill>
                <a:latin typeface="Calibri"/>
                <a:ea typeface="Calibri"/>
                <a:cs typeface="Calibri"/>
                <a:sym typeface="Calibri"/>
              </a:rPr>
              <a:t> </a:t>
            </a:r>
            <a:endParaRPr/>
          </a:p>
          <a:p>
            <a:pPr indent="0" lvl="0" marL="0" marR="0" rtl="0" algn="l">
              <a:spcBef>
                <a:spcPts val="0"/>
              </a:spcBef>
              <a:spcAft>
                <a:spcPts val="0"/>
              </a:spcAft>
              <a:buNone/>
            </a:pPr>
            <a:r>
              <a:rPr b="1" lang="en-US" sz="2400">
                <a:solidFill>
                  <a:srgbClr val="C00000"/>
                </a:solidFill>
                <a:latin typeface="Calibri"/>
                <a:ea typeface="Calibri"/>
                <a:cs typeface="Calibri"/>
                <a:sym typeface="Calibri"/>
              </a:rPr>
              <a:t>5. Meanwhile  </a:t>
            </a:r>
            <a:r>
              <a:rPr b="1" lang="en-US" sz="2400">
                <a:solidFill>
                  <a:schemeClr val="dk1"/>
                </a:solidFill>
                <a:latin typeface="Calibri"/>
                <a:ea typeface="Calibri"/>
                <a:cs typeface="Calibri"/>
                <a:sym typeface="Calibri"/>
              </a:rPr>
              <a:t>in the cockpit, the pilot was struggling to control the plane.</a:t>
            </a:r>
            <a:endParaRPr/>
          </a:p>
          <a:p>
            <a:pPr indent="0" lvl="0" marL="0" marR="0" rtl="0" algn="l">
              <a:spcBef>
                <a:spcPts val="0"/>
              </a:spcBef>
              <a:spcAft>
                <a:spcPts val="0"/>
              </a:spcAft>
              <a:buNone/>
            </a:pPr>
            <a:r>
              <a:rPr b="1" lang="en-US" sz="2400">
                <a:solidFill>
                  <a:srgbClr val="C00000"/>
                </a:solidFill>
                <a:latin typeface="Calibri"/>
                <a:ea typeface="Calibri"/>
                <a:cs typeface="Calibri"/>
                <a:sym typeface="Calibri"/>
              </a:rPr>
              <a:t>6. At last </a:t>
            </a:r>
            <a:r>
              <a:rPr b="1" lang="en-US" sz="2400">
                <a:solidFill>
                  <a:schemeClr val="dk1"/>
                </a:solidFill>
                <a:latin typeface="Calibri"/>
                <a:ea typeface="Calibri"/>
                <a:cs typeface="Calibri"/>
                <a:sym typeface="Calibri"/>
              </a:rPr>
              <a:t>it righted itself and he sighed with relief. The fight</a:t>
            </a:r>
            <a:endParaRPr/>
          </a:p>
          <a:p>
            <a:pPr indent="0" lvl="0" marL="0" marR="0" rtl="0" algn="l">
              <a:spcBef>
                <a:spcPts val="0"/>
              </a:spcBef>
              <a:spcAft>
                <a:spcPts val="0"/>
              </a:spcAft>
              <a:buNone/>
            </a:pPr>
            <a:r>
              <a:rPr b="1" lang="en-US" sz="2400">
                <a:solidFill>
                  <a:srgbClr val="C00000"/>
                </a:solidFill>
                <a:latin typeface="Calibri"/>
                <a:ea typeface="Calibri"/>
                <a:cs typeface="Calibri"/>
                <a:sym typeface="Calibri"/>
              </a:rPr>
              <a:t>7. then </a:t>
            </a:r>
            <a:r>
              <a:rPr b="1" lang="en-US" sz="2400">
                <a:solidFill>
                  <a:schemeClr val="dk1"/>
                </a:solidFill>
                <a:latin typeface="Calibri"/>
                <a:ea typeface="Calibri"/>
                <a:cs typeface="Calibri"/>
                <a:sym typeface="Calibri"/>
              </a:rPr>
              <a:t>continued without any further problems.</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rgbClr val="C68FDF"/>
                </a:solidFill>
                <a:latin typeface="Calibri"/>
                <a:ea typeface="Calibri"/>
                <a:cs typeface="Calibri"/>
                <a:sym typeface="Calibri"/>
              </a:rPr>
              <a:t> B after, before, finally, since, then, when </a:t>
            </a:r>
            <a:endParaRPr b="1" sz="2400">
              <a:solidFill>
                <a:srgbClr val="C68FDF"/>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C68FDF"/>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There had never been a storm like it </a:t>
            </a:r>
            <a:r>
              <a:rPr b="1" lang="en-US" sz="2400">
                <a:solidFill>
                  <a:srgbClr val="C68FDF"/>
                </a:solidFill>
                <a:latin typeface="Calibri"/>
                <a:ea typeface="Calibri"/>
                <a:cs typeface="Calibri"/>
                <a:sym typeface="Calibri"/>
              </a:rPr>
              <a:t>1. before </a:t>
            </a:r>
            <a:r>
              <a:rPr b="1" lang="en-US" sz="2400">
                <a:solidFill>
                  <a:schemeClr val="dk1"/>
                </a:solidFill>
                <a:latin typeface="Calibri"/>
                <a:ea typeface="Calibri"/>
                <a:cs typeface="Calibri"/>
                <a:sym typeface="Calibri"/>
              </a:rPr>
              <a:t>- at least not  </a:t>
            </a:r>
            <a:r>
              <a:rPr b="1" lang="en-US" sz="2400">
                <a:solidFill>
                  <a:srgbClr val="C68FDF"/>
                </a:solidFill>
                <a:latin typeface="Calibri"/>
                <a:ea typeface="Calibri"/>
                <a:cs typeface="Calibri"/>
                <a:sym typeface="Calibri"/>
              </a:rPr>
              <a:t>2.Since</a:t>
            </a:r>
            <a:r>
              <a:rPr b="1" lang="en-US" sz="2400">
                <a:solidFill>
                  <a:schemeClr val="dk1"/>
                </a:solidFill>
                <a:latin typeface="Calibri"/>
                <a:ea typeface="Calibri"/>
                <a:cs typeface="Calibri"/>
                <a:sym typeface="Calibri"/>
              </a:rPr>
              <a:t> the great flood in 1962. Kevin was trying to steer his car through the pouring rain </a:t>
            </a:r>
            <a:r>
              <a:rPr b="1" lang="en-US" sz="2400">
                <a:solidFill>
                  <a:srgbClr val="C68FDF"/>
                </a:solidFill>
                <a:latin typeface="Calibri"/>
                <a:ea typeface="Calibri"/>
                <a:cs typeface="Calibri"/>
                <a:sym typeface="Calibri"/>
              </a:rPr>
              <a:t>3. when </a:t>
            </a:r>
            <a:r>
              <a:rPr b="1" lang="en-US" sz="2400">
                <a:solidFill>
                  <a:schemeClr val="dk1"/>
                </a:solidFill>
                <a:latin typeface="Calibri"/>
                <a:ea typeface="Calibri"/>
                <a:cs typeface="Calibri"/>
                <a:sym typeface="Calibri"/>
              </a:rPr>
              <a:t>all of a sudden his car stopped. The engine very continued to run for a few seconds, </a:t>
            </a:r>
            <a:r>
              <a:rPr b="1" lang="en-US" sz="2400">
                <a:solidFill>
                  <a:srgbClr val="C68FDF"/>
                </a:solidFill>
                <a:latin typeface="Calibri"/>
                <a:ea typeface="Calibri"/>
                <a:cs typeface="Calibri"/>
                <a:sym typeface="Calibri"/>
              </a:rPr>
              <a:t>4. then </a:t>
            </a:r>
            <a:r>
              <a:rPr b="1" lang="en-US" sz="2400">
                <a:solidFill>
                  <a:schemeClr val="dk1"/>
                </a:solidFill>
                <a:latin typeface="Calibri"/>
                <a:ea typeface="Calibri"/>
                <a:cs typeface="Calibri"/>
                <a:sym typeface="Calibri"/>
              </a:rPr>
              <a:t>coughed twice and fell silent. Reluctantly, Kevin got out of his car and watched it sink slowly into the mud at the side of the road.</a:t>
            </a:r>
            <a:r>
              <a:rPr b="1" lang="en-US" sz="2400">
                <a:solidFill>
                  <a:srgbClr val="C68FDF"/>
                </a:solidFill>
                <a:latin typeface="Calibri"/>
                <a:ea typeface="Calibri"/>
                <a:cs typeface="Calibri"/>
                <a:sym typeface="Calibri"/>
              </a:rPr>
              <a:t> 5. After </a:t>
            </a:r>
            <a:r>
              <a:rPr b="1" lang="en-US" sz="2400">
                <a:solidFill>
                  <a:schemeClr val="dk1"/>
                </a:solidFill>
                <a:latin typeface="Calibri"/>
                <a:ea typeface="Calibri"/>
                <a:cs typeface="Calibri"/>
                <a:sym typeface="Calibri"/>
              </a:rPr>
              <a:t>staring at his useless car for a few minutes, he </a:t>
            </a:r>
            <a:r>
              <a:rPr b="1" lang="en-US" sz="2400">
                <a:solidFill>
                  <a:srgbClr val="C68FDF"/>
                </a:solidFill>
                <a:latin typeface="Calibri"/>
                <a:ea typeface="Calibri"/>
                <a:cs typeface="Calibri"/>
                <a:sym typeface="Calibri"/>
              </a:rPr>
              <a:t>6) Final </a:t>
            </a:r>
            <a:r>
              <a:rPr b="1" lang="en-US" sz="2400">
                <a:solidFill>
                  <a:schemeClr val="dk1"/>
                </a:solidFill>
                <a:latin typeface="Calibri"/>
                <a:ea typeface="Calibri"/>
                <a:cs typeface="Calibri"/>
                <a:sym typeface="Calibri"/>
              </a:rPr>
              <a:t>stuck his hands into his pockets, bent his head and began the long walk home. Now number the events below in the order in which they happened.</a:t>
            </a:r>
            <a:endParaRPr/>
          </a:p>
        </p:txBody>
      </p:sp>
      <p:sp>
        <p:nvSpPr>
          <p:cNvPr id="434" name="Google Shape;434;p19"/>
          <p:cNvSpPr/>
          <p:nvPr/>
        </p:nvSpPr>
        <p:spPr>
          <a:xfrm>
            <a:off x="11087100" y="3014558"/>
            <a:ext cx="1066800" cy="39923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19"/>
          <p:cNvSpPr/>
          <p:nvPr/>
        </p:nvSpPr>
        <p:spPr>
          <a:xfrm>
            <a:off x="5247110" y="3451897"/>
            <a:ext cx="2026247" cy="35810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19"/>
          <p:cNvSpPr/>
          <p:nvPr/>
        </p:nvSpPr>
        <p:spPr>
          <a:xfrm>
            <a:off x="11277600" y="3431329"/>
            <a:ext cx="1676400" cy="37867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19"/>
          <p:cNvSpPr/>
          <p:nvPr/>
        </p:nvSpPr>
        <p:spPr>
          <a:xfrm>
            <a:off x="13487399" y="3810000"/>
            <a:ext cx="1066800" cy="39923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19"/>
          <p:cNvSpPr/>
          <p:nvPr/>
        </p:nvSpPr>
        <p:spPr>
          <a:xfrm>
            <a:off x="2710008" y="4574041"/>
            <a:ext cx="1861991" cy="26466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19"/>
          <p:cNvSpPr/>
          <p:nvPr/>
        </p:nvSpPr>
        <p:spPr>
          <a:xfrm>
            <a:off x="2492087" y="4943633"/>
            <a:ext cx="1372936" cy="27606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19"/>
          <p:cNvSpPr/>
          <p:nvPr/>
        </p:nvSpPr>
        <p:spPr>
          <a:xfrm>
            <a:off x="2437064" y="5322233"/>
            <a:ext cx="1220536" cy="37863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1" name="Google Shape;441;p19"/>
          <p:cNvSpPr/>
          <p:nvPr/>
        </p:nvSpPr>
        <p:spPr>
          <a:xfrm>
            <a:off x="7347648" y="6743701"/>
            <a:ext cx="1186752" cy="381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2" name="Google Shape;442;p19"/>
          <p:cNvSpPr/>
          <p:nvPr/>
        </p:nvSpPr>
        <p:spPr>
          <a:xfrm>
            <a:off x="10239829" y="6822307"/>
            <a:ext cx="1066800" cy="29332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3" name="Google Shape;443;p19"/>
          <p:cNvSpPr/>
          <p:nvPr/>
        </p:nvSpPr>
        <p:spPr>
          <a:xfrm>
            <a:off x="9191790" y="7081504"/>
            <a:ext cx="1066800" cy="39923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4" name="Google Shape;444;p19"/>
          <p:cNvSpPr/>
          <p:nvPr/>
        </p:nvSpPr>
        <p:spPr>
          <a:xfrm>
            <a:off x="8759990" y="7536942"/>
            <a:ext cx="917410" cy="34975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19"/>
          <p:cNvSpPr/>
          <p:nvPr/>
        </p:nvSpPr>
        <p:spPr>
          <a:xfrm>
            <a:off x="13716000" y="7947697"/>
            <a:ext cx="1066800" cy="39923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19"/>
          <p:cNvSpPr/>
          <p:nvPr/>
        </p:nvSpPr>
        <p:spPr>
          <a:xfrm>
            <a:off x="8610600" y="8259119"/>
            <a:ext cx="914400" cy="29058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11" name="Google Shape;111;p2"/>
          <p:cNvSpPr/>
          <p:nvPr/>
        </p:nvSpPr>
        <p:spPr>
          <a:xfrm flipH="1" rot="1085182">
            <a:off x="11999541" y="1090355"/>
            <a:ext cx="5118959" cy="4523299"/>
          </a:xfrm>
          <a:custGeom>
            <a:rect b="b" l="l" r="r" t="t"/>
            <a:pathLst>
              <a:path extrusionOk="0" h="4523299" w="5118959">
                <a:moveTo>
                  <a:pt x="5118959" y="0"/>
                </a:moveTo>
                <a:lnTo>
                  <a:pt x="0" y="0"/>
                </a:lnTo>
                <a:lnTo>
                  <a:pt x="0" y="4523299"/>
                </a:lnTo>
                <a:lnTo>
                  <a:pt x="5118959" y="4523299"/>
                </a:lnTo>
                <a:lnTo>
                  <a:pt x="5118959" y="0"/>
                </a:lnTo>
                <a:close/>
              </a:path>
            </a:pathLst>
          </a:custGeom>
          <a:blipFill rotWithShape="1">
            <a:blip r:embed="rId4">
              <a:alphaModFix/>
            </a:blip>
            <a:stretch>
              <a:fillRect b="0" l="0" r="0" t="0"/>
            </a:stretch>
          </a:blipFill>
          <a:ln>
            <a:noFill/>
          </a:ln>
        </p:spPr>
      </p:sp>
      <p:grpSp>
        <p:nvGrpSpPr>
          <p:cNvPr id="112" name="Google Shape;112;p2"/>
          <p:cNvGrpSpPr/>
          <p:nvPr/>
        </p:nvGrpSpPr>
        <p:grpSpPr>
          <a:xfrm>
            <a:off x="2366438" y="1157729"/>
            <a:ext cx="13554541" cy="7851095"/>
            <a:chOff x="-9748" y="-160596"/>
            <a:chExt cx="18072722" cy="10468126"/>
          </a:xfrm>
        </p:grpSpPr>
        <p:grpSp>
          <p:nvGrpSpPr>
            <p:cNvPr id="113" name="Google Shape;113;p2"/>
            <p:cNvGrpSpPr/>
            <p:nvPr/>
          </p:nvGrpSpPr>
          <p:grpSpPr>
            <a:xfrm rot="-208414">
              <a:off x="254544" y="355861"/>
              <a:ext cx="17328616" cy="9249655"/>
              <a:chOff x="0" y="-28575"/>
              <a:chExt cx="3077638" cy="1642779"/>
            </a:xfrm>
          </p:grpSpPr>
          <p:sp>
            <p:nvSpPr>
              <p:cNvPr id="114" name="Google Shape;114;p2"/>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115" name="Google Shape;115;p2"/>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2"/>
            <p:cNvGrpSpPr/>
            <p:nvPr/>
          </p:nvGrpSpPr>
          <p:grpSpPr>
            <a:xfrm rot="191834">
              <a:off x="489903" y="581837"/>
              <a:ext cx="17328616" cy="9249655"/>
              <a:chOff x="0" y="-28575"/>
              <a:chExt cx="3077638" cy="1642779"/>
            </a:xfrm>
          </p:grpSpPr>
          <p:sp>
            <p:nvSpPr>
              <p:cNvPr id="117" name="Google Shape;117;p2"/>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118" name="Google Shape;118;p2"/>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2"/>
            <p:cNvGrpSpPr/>
            <p:nvPr/>
          </p:nvGrpSpPr>
          <p:grpSpPr>
            <a:xfrm rot="-66823">
              <a:off x="483852" y="581727"/>
              <a:ext cx="17328616" cy="9249655"/>
              <a:chOff x="0" y="-28575"/>
              <a:chExt cx="3077638" cy="1642779"/>
            </a:xfrm>
          </p:grpSpPr>
          <p:sp>
            <p:nvSpPr>
              <p:cNvPr id="120" name="Google Shape;120;p2"/>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121" name="Google Shape;121;p2"/>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2"/>
            <p:cNvGrpSpPr/>
            <p:nvPr/>
          </p:nvGrpSpPr>
          <p:grpSpPr>
            <a:xfrm>
              <a:off x="485416" y="581712"/>
              <a:ext cx="17328616" cy="9249655"/>
              <a:chOff x="0" y="-28575"/>
              <a:chExt cx="3077638" cy="1642779"/>
            </a:xfrm>
          </p:grpSpPr>
          <p:sp>
            <p:nvSpPr>
              <p:cNvPr id="123" name="Google Shape;123;p2"/>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124" name="Google Shape;124;p2"/>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5" name="Google Shape;125;p2"/>
          <p:cNvSpPr txBox="1"/>
          <p:nvPr/>
        </p:nvSpPr>
        <p:spPr>
          <a:xfrm>
            <a:off x="2651045" y="1866267"/>
            <a:ext cx="12985910" cy="1424942"/>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9000" u="none" cap="none" strike="noStrike">
                <a:solidFill>
                  <a:srgbClr val="110E18"/>
                </a:solidFill>
                <a:latin typeface="Arial"/>
                <a:ea typeface="Arial"/>
                <a:cs typeface="Arial"/>
                <a:sym typeface="Arial"/>
              </a:rPr>
              <a:t>Learning Objectives:</a:t>
            </a:r>
            <a:endParaRPr b="0" i="0" sz="9000" u="none" cap="none" strike="noStrike">
              <a:solidFill>
                <a:srgbClr val="110E18"/>
              </a:solidFill>
              <a:latin typeface="Arial"/>
              <a:ea typeface="Arial"/>
              <a:cs typeface="Arial"/>
              <a:sym typeface="Arial"/>
            </a:endParaRPr>
          </a:p>
        </p:txBody>
      </p:sp>
      <p:sp>
        <p:nvSpPr>
          <p:cNvPr id="126" name="Google Shape;126;p2"/>
          <p:cNvSpPr/>
          <p:nvPr/>
        </p:nvSpPr>
        <p:spPr>
          <a:xfrm flipH="1">
            <a:off x="356814" y="5537097"/>
            <a:ext cx="4658070" cy="4741038"/>
          </a:xfrm>
          <a:custGeom>
            <a:rect b="b" l="l" r="r" t="t"/>
            <a:pathLst>
              <a:path extrusionOk="0" h="4741038" w="4658070">
                <a:moveTo>
                  <a:pt x="4658069" y="0"/>
                </a:moveTo>
                <a:lnTo>
                  <a:pt x="0" y="0"/>
                </a:lnTo>
                <a:lnTo>
                  <a:pt x="0" y="4741038"/>
                </a:lnTo>
                <a:lnTo>
                  <a:pt x="4658069" y="4741038"/>
                </a:lnTo>
                <a:lnTo>
                  <a:pt x="4658069" y="0"/>
                </a:lnTo>
                <a:close/>
              </a:path>
            </a:pathLst>
          </a:custGeom>
          <a:blipFill rotWithShape="1">
            <a:blip r:embed="rId5">
              <a:alphaModFix/>
            </a:blip>
            <a:stretch>
              <a:fillRect b="0" l="0" r="0" t="0"/>
            </a:stretch>
          </a:blipFill>
          <a:ln>
            <a:noFill/>
          </a:ln>
        </p:spPr>
      </p:sp>
      <p:sp>
        <p:nvSpPr>
          <p:cNvPr id="127" name="Google Shape;127;p2"/>
          <p:cNvSpPr txBox="1"/>
          <p:nvPr/>
        </p:nvSpPr>
        <p:spPr>
          <a:xfrm>
            <a:off x="2799460" y="3672386"/>
            <a:ext cx="12837600" cy="2456400"/>
          </a:xfrm>
          <a:prstGeom prst="rect">
            <a:avLst/>
          </a:prstGeom>
          <a:noFill/>
          <a:ln>
            <a:noFill/>
          </a:ln>
        </p:spPr>
        <p:txBody>
          <a:bodyPr anchorCtr="0" anchor="t" bIns="0" lIns="0" spcFirstLastPara="1" rIns="0" wrap="square" tIns="0">
            <a:spAutoFit/>
          </a:bodyPr>
          <a:lstStyle/>
          <a:p>
            <a:pPr indent="-507363" lvl="1" marL="1014726" marR="0" rtl="0" algn="l">
              <a:lnSpc>
                <a:spcPct val="234964"/>
              </a:lnSpc>
              <a:spcBef>
                <a:spcPts val="0"/>
              </a:spcBef>
              <a:spcAft>
                <a:spcPts val="0"/>
              </a:spcAft>
              <a:buClr>
                <a:srgbClr val="110E18"/>
              </a:buClr>
              <a:buSzPts val="2800"/>
              <a:buFont typeface="Arial"/>
              <a:buChar char="•"/>
            </a:pPr>
            <a:r>
              <a:rPr b="0" i="0" lang="en-US" sz="2800" u="none" cap="none" strike="noStrike">
                <a:solidFill>
                  <a:srgbClr val="110E18"/>
                </a:solidFill>
                <a:latin typeface="Antic"/>
                <a:ea typeface="Antic"/>
                <a:cs typeface="Antic"/>
                <a:sym typeface="Antic"/>
              </a:rPr>
              <a:t>Identify and apply the key elements of a narrative (plot, setting, characters).</a:t>
            </a:r>
            <a:endParaRPr/>
          </a:p>
          <a:p>
            <a:pPr indent="-507363" lvl="1" marL="1014726" marR="0" rtl="0" algn="l">
              <a:lnSpc>
                <a:spcPct val="234964"/>
              </a:lnSpc>
              <a:spcBef>
                <a:spcPts val="0"/>
              </a:spcBef>
              <a:spcAft>
                <a:spcPts val="0"/>
              </a:spcAft>
              <a:buClr>
                <a:srgbClr val="110E18"/>
              </a:buClr>
              <a:buSzPts val="2800"/>
              <a:buFont typeface="Arial"/>
              <a:buChar char="•"/>
            </a:pPr>
            <a:r>
              <a:rPr b="0" i="0" lang="en-US" sz="2800" u="none" cap="none" strike="noStrike">
                <a:solidFill>
                  <a:srgbClr val="110E18"/>
                </a:solidFill>
                <a:latin typeface="Antic"/>
                <a:ea typeface="Antic"/>
                <a:cs typeface="Antic"/>
                <a:sym typeface="Antic"/>
              </a:rPr>
              <a:t>Use vivid descriptions and figurative language to bring the story to life.</a:t>
            </a:r>
            <a:endParaRPr/>
          </a:p>
          <a:p>
            <a:pPr indent="-507363" lvl="1" marL="1014726" marR="0" rtl="0" algn="l">
              <a:lnSpc>
                <a:spcPct val="234964"/>
              </a:lnSpc>
              <a:spcBef>
                <a:spcPts val="0"/>
              </a:spcBef>
              <a:spcAft>
                <a:spcPts val="0"/>
              </a:spcAft>
              <a:buClr>
                <a:srgbClr val="110E18"/>
              </a:buClr>
              <a:buSzPts val="2800"/>
              <a:buFont typeface="Arial"/>
              <a:buChar char="•"/>
            </a:pPr>
            <a:r>
              <a:rPr b="0" i="0" lang="en-US" sz="2800" u="none" cap="none" strike="noStrike">
                <a:solidFill>
                  <a:srgbClr val="110E18"/>
                </a:solidFill>
                <a:latin typeface="Antic"/>
                <a:ea typeface="Antic"/>
                <a:cs typeface="Antic"/>
                <a:sym typeface="Antic"/>
              </a:rPr>
              <a:t>Develop a story with a clear theme and revise it for improvement.</a:t>
            </a:r>
            <a:endParaRPr b="0" i="0" sz="2800" u="none" cap="none" strike="noStrike">
              <a:solidFill>
                <a:srgbClr val="110E18"/>
              </a:solidFill>
              <a:latin typeface="Antic"/>
              <a:ea typeface="Antic"/>
              <a:cs typeface="Antic"/>
              <a:sym typeface="Antic"/>
            </a:endParaRPr>
          </a:p>
        </p:txBody>
      </p:sp>
      <p:grpSp>
        <p:nvGrpSpPr>
          <p:cNvPr id="128" name="Google Shape;128;p2"/>
          <p:cNvGrpSpPr/>
          <p:nvPr/>
        </p:nvGrpSpPr>
        <p:grpSpPr>
          <a:xfrm rot="3146640">
            <a:off x="15750824" y="7754465"/>
            <a:ext cx="2382434" cy="2508718"/>
            <a:chOff x="0" y="0"/>
            <a:chExt cx="3176579" cy="3344957"/>
          </a:xfrm>
        </p:grpSpPr>
        <p:sp>
          <p:nvSpPr>
            <p:cNvPr id="129" name="Google Shape;129;p2"/>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130" name="Google Shape;130;p2"/>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7">
                <a:alphaModFix/>
              </a:blip>
              <a:stretch>
                <a:fillRect b="0" l="0" r="0" t="0"/>
              </a:stretch>
            </a:blipFill>
            <a:ln>
              <a:noFill/>
            </a:ln>
          </p:spPr>
        </p:sp>
        <p:sp>
          <p:nvSpPr>
            <p:cNvPr id="131" name="Google Shape;131;p2"/>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0"/>
          <p:cNvSpPr/>
          <p:nvPr/>
        </p:nvSpPr>
        <p:spPr>
          <a:xfrm>
            <a:off x="4187475" y="3214177"/>
            <a:ext cx="5290248" cy="5634142"/>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0"/>
          <p:cNvSpPr/>
          <p:nvPr/>
        </p:nvSpPr>
        <p:spPr>
          <a:xfrm>
            <a:off x="-34636" y="3464"/>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453" name="Google Shape;453;p20"/>
          <p:cNvSpPr/>
          <p:nvPr/>
        </p:nvSpPr>
        <p:spPr>
          <a:xfrm rot="-5400000">
            <a:off x="4016684" y="-3235037"/>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454" name="Google Shape;454;p20"/>
          <p:cNvGrpSpPr/>
          <p:nvPr/>
        </p:nvGrpSpPr>
        <p:grpSpPr>
          <a:xfrm>
            <a:off x="-548671" y="8549709"/>
            <a:ext cx="2382434" cy="2508718"/>
            <a:chOff x="0" y="0"/>
            <a:chExt cx="3176579" cy="3344957"/>
          </a:xfrm>
        </p:grpSpPr>
        <p:sp>
          <p:nvSpPr>
            <p:cNvPr id="455" name="Google Shape;455;p20"/>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456" name="Google Shape;456;p20"/>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457" name="Google Shape;457;p20"/>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458" name="Google Shape;458;p20"/>
          <p:cNvGrpSpPr/>
          <p:nvPr/>
        </p:nvGrpSpPr>
        <p:grpSpPr>
          <a:xfrm>
            <a:off x="2492087" y="232804"/>
            <a:ext cx="6042313" cy="1253096"/>
            <a:chOff x="0" y="-38100"/>
            <a:chExt cx="4478132" cy="512302"/>
          </a:xfrm>
        </p:grpSpPr>
        <p:sp>
          <p:nvSpPr>
            <p:cNvPr id="459" name="Google Shape;459;p20"/>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60" name="Google Shape;460;p20"/>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1" name="Google Shape;461;p20"/>
          <p:cNvSpPr txBox="1"/>
          <p:nvPr/>
        </p:nvSpPr>
        <p:spPr>
          <a:xfrm>
            <a:off x="-548667" y="393910"/>
            <a:ext cx="12491100" cy="1015800"/>
          </a:xfrm>
          <a:prstGeom prst="rect">
            <a:avLst/>
          </a:prstGeom>
          <a:noFill/>
          <a:ln>
            <a:noFill/>
          </a:ln>
        </p:spPr>
        <p:txBody>
          <a:bodyPr anchorCtr="0" anchor="t" bIns="0" lIns="0" spcFirstLastPara="1" rIns="0" wrap="square" tIns="0">
            <a:spAutoFit/>
          </a:bodyPr>
          <a:lstStyle/>
          <a:p>
            <a:pPr indent="0" lvl="0" marL="0" marR="0" rtl="0" algn="ctr">
              <a:lnSpc>
                <a:spcPct val="212106"/>
              </a:lnSpc>
              <a:spcBef>
                <a:spcPts val="0"/>
              </a:spcBef>
              <a:spcAft>
                <a:spcPts val="0"/>
              </a:spcAft>
              <a:buNone/>
            </a:pPr>
            <a:r>
              <a:rPr lang="en-US" sz="6600">
                <a:solidFill>
                  <a:srgbClr val="FFFFFF"/>
                </a:solidFill>
                <a:latin typeface="Arial"/>
                <a:ea typeface="Arial"/>
                <a:cs typeface="Arial"/>
                <a:sym typeface="Arial"/>
              </a:rPr>
              <a:t>Question 6</a:t>
            </a:r>
            <a:endParaRPr sz="6600">
              <a:solidFill>
                <a:srgbClr val="FFFFFF"/>
              </a:solidFill>
              <a:latin typeface="Arial"/>
              <a:ea typeface="Arial"/>
              <a:cs typeface="Arial"/>
              <a:sym typeface="Arial"/>
            </a:endParaRPr>
          </a:p>
        </p:txBody>
      </p:sp>
      <p:sp>
        <p:nvSpPr>
          <p:cNvPr id="462" name="Google Shape;462;p20"/>
          <p:cNvSpPr txBox="1"/>
          <p:nvPr/>
        </p:nvSpPr>
        <p:spPr>
          <a:xfrm>
            <a:off x="2585895" y="1860833"/>
            <a:ext cx="12825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Read the following short Texts and Fill the gaps with Linking words or phrases from the list below </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Number the events </a:t>
            </a:r>
            <a:endParaRPr b="1" sz="2400">
              <a:solidFill>
                <a:schemeClr val="dk1"/>
              </a:solidFill>
              <a:latin typeface="Calibri"/>
              <a:ea typeface="Calibri"/>
              <a:cs typeface="Calibri"/>
              <a:sym typeface="Calibri"/>
            </a:endParaRPr>
          </a:p>
        </p:txBody>
      </p:sp>
      <p:sp>
        <p:nvSpPr>
          <p:cNvPr id="463" name="Google Shape;463;p20"/>
          <p:cNvSpPr/>
          <p:nvPr/>
        </p:nvSpPr>
        <p:spPr>
          <a:xfrm>
            <a:off x="2884342" y="3084061"/>
            <a:ext cx="6092193" cy="5894374"/>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The passengers panicked.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he pilot managed to control the plane.</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The aeroplane started falling. </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The flight continued.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    The flight attendants calmed the passengers. </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0"/>
          <p:cNvSpPr/>
          <p:nvPr/>
        </p:nvSpPr>
        <p:spPr>
          <a:xfrm>
            <a:off x="9991759" y="3066743"/>
            <a:ext cx="5631547" cy="5894374"/>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The car stopped.</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Kevin walked away</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The car sank in the mud</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Kevin got out of the car</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Kevin was driving in the rain. </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 </a:t>
            </a:r>
            <a:br>
              <a:rPr lang="en-US" sz="24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 </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465" name="Google Shape;465;p20"/>
          <p:cNvSpPr/>
          <p:nvPr/>
        </p:nvSpPr>
        <p:spPr>
          <a:xfrm>
            <a:off x="4209079" y="6286500"/>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1</a:t>
            </a:r>
            <a:endParaRPr sz="3200">
              <a:solidFill>
                <a:srgbClr val="002060"/>
              </a:solidFill>
              <a:latin typeface="Calibri"/>
              <a:ea typeface="Calibri"/>
              <a:cs typeface="Calibri"/>
              <a:sym typeface="Calibri"/>
            </a:endParaRPr>
          </a:p>
        </p:txBody>
      </p:sp>
      <p:sp>
        <p:nvSpPr>
          <p:cNvPr id="466" name="Google Shape;466;p20"/>
          <p:cNvSpPr/>
          <p:nvPr/>
        </p:nvSpPr>
        <p:spPr>
          <a:xfrm>
            <a:off x="3818569" y="4105681"/>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2</a:t>
            </a:r>
            <a:endParaRPr sz="3200">
              <a:solidFill>
                <a:srgbClr val="002060"/>
              </a:solidFill>
              <a:latin typeface="Calibri"/>
              <a:ea typeface="Calibri"/>
              <a:cs typeface="Calibri"/>
              <a:sym typeface="Calibri"/>
            </a:endParaRPr>
          </a:p>
        </p:txBody>
      </p:sp>
      <p:sp>
        <p:nvSpPr>
          <p:cNvPr id="467" name="Google Shape;467;p20"/>
          <p:cNvSpPr/>
          <p:nvPr/>
        </p:nvSpPr>
        <p:spPr>
          <a:xfrm>
            <a:off x="2902040" y="7010400"/>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3</a:t>
            </a:r>
            <a:endParaRPr sz="3200">
              <a:solidFill>
                <a:srgbClr val="002060"/>
              </a:solidFill>
              <a:latin typeface="Calibri"/>
              <a:ea typeface="Calibri"/>
              <a:cs typeface="Calibri"/>
              <a:sym typeface="Calibri"/>
            </a:endParaRPr>
          </a:p>
        </p:txBody>
      </p:sp>
      <p:sp>
        <p:nvSpPr>
          <p:cNvPr id="468" name="Google Shape;468;p20"/>
          <p:cNvSpPr/>
          <p:nvPr/>
        </p:nvSpPr>
        <p:spPr>
          <a:xfrm>
            <a:off x="3102260" y="4793255"/>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4</a:t>
            </a:r>
            <a:endParaRPr sz="3200">
              <a:solidFill>
                <a:srgbClr val="002060"/>
              </a:solidFill>
              <a:latin typeface="Calibri"/>
              <a:ea typeface="Calibri"/>
              <a:cs typeface="Calibri"/>
              <a:sym typeface="Calibri"/>
            </a:endParaRPr>
          </a:p>
        </p:txBody>
      </p:sp>
      <p:sp>
        <p:nvSpPr>
          <p:cNvPr id="469" name="Google Shape;469;p20"/>
          <p:cNvSpPr/>
          <p:nvPr/>
        </p:nvSpPr>
        <p:spPr>
          <a:xfrm>
            <a:off x="3644868" y="5518537"/>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5</a:t>
            </a:r>
            <a:endParaRPr sz="3200">
              <a:solidFill>
                <a:srgbClr val="002060"/>
              </a:solidFill>
              <a:latin typeface="Calibri"/>
              <a:ea typeface="Calibri"/>
              <a:cs typeface="Calibri"/>
              <a:sym typeface="Calibri"/>
            </a:endParaRPr>
          </a:p>
        </p:txBody>
      </p:sp>
      <p:sp>
        <p:nvSpPr>
          <p:cNvPr id="470" name="Google Shape;470;p20"/>
          <p:cNvSpPr/>
          <p:nvPr/>
        </p:nvSpPr>
        <p:spPr>
          <a:xfrm>
            <a:off x="10594703" y="6819900"/>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1</a:t>
            </a:r>
            <a:endParaRPr sz="3200">
              <a:solidFill>
                <a:srgbClr val="002060"/>
              </a:solidFill>
              <a:latin typeface="Calibri"/>
              <a:ea typeface="Calibri"/>
              <a:cs typeface="Calibri"/>
              <a:sym typeface="Calibri"/>
            </a:endParaRPr>
          </a:p>
        </p:txBody>
      </p:sp>
      <p:sp>
        <p:nvSpPr>
          <p:cNvPr id="471" name="Google Shape;471;p20"/>
          <p:cNvSpPr/>
          <p:nvPr/>
        </p:nvSpPr>
        <p:spPr>
          <a:xfrm>
            <a:off x="11284767" y="3915181"/>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2</a:t>
            </a:r>
            <a:endParaRPr sz="3200">
              <a:solidFill>
                <a:srgbClr val="002060"/>
              </a:solidFill>
              <a:latin typeface="Calibri"/>
              <a:ea typeface="Calibri"/>
              <a:cs typeface="Calibri"/>
              <a:sym typeface="Calibri"/>
            </a:endParaRPr>
          </a:p>
        </p:txBody>
      </p:sp>
      <p:sp>
        <p:nvSpPr>
          <p:cNvPr id="472" name="Google Shape;472;p20"/>
          <p:cNvSpPr/>
          <p:nvPr/>
        </p:nvSpPr>
        <p:spPr>
          <a:xfrm>
            <a:off x="10912461" y="6096000"/>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3</a:t>
            </a:r>
            <a:endParaRPr sz="3200">
              <a:solidFill>
                <a:srgbClr val="002060"/>
              </a:solidFill>
              <a:latin typeface="Calibri"/>
              <a:ea typeface="Calibri"/>
              <a:cs typeface="Calibri"/>
              <a:sym typeface="Calibri"/>
            </a:endParaRPr>
          </a:p>
        </p:txBody>
      </p:sp>
      <p:sp>
        <p:nvSpPr>
          <p:cNvPr id="473" name="Google Shape;473;p20"/>
          <p:cNvSpPr/>
          <p:nvPr/>
        </p:nvSpPr>
        <p:spPr>
          <a:xfrm>
            <a:off x="10871807" y="5429519"/>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4</a:t>
            </a:r>
            <a:endParaRPr sz="3200">
              <a:solidFill>
                <a:srgbClr val="002060"/>
              </a:solidFill>
              <a:latin typeface="Calibri"/>
              <a:ea typeface="Calibri"/>
              <a:cs typeface="Calibri"/>
              <a:sym typeface="Calibri"/>
            </a:endParaRPr>
          </a:p>
        </p:txBody>
      </p:sp>
      <p:sp>
        <p:nvSpPr>
          <p:cNvPr id="474" name="Google Shape;474;p20"/>
          <p:cNvSpPr/>
          <p:nvPr/>
        </p:nvSpPr>
        <p:spPr>
          <a:xfrm>
            <a:off x="11098614" y="4661556"/>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5</a:t>
            </a:r>
            <a:endParaRPr sz="3200">
              <a:solidFill>
                <a:srgbClr val="00206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500"/>
                                        <p:tgtEl>
                                          <p:spTgt spid="4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500"/>
                                        <p:tgtEl>
                                          <p:spTgt spid="4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500"/>
                                        <p:tgtEl>
                                          <p:spTgt spid="4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1"/>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480" name="Google Shape;480;p21"/>
          <p:cNvSpPr/>
          <p:nvPr/>
        </p:nvSpPr>
        <p:spPr>
          <a:xfrm rot="-5400000">
            <a:off x="3857119" y="-3400165"/>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481" name="Google Shape;481;p21"/>
          <p:cNvGrpSpPr/>
          <p:nvPr/>
        </p:nvGrpSpPr>
        <p:grpSpPr>
          <a:xfrm>
            <a:off x="-548671" y="8549709"/>
            <a:ext cx="2382434" cy="2508718"/>
            <a:chOff x="0" y="0"/>
            <a:chExt cx="3176579" cy="3344957"/>
          </a:xfrm>
        </p:grpSpPr>
        <p:sp>
          <p:nvSpPr>
            <p:cNvPr id="482" name="Google Shape;482;p21"/>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483" name="Google Shape;483;p21"/>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484" name="Google Shape;484;p21"/>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485" name="Google Shape;485;p21"/>
          <p:cNvGrpSpPr/>
          <p:nvPr/>
        </p:nvGrpSpPr>
        <p:grpSpPr>
          <a:xfrm>
            <a:off x="2296425" y="407985"/>
            <a:ext cx="13085550" cy="1660115"/>
            <a:chOff x="0" y="-38100"/>
            <a:chExt cx="4478132" cy="512302"/>
          </a:xfrm>
        </p:grpSpPr>
        <p:sp>
          <p:nvSpPr>
            <p:cNvPr id="486" name="Google Shape;486;p21"/>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87" name="Google Shape;487;p21"/>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8" name="Google Shape;488;p21"/>
          <p:cNvSpPr txBox="1"/>
          <p:nvPr/>
        </p:nvSpPr>
        <p:spPr>
          <a:xfrm>
            <a:off x="2143316" y="392673"/>
            <a:ext cx="124911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FFFFFF"/>
                </a:solidFill>
                <a:latin typeface="Arial"/>
                <a:ea typeface="Arial"/>
                <a:cs typeface="Arial"/>
                <a:sym typeface="Arial"/>
              </a:rPr>
              <a:t>Question 9</a:t>
            </a:r>
            <a:endParaRPr sz="9999">
              <a:solidFill>
                <a:srgbClr val="FFFFFF"/>
              </a:solidFill>
              <a:latin typeface="Arial"/>
              <a:ea typeface="Arial"/>
              <a:cs typeface="Arial"/>
              <a:sym typeface="Arial"/>
            </a:endParaRPr>
          </a:p>
        </p:txBody>
      </p:sp>
      <p:graphicFrame>
        <p:nvGraphicFramePr>
          <p:cNvPr id="489" name="Google Shape;489;p21"/>
          <p:cNvGraphicFramePr/>
          <p:nvPr/>
        </p:nvGraphicFramePr>
        <p:xfrm>
          <a:off x="2819400" y="2455052"/>
          <a:ext cx="3000000" cy="3000000"/>
        </p:xfrm>
        <a:graphic>
          <a:graphicData uri="http://schemas.openxmlformats.org/drawingml/2006/table">
            <a:tbl>
              <a:tblPr>
                <a:noFill/>
                <a:tableStyleId>{B51894DB-84E8-4A8C-AAA7-2124801FF49B}</a:tableStyleId>
              </a:tblPr>
              <a:tblGrid>
                <a:gridCol w="2124675"/>
                <a:gridCol w="10503650"/>
              </a:tblGrid>
              <a:tr h="783875">
                <a:tc>
                  <a:txBody>
                    <a:bodyPr/>
                    <a:lstStyle/>
                    <a:p>
                      <a:pPr indent="0" lvl="0" marL="0" marR="0" rtl="0" algn="l">
                        <a:spcBef>
                          <a:spcPts val="0"/>
                        </a:spcBef>
                        <a:spcAft>
                          <a:spcPts val="0"/>
                        </a:spcAft>
                        <a:buNone/>
                      </a:pPr>
                      <a:r>
                        <a:rPr lang="en-US" sz="2400" u="none" cap="none" strike="noStrike"/>
                        <a:t>Adjectives / </a:t>
                      </a:r>
                      <a:endParaRPr sz="2400" u="none" cap="none" strike="noStrike"/>
                    </a:p>
                    <a:p>
                      <a:pPr indent="0" lvl="0" marL="0" marR="0" rtl="0" algn="l">
                        <a:spcBef>
                          <a:spcPts val="0"/>
                        </a:spcBef>
                        <a:spcAft>
                          <a:spcPts val="0"/>
                        </a:spcAft>
                        <a:buNone/>
                      </a:pPr>
                      <a:r>
                        <a:rPr lang="en-US" sz="2400" u="none" cap="none" strike="noStrike"/>
                        <a:t>Adverbs </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Synonyms </a:t>
                      </a:r>
                      <a:endParaRPr sz="2400" u="none" cap="none" strike="noStrike"/>
                    </a:p>
                  </a:txBody>
                  <a:tcPr marT="38100" marB="38100" marR="76200" marL="76200"/>
                </a:tc>
              </a:tr>
              <a:tr h="439750">
                <a:tc>
                  <a:txBody>
                    <a:bodyPr/>
                    <a:lstStyle/>
                    <a:p>
                      <a:pPr indent="0" lvl="0" marL="0" marR="0" rtl="0" algn="l">
                        <a:spcBef>
                          <a:spcPts val="0"/>
                        </a:spcBef>
                        <a:spcAft>
                          <a:spcPts val="0"/>
                        </a:spcAft>
                        <a:buNone/>
                      </a:pPr>
                      <a:r>
                        <a:rPr lang="en-US" sz="2400" u="none" cap="none" strike="noStrike"/>
                        <a:t>Big </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Enormous, massive, gigantic, huge, (large, vast, etc)</a:t>
                      </a:r>
                      <a:endParaRPr sz="2400" u="none" cap="none" strike="noStrike"/>
                    </a:p>
                  </a:txBody>
                  <a:tcPr marT="38100" marB="38100" marR="76200" marL="76200"/>
                </a:tc>
              </a:tr>
              <a:tr h="439750">
                <a:tc>
                  <a:txBody>
                    <a:bodyPr/>
                    <a:lstStyle/>
                    <a:p>
                      <a:pPr indent="0" lvl="0" marL="0" marR="0" rtl="0" algn="l">
                        <a:spcBef>
                          <a:spcPts val="0"/>
                        </a:spcBef>
                        <a:spcAft>
                          <a:spcPts val="0"/>
                        </a:spcAft>
                        <a:buNone/>
                      </a:pPr>
                      <a:r>
                        <a:rPr lang="en-US" sz="2400" u="none" cap="none" strike="noStrike"/>
                        <a:t>Small</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Miniature, microscope, tiny, (minute, petite, etc) </a:t>
                      </a:r>
                      <a:endParaRPr sz="2400" u="none" cap="none" strike="noStrike"/>
                    </a:p>
                  </a:txBody>
                  <a:tcPr marT="38100" marB="38100" marR="76200" marL="76200"/>
                </a:tc>
              </a:tr>
              <a:tr h="755200">
                <a:tc>
                  <a:txBody>
                    <a:bodyPr/>
                    <a:lstStyle/>
                    <a:p>
                      <a:pPr indent="0" lvl="0" marL="0" marR="0" rtl="0" algn="l">
                        <a:spcBef>
                          <a:spcPts val="0"/>
                        </a:spcBef>
                        <a:spcAft>
                          <a:spcPts val="0"/>
                        </a:spcAft>
                        <a:buNone/>
                      </a:pPr>
                      <a:r>
                        <a:rPr lang="en-US" sz="2400" u="none" cap="none" strike="noStrike"/>
                        <a:t>Very </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Absolutely, entirely, thoroughly, extremely( completely, totally, etc) </a:t>
                      </a:r>
                      <a:endParaRPr sz="2400" u="none" cap="none" strike="noStrike"/>
                    </a:p>
                  </a:txBody>
                  <a:tcPr marT="38100" marB="38100" marR="76200" marL="76200"/>
                </a:tc>
              </a:tr>
              <a:tr h="439750">
                <a:tc>
                  <a:txBody>
                    <a:bodyPr/>
                    <a:lstStyle/>
                    <a:p>
                      <a:pPr indent="0" lvl="0" marL="0" marR="0" rtl="0" algn="l">
                        <a:spcBef>
                          <a:spcPts val="0"/>
                        </a:spcBef>
                        <a:spcAft>
                          <a:spcPts val="0"/>
                        </a:spcAft>
                        <a:buNone/>
                      </a:pPr>
                      <a:r>
                        <a:rPr lang="en-US" sz="2400" u="none" cap="none" strike="noStrike"/>
                        <a:t>Bad </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Horrible, horrifying, nasty, disgusting, terrible, unpleasant, (revolving, terrifying, awful, etc) </a:t>
                      </a:r>
                      <a:endParaRPr sz="2400" u="none" cap="none" strike="noStrike"/>
                    </a:p>
                  </a:txBody>
                  <a:tcPr marT="38100" marB="38100" marR="76200" marL="76200"/>
                </a:tc>
              </a:tr>
              <a:tr h="439750">
                <a:tc>
                  <a:txBody>
                    <a:bodyPr/>
                    <a:lstStyle/>
                    <a:p>
                      <a:pPr indent="0" lvl="0" marL="0" marR="0" rtl="0" algn="l">
                        <a:spcBef>
                          <a:spcPts val="0"/>
                        </a:spcBef>
                        <a:spcAft>
                          <a:spcPts val="0"/>
                        </a:spcAft>
                        <a:buNone/>
                      </a:pPr>
                      <a:r>
                        <a:rPr lang="en-US" sz="2400" u="none" cap="none" strike="noStrike"/>
                        <a:t>Good/ Nice</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Delightful, superb, terrific, wonderful, fabulous, (excellent, fantastic, etc) </a:t>
                      </a:r>
                      <a:endParaRPr sz="2400" u="none" cap="none" strike="noStrike"/>
                    </a:p>
                  </a:txBody>
                  <a:tcPr marT="38100" marB="38100" marR="76200" marL="76200"/>
                </a:tc>
              </a:tr>
            </a:tbl>
          </a:graphicData>
        </a:graphic>
      </p:graphicFrame>
      <p:sp>
        <p:nvSpPr>
          <p:cNvPr id="490" name="Google Shape;490;p21"/>
          <p:cNvSpPr/>
          <p:nvPr/>
        </p:nvSpPr>
        <p:spPr>
          <a:xfrm>
            <a:off x="2818765" y="2454894"/>
            <a:ext cx="18288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21"/>
          <p:cNvSpPr/>
          <p:nvPr/>
        </p:nvSpPr>
        <p:spPr>
          <a:xfrm>
            <a:off x="2904328" y="6552650"/>
            <a:ext cx="1295700" cy="609600"/>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a:t>
            </a:r>
            <a:endParaRPr sz="1800">
              <a:solidFill>
                <a:schemeClr val="lt1"/>
              </a:solidFill>
              <a:latin typeface="Calibri"/>
              <a:ea typeface="Calibri"/>
              <a:cs typeface="Calibri"/>
              <a:sym typeface="Calibri"/>
            </a:endParaRPr>
          </a:p>
        </p:txBody>
      </p:sp>
      <p:sp>
        <p:nvSpPr>
          <p:cNvPr id="492" name="Google Shape;492;p21"/>
          <p:cNvSpPr/>
          <p:nvPr/>
        </p:nvSpPr>
        <p:spPr>
          <a:xfrm>
            <a:off x="6492625" y="6538441"/>
            <a:ext cx="1295700" cy="609600"/>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a:t>
            </a:r>
            <a:endParaRPr sz="1800">
              <a:solidFill>
                <a:schemeClr val="lt1"/>
              </a:solidFill>
              <a:latin typeface="Calibri"/>
              <a:ea typeface="Calibri"/>
              <a:cs typeface="Calibri"/>
              <a:sym typeface="Calibri"/>
            </a:endParaRPr>
          </a:p>
        </p:txBody>
      </p:sp>
      <p:sp>
        <p:nvSpPr>
          <p:cNvPr id="493" name="Google Shape;493;p21"/>
          <p:cNvSpPr/>
          <p:nvPr/>
        </p:nvSpPr>
        <p:spPr>
          <a:xfrm>
            <a:off x="9915125" y="6538441"/>
            <a:ext cx="1295700" cy="609600"/>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a:t>
            </a:r>
            <a:endParaRPr sz="1800">
              <a:solidFill>
                <a:schemeClr val="lt1"/>
              </a:solidFill>
              <a:latin typeface="Calibri"/>
              <a:ea typeface="Calibri"/>
              <a:cs typeface="Calibri"/>
              <a:sym typeface="Calibri"/>
            </a:endParaRPr>
          </a:p>
        </p:txBody>
      </p:sp>
      <p:sp>
        <p:nvSpPr>
          <p:cNvPr id="494" name="Google Shape;494;p21"/>
          <p:cNvSpPr/>
          <p:nvPr/>
        </p:nvSpPr>
        <p:spPr>
          <a:xfrm>
            <a:off x="13551462" y="6575997"/>
            <a:ext cx="1295700" cy="609600"/>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a:t>
            </a:r>
            <a:endParaRPr sz="1800">
              <a:solidFill>
                <a:schemeClr val="lt1"/>
              </a:solidFill>
              <a:latin typeface="Calibri"/>
              <a:ea typeface="Calibri"/>
              <a:cs typeface="Calibri"/>
              <a:sym typeface="Calibri"/>
            </a:endParaRPr>
          </a:p>
        </p:txBody>
      </p:sp>
      <p:sp>
        <p:nvSpPr>
          <p:cNvPr id="495" name="Google Shape;495;p21"/>
          <p:cNvSpPr txBox="1"/>
          <p:nvPr/>
        </p:nvSpPr>
        <p:spPr>
          <a:xfrm>
            <a:off x="2819408" y="7278675"/>
            <a:ext cx="3093000" cy="229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1. Massive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US" sz="2500">
                <a:solidFill>
                  <a:schemeClr val="dk1"/>
                </a:solidFill>
                <a:latin typeface="Calibri"/>
                <a:ea typeface="Calibri"/>
                <a:cs typeface="Calibri"/>
                <a:sym typeface="Calibri"/>
              </a:rPr>
              <a:t>2. gigantic  </a:t>
            </a:r>
            <a:endParaRPr sz="2100"/>
          </a:p>
          <a:p>
            <a:pPr indent="0" lvl="0" marL="0" marR="0" rtl="0" algn="l">
              <a:spcBef>
                <a:spcPts val="0"/>
              </a:spcBef>
              <a:spcAft>
                <a:spcPts val="0"/>
              </a:spcAft>
              <a:buNone/>
            </a:pPr>
            <a:r>
              <a:rPr lang="en-US" sz="2500">
                <a:solidFill>
                  <a:schemeClr val="dk1"/>
                </a:solidFill>
                <a:latin typeface="Calibri"/>
                <a:ea typeface="Calibri"/>
                <a:cs typeface="Calibri"/>
                <a:sym typeface="Calibri"/>
              </a:rPr>
              <a:t>3. Enormous</a:t>
            </a:r>
            <a:endParaRPr sz="2100"/>
          </a:p>
          <a:p>
            <a:pPr indent="0" lvl="0" marL="0" marR="0" rtl="0" algn="l">
              <a:spcBef>
                <a:spcPts val="0"/>
              </a:spcBef>
              <a:spcAft>
                <a:spcPts val="0"/>
              </a:spcAft>
              <a:buNone/>
            </a:pPr>
            <a:r>
              <a:rPr lang="en-US" sz="2500">
                <a:solidFill>
                  <a:schemeClr val="dk1"/>
                </a:solidFill>
                <a:latin typeface="Calibri"/>
                <a:ea typeface="Calibri"/>
                <a:cs typeface="Calibri"/>
                <a:sym typeface="Calibri"/>
              </a:rPr>
              <a:t>4. Thoroughly </a:t>
            </a:r>
            <a:endParaRPr sz="2100"/>
          </a:p>
          <a:p>
            <a:pPr indent="0" lvl="0" marL="0" marR="0" rtl="0" algn="l">
              <a:spcBef>
                <a:spcPts val="0"/>
              </a:spcBef>
              <a:spcAft>
                <a:spcPts val="0"/>
              </a:spcAft>
              <a:buNone/>
            </a:pPr>
            <a:r>
              <a:rPr lang="en-US" sz="2500">
                <a:solidFill>
                  <a:schemeClr val="dk1"/>
                </a:solidFill>
                <a:latin typeface="Calibri"/>
                <a:ea typeface="Calibri"/>
                <a:cs typeface="Calibri"/>
                <a:sym typeface="Calibri"/>
              </a:rPr>
              <a:t>5. Horrible </a:t>
            </a:r>
            <a:endParaRPr sz="21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21"/>
          <p:cNvSpPr txBox="1"/>
          <p:nvPr/>
        </p:nvSpPr>
        <p:spPr>
          <a:xfrm>
            <a:off x="6383939" y="7277777"/>
            <a:ext cx="2808900" cy="264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6. Huge </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7. Tiny</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8. Huge</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9. Disgusting </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10. Absolutely</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97" name="Google Shape;497;p21"/>
          <p:cNvSpPr txBox="1"/>
          <p:nvPr/>
        </p:nvSpPr>
        <p:spPr>
          <a:xfrm>
            <a:off x="9915125" y="7289340"/>
            <a:ext cx="1828800" cy="2216400"/>
          </a:xfrm>
          <a:prstGeom prst="rect">
            <a:avLst/>
          </a:prstGeom>
          <a:noFill/>
          <a:ln>
            <a:noFill/>
          </a:ln>
        </p:spPr>
        <p:txBody>
          <a:bodyPr anchorCtr="0" anchor="t" bIns="45700" lIns="91425" spcFirstLastPara="1" rIns="91425" wrap="square" tIns="45700">
            <a:spAutoFit/>
          </a:bodyPr>
          <a:lstStyle/>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Delightful </a:t>
            </a:r>
            <a:endParaRPr sz="1900"/>
          </a:p>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Superb</a:t>
            </a:r>
            <a:endParaRPr sz="1900"/>
          </a:p>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Tiny</a:t>
            </a:r>
            <a:endParaRPr sz="1900"/>
          </a:p>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Terrific </a:t>
            </a:r>
            <a:endParaRPr sz="1900"/>
          </a:p>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Absolutely </a:t>
            </a:r>
            <a:endParaRPr sz="1900"/>
          </a:p>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498" name="Google Shape;498;p21"/>
          <p:cNvSpPr txBox="1"/>
          <p:nvPr/>
        </p:nvSpPr>
        <p:spPr>
          <a:xfrm>
            <a:off x="13427480" y="7185597"/>
            <a:ext cx="2286000" cy="300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00">
                <a:solidFill>
                  <a:schemeClr val="dk1"/>
                </a:solidFill>
                <a:latin typeface="Calibri"/>
                <a:ea typeface="Calibri"/>
                <a:cs typeface="Calibri"/>
                <a:sym typeface="Calibri"/>
              </a:rPr>
              <a:t>6. Wonderful </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r>
              <a:rPr lang="en-US" sz="2700">
                <a:solidFill>
                  <a:schemeClr val="dk1"/>
                </a:solidFill>
                <a:latin typeface="Calibri"/>
                <a:ea typeface="Calibri"/>
                <a:cs typeface="Calibri"/>
                <a:sym typeface="Calibri"/>
              </a:rPr>
              <a:t>7. Horrible </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r>
              <a:rPr lang="en-US" sz="2700">
                <a:solidFill>
                  <a:schemeClr val="dk1"/>
                </a:solidFill>
                <a:latin typeface="Calibri"/>
                <a:ea typeface="Calibri"/>
                <a:cs typeface="Calibri"/>
                <a:sym typeface="Calibri"/>
              </a:rPr>
              <a:t>8. Extremely </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r>
              <a:rPr lang="en-US" sz="2700">
                <a:solidFill>
                  <a:schemeClr val="dk1"/>
                </a:solidFill>
                <a:latin typeface="Calibri"/>
                <a:ea typeface="Calibri"/>
                <a:cs typeface="Calibri"/>
                <a:sym typeface="Calibri"/>
              </a:rPr>
              <a:t>9. Huge</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r>
              <a:rPr lang="en-US" sz="2700">
                <a:solidFill>
                  <a:schemeClr val="dk1"/>
                </a:solidFill>
                <a:latin typeface="Calibri"/>
                <a:ea typeface="Calibri"/>
                <a:cs typeface="Calibri"/>
                <a:sym typeface="Calibri"/>
              </a:rPr>
              <a:t>10. Terrible </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br>
              <a:rPr lang="en-US" sz="2700">
                <a:solidFill>
                  <a:schemeClr val="dk1"/>
                </a:solidFill>
                <a:latin typeface="Calibri"/>
                <a:ea typeface="Calibri"/>
                <a:cs typeface="Calibri"/>
                <a:sym typeface="Calibri"/>
              </a:rPr>
            </a:br>
            <a:endParaRPr sz="27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2"/>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504" name="Google Shape;504;p22"/>
          <p:cNvSpPr/>
          <p:nvPr/>
        </p:nvSpPr>
        <p:spPr>
          <a:xfrm rot="-5400000">
            <a:off x="3857119" y="-3400165"/>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505" name="Google Shape;505;p22"/>
          <p:cNvGrpSpPr/>
          <p:nvPr/>
        </p:nvGrpSpPr>
        <p:grpSpPr>
          <a:xfrm>
            <a:off x="-548671" y="8549709"/>
            <a:ext cx="2382434" cy="2508718"/>
            <a:chOff x="0" y="0"/>
            <a:chExt cx="3176579" cy="3344957"/>
          </a:xfrm>
        </p:grpSpPr>
        <p:sp>
          <p:nvSpPr>
            <p:cNvPr id="506" name="Google Shape;506;p22"/>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507" name="Google Shape;507;p22"/>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508" name="Google Shape;508;p22"/>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509" name="Google Shape;509;p22"/>
          <p:cNvGrpSpPr/>
          <p:nvPr/>
        </p:nvGrpSpPr>
        <p:grpSpPr>
          <a:xfrm>
            <a:off x="2362200" y="748333"/>
            <a:ext cx="13085534" cy="1660138"/>
            <a:chOff x="0" y="-38100"/>
            <a:chExt cx="4478132" cy="512302"/>
          </a:xfrm>
        </p:grpSpPr>
        <p:sp>
          <p:nvSpPr>
            <p:cNvPr id="510" name="Google Shape;510;p22"/>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511" name="Google Shape;511;p22"/>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2" name="Google Shape;512;p22"/>
          <p:cNvSpPr txBox="1"/>
          <p:nvPr/>
        </p:nvSpPr>
        <p:spPr>
          <a:xfrm>
            <a:off x="2143316" y="805423"/>
            <a:ext cx="12491162"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FFFFFF"/>
                </a:solidFill>
                <a:latin typeface="Arial"/>
                <a:ea typeface="Arial"/>
                <a:cs typeface="Arial"/>
                <a:sym typeface="Arial"/>
              </a:rPr>
              <a:t>Question 10</a:t>
            </a:r>
            <a:endParaRPr sz="9999">
              <a:solidFill>
                <a:srgbClr val="FFFFFF"/>
              </a:solidFill>
              <a:latin typeface="Arial"/>
              <a:ea typeface="Arial"/>
              <a:cs typeface="Arial"/>
              <a:sym typeface="Arial"/>
            </a:endParaRPr>
          </a:p>
        </p:txBody>
      </p:sp>
      <p:sp>
        <p:nvSpPr>
          <p:cNvPr id="513" name="Google Shape;513;p22"/>
          <p:cNvSpPr/>
          <p:nvPr/>
        </p:nvSpPr>
        <p:spPr>
          <a:xfrm>
            <a:off x="2818765" y="2454894"/>
            <a:ext cx="18288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22"/>
          <p:cNvSpPr txBox="1"/>
          <p:nvPr/>
        </p:nvSpPr>
        <p:spPr>
          <a:xfrm>
            <a:off x="2247582" y="2441968"/>
            <a:ext cx="13640400" cy="726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The adverbs below describe the way a person might speak or act. Explain what each adverb means, then choose suitable words from the list to complete the </a:t>
            </a:r>
            <a:r>
              <a:rPr lang="en-US" sz="2800">
                <a:solidFill>
                  <a:schemeClr val="dk1"/>
                </a:solidFill>
                <a:latin typeface="Calibri"/>
                <a:ea typeface="Calibri"/>
                <a:cs typeface="Calibri"/>
                <a:sym typeface="Calibri"/>
              </a:rPr>
              <a:t>sentence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a:t>
            </a:r>
            <a:r>
              <a:rPr b="1" lang="en-US" sz="2800">
                <a:solidFill>
                  <a:schemeClr val="dk1"/>
                </a:solidFill>
                <a:latin typeface="Calibri"/>
                <a:ea typeface="Calibri"/>
                <a:cs typeface="Calibri"/>
                <a:sym typeface="Calibri"/>
              </a:rPr>
              <a:t>sarcastically, angrily, threateningly, frantically, hurriedly, miserably, confidently, suddenly, urgently, nervously, patiently, calmly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 The woman on the third-floor balcony of the burning building waved her arms </a:t>
            </a:r>
            <a:r>
              <a:rPr lang="en-US" sz="2800" u="sng">
                <a:solidFill>
                  <a:schemeClr val="dk1"/>
                </a:solidFill>
                <a:latin typeface="Calibri"/>
                <a:ea typeface="Calibri"/>
                <a:cs typeface="Calibri"/>
                <a:sym typeface="Calibri"/>
              </a:rPr>
              <a:t>frantically/ urgently </a:t>
            </a:r>
            <a:r>
              <a:rPr lang="en-US" sz="2800">
                <a:solidFill>
                  <a:schemeClr val="dk1"/>
                </a:solidFill>
                <a:latin typeface="Calibri"/>
                <a:ea typeface="Calibri"/>
                <a:cs typeface="Calibri"/>
                <a:sym typeface="Calibri"/>
              </a:rPr>
              <a:t>to attract the fireman's attention.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2. "Get out of here!" Bill shouted </a:t>
            </a:r>
            <a:r>
              <a:rPr lang="en-US" sz="2800" u="sng">
                <a:solidFill>
                  <a:schemeClr val="dk1"/>
                </a:solidFill>
                <a:latin typeface="Calibri"/>
                <a:ea typeface="Calibri"/>
                <a:cs typeface="Calibri"/>
                <a:sym typeface="Calibri"/>
              </a:rPr>
              <a:t>angrily/ threateningly / suddenly </a:t>
            </a:r>
            <a:r>
              <a:rPr lang="en-US" sz="2800">
                <a:solidFill>
                  <a:schemeClr val="dk1"/>
                </a:solidFill>
                <a:latin typeface="Calibri"/>
                <a:ea typeface="Calibri"/>
                <a:cs typeface="Calibri"/>
                <a:sym typeface="Calibri"/>
              </a:rPr>
              <a:t>, his face turning red.</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3. "My dog has run away" the little girl sobbed </a:t>
            </a:r>
            <a:r>
              <a:rPr lang="en-US" sz="2800" u="sng">
                <a:solidFill>
                  <a:schemeClr val="dk1"/>
                </a:solidFill>
                <a:latin typeface="Calibri"/>
                <a:ea typeface="Calibri"/>
                <a:cs typeface="Calibri"/>
                <a:sym typeface="Calibri"/>
              </a:rPr>
              <a:t>miserably.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4. </a:t>
            </a:r>
            <a:r>
              <a:rPr lang="en-US" sz="2800" u="sng">
                <a:solidFill>
                  <a:schemeClr val="dk1"/>
                </a:solidFill>
                <a:latin typeface="Calibri"/>
                <a:ea typeface="Calibri"/>
                <a:cs typeface="Calibri"/>
                <a:sym typeface="Calibri"/>
              </a:rPr>
              <a:t>Suddenly</a:t>
            </a:r>
            <a:r>
              <a:rPr lang="en-US" sz="2800">
                <a:solidFill>
                  <a:schemeClr val="dk1"/>
                </a:solidFill>
                <a:latin typeface="Calibri"/>
                <a:ea typeface="Calibri"/>
                <a:cs typeface="Calibri"/>
                <a:sym typeface="Calibri"/>
              </a:rPr>
              <a:t> without any warning, her guide spun round and held a knife to her throat.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5.The detective looked at him in disbelief. "Oh, yes, of course a criminal like you wouldn't want £5 million," he said </a:t>
            </a:r>
            <a:r>
              <a:rPr lang="en-US" sz="2800" u="sng">
                <a:solidFill>
                  <a:schemeClr val="dk1"/>
                </a:solidFill>
                <a:latin typeface="Calibri"/>
                <a:ea typeface="Calibri"/>
                <a:cs typeface="Calibri"/>
                <a:sym typeface="Calibri"/>
              </a:rPr>
              <a:t>sarcastically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6.She gathered her papers together </a:t>
            </a:r>
            <a:r>
              <a:rPr lang="en-US" sz="2800" u="sng">
                <a:solidFill>
                  <a:schemeClr val="dk1"/>
                </a:solidFill>
                <a:latin typeface="Calibri"/>
                <a:ea typeface="Calibri"/>
                <a:cs typeface="Calibri"/>
                <a:sym typeface="Calibri"/>
              </a:rPr>
              <a:t>frantically/ hurriedly/ urgently/ nervously  </a:t>
            </a:r>
            <a:r>
              <a:rPr lang="en-US" sz="2800">
                <a:solidFill>
                  <a:schemeClr val="dk1"/>
                </a:solidFill>
                <a:latin typeface="Calibri"/>
                <a:ea typeface="Calibri"/>
                <a:cs typeface="Calibri"/>
                <a:sym typeface="Calibri"/>
              </a:rPr>
              <a:t>and rushed off to the meeting, which had already begun.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7. "If you tell anyone, you'll be sorry," said the kidnapper </a:t>
            </a:r>
            <a:r>
              <a:rPr lang="en-US" sz="2800" u="sng">
                <a:solidFill>
                  <a:schemeClr val="dk1"/>
                </a:solidFill>
                <a:latin typeface="Calibri"/>
                <a:ea typeface="Calibri"/>
                <a:cs typeface="Calibri"/>
                <a:sym typeface="Calibri"/>
              </a:rPr>
              <a:t>threateningly.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8. "Don't worry, I'll kill, the dragon, the knight said </a:t>
            </a:r>
            <a:r>
              <a:rPr lang="en-US" sz="2800" u="sng">
                <a:solidFill>
                  <a:schemeClr val="dk1"/>
                </a:solidFill>
                <a:latin typeface="Calibri"/>
                <a:ea typeface="Calibri"/>
                <a:cs typeface="Calibri"/>
                <a:sym typeface="Calibri"/>
              </a:rPr>
              <a:t>confidently/ patiently/ calmly </a:t>
            </a:r>
            <a:r>
              <a:rPr lang="en-US" sz="2800">
                <a:solidFill>
                  <a:schemeClr val="dk1"/>
                </a:solidFill>
                <a:latin typeface="Calibri"/>
                <a:ea typeface="Calibri"/>
                <a:cs typeface="Calibri"/>
                <a:sym typeface="Calibri"/>
              </a:rPr>
              <a:t> to the king.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22"/>
          <p:cNvSpPr/>
          <p:nvPr/>
        </p:nvSpPr>
        <p:spPr>
          <a:xfrm>
            <a:off x="13944600" y="4610100"/>
            <a:ext cx="175260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22"/>
          <p:cNvSpPr/>
          <p:nvPr/>
        </p:nvSpPr>
        <p:spPr>
          <a:xfrm>
            <a:off x="2037397" y="5143254"/>
            <a:ext cx="1562735" cy="3888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22"/>
          <p:cNvSpPr/>
          <p:nvPr/>
        </p:nvSpPr>
        <p:spPr>
          <a:xfrm>
            <a:off x="7152366" y="5401229"/>
            <a:ext cx="4811034"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22"/>
          <p:cNvSpPr/>
          <p:nvPr/>
        </p:nvSpPr>
        <p:spPr>
          <a:xfrm>
            <a:off x="9067799" y="5854211"/>
            <a:ext cx="175260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22"/>
          <p:cNvSpPr/>
          <p:nvPr/>
        </p:nvSpPr>
        <p:spPr>
          <a:xfrm>
            <a:off x="2621974" y="6351707"/>
            <a:ext cx="1378207"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22"/>
          <p:cNvSpPr/>
          <p:nvPr/>
        </p:nvSpPr>
        <p:spPr>
          <a:xfrm>
            <a:off x="5943600" y="7124700"/>
            <a:ext cx="205740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22"/>
          <p:cNvSpPr/>
          <p:nvPr/>
        </p:nvSpPr>
        <p:spPr>
          <a:xfrm>
            <a:off x="7538520" y="7581146"/>
            <a:ext cx="610128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2"/>
          <p:cNvSpPr/>
          <p:nvPr/>
        </p:nvSpPr>
        <p:spPr>
          <a:xfrm>
            <a:off x="10515600" y="8376743"/>
            <a:ext cx="236220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22"/>
          <p:cNvSpPr/>
          <p:nvPr/>
        </p:nvSpPr>
        <p:spPr>
          <a:xfrm>
            <a:off x="9557882" y="8909897"/>
            <a:ext cx="4386717"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37" name="Google Shape;137;p3"/>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138" name="Google Shape;138;p3"/>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139" name="Google Shape;139;p3"/>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140" name="Google Shape;140;p3"/>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141" name="Google Shape;141;p3"/>
          <p:cNvSpPr txBox="1"/>
          <p:nvPr/>
        </p:nvSpPr>
        <p:spPr>
          <a:xfrm>
            <a:off x="2852131" y="4274900"/>
            <a:ext cx="6677400" cy="3694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Instructions: 1. Look at the lists below of Characters, Settings, and Objects/Events. </a:t>
            </a:r>
            <a:endParaRPr b="0"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2. Choose one item from each list</a:t>
            </a:r>
            <a:r>
              <a:rPr lang="en-US" sz="2400">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3. Spend 2 minutes imagining a short story idea that uses all three elements. </a:t>
            </a:r>
            <a:endParaRPr b="0"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4. Write your mini-plot idea in the space provided</a:t>
            </a:r>
            <a:endParaRPr/>
          </a:p>
          <a:p>
            <a:pPr indent="0" lvl="0" marL="0" marR="0" rtl="0" algn="l">
              <a:lnSpc>
                <a:spcPct val="150000"/>
              </a:lnSpc>
              <a:spcBef>
                <a:spcPts val="0"/>
              </a:spcBef>
              <a:spcAft>
                <a:spcPts val="0"/>
              </a:spcAft>
              <a:buNone/>
            </a:pPr>
            <a:r>
              <a:rPr b="0" i="0" lang="en-US" sz="2400" u="sng" cap="none" strike="noStrike">
                <a:solidFill>
                  <a:schemeClr val="hlink"/>
                </a:solidFill>
                <a:latin typeface="Antic"/>
                <a:ea typeface="Antic"/>
                <a:cs typeface="Antic"/>
                <a:sym typeface="Antic"/>
                <a:hlinkClick r:id="rId8"/>
              </a:rPr>
              <a:t>Click Here </a:t>
            </a:r>
            <a:endParaRPr b="0" i="0" sz="2400" u="none" cap="none" strike="noStrike">
              <a:solidFill>
                <a:srgbClr val="000000"/>
              </a:solidFill>
              <a:latin typeface="Antic"/>
              <a:ea typeface="Antic"/>
              <a:cs typeface="Antic"/>
              <a:sym typeface="Antic"/>
            </a:endParaRPr>
          </a:p>
        </p:txBody>
      </p:sp>
      <p:grpSp>
        <p:nvGrpSpPr>
          <p:cNvPr id="142" name="Google Shape;142;p3"/>
          <p:cNvGrpSpPr/>
          <p:nvPr/>
        </p:nvGrpSpPr>
        <p:grpSpPr>
          <a:xfrm>
            <a:off x="642546" y="668403"/>
            <a:ext cx="17035072" cy="1945147"/>
            <a:chOff x="0" y="-38100"/>
            <a:chExt cx="4486603" cy="512302"/>
          </a:xfrm>
        </p:grpSpPr>
        <p:sp>
          <p:nvSpPr>
            <p:cNvPr id="143" name="Google Shape;143;p3"/>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144" name="Google Shape;144;p3"/>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3"/>
          <p:cNvSpPr txBox="1"/>
          <p:nvPr/>
        </p:nvSpPr>
        <p:spPr>
          <a:xfrm>
            <a:off x="1028700" y="733425"/>
            <a:ext cx="16230600"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Warm up Activity </a:t>
            </a:r>
            <a:endParaRPr b="0" i="0" sz="9999" u="none" cap="none" strike="noStrike">
              <a:solidFill>
                <a:srgbClr val="FFFFFF"/>
              </a:solidFill>
              <a:latin typeface="Arial"/>
              <a:ea typeface="Arial"/>
              <a:cs typeface="Arial"/>
              <a:sym typeface="Arial"/>
            </a:endParaRPr>
          </a:p>
        </p:txBody>
      </p:sp>
      <p:sp>
        <p:nvSpPr>
          <p:cNvPr id="146" name="Google Shape;146;p3"/>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9">
              <a:alphaModFix/>
            </a:blip>
            <a:stretch>
              <a:fillRect b="0" l="0" r="0" t="0"/>
            </a:stretch>
          </a:blipFill>
          <a:ln>
            <a:noFill/>
          </a:ln>
        </p:spPr>
      </p:sp>
      <p:grpSp>
        <p:nvGrpSpPr>
          <p:cNvPr id="147" name="Google Shape;147;p3"/>
          <p:cNvGrpSpPr/>
          <p:nvPr/>
        </p:nvGrpSpPr>
        <p:grpSpPr>
          <a:xfrm>
            <a:off x="11786032" y="2964202"/>
            <a:ext cx="3920937" cy="4647386"/>
            <a:chOff x="0" y="0"/>
            <a:chExt cx="5227917" cy="6196515"/>
          </a:xfrm>
        </p:grpSpPr>
        <p:sp>
          <p:nvSpPr>
            <p:cNvPr id="148" name="Google Shape;148;p3"/>
            <p:cNvSpPr/>
            <p:nvPr/>
          </p:nvSpPr>
          <p:spPr>
            <a:xfrm>
              <a:off x="0" y="0"/>
              <a:ext cx="5066192" cy="5984516"/>
            </a:xfrm>
            <a:custGeom>
              <a:rect b="b" l="l" r="r" t="t"/>
              <a:pathLst>
                <a:path extrusionOk="0" h="5984516" w="5066192">
                  <a:moveTo>
                    <a:pt x="0" y="0"/>
                  </a:moveTo>
                  <a:lnTo>
                    <a:pt x="5066192" y="0"/>
                  </a:lnTo>
                  <a:lnTo>
                    <a:pt x="5066192" y="5984516"/>
                  </a:lnTo>
                  <a:lnTo>
                    <a:pt x="0" y="5984516"/>
                  </a:lnTo>
                  <a:lnTo>
                    <a:pt x="0" y="0"/>
                  </a:lnTo>
                  <a:close/>
                </a:path>
              </a:pathLst>
            </a:custGeom>
            <a:blipFill rotWithShape="1">
              <a:blip r:embed="rId10">
                <a:alphaModFix/>
              </a:blip>
              <a:stretch>
                <a:fillRect b="0" l="0" r="0" t="0"/>
              </a:stretch>
            </a:blipFill>
            <a:ln>
              <a:noFill/>
            </a:ln>
          </p:spPr>
        </p:sp>
        <p:sp>
          <p:nvSpPr>
            <p:cNvPr id="149" name="Google Shape;149;p3"/>
            <p:cNvSpPr/>
            <p:nvPr/>
          </p:nvSpPr>
          <p:spPr>
            <a:xfrm>
              <a:off x="161725" y="211999"/>
              <a:ext cx="5066192" cy="5984516"/>
            </a:xfrm>
            <a:custGeom>
              <a:rect b="b" l="l" r="r" t="t"/>
              <a:pathLst>
                <a:path extrusionOk="0" h="5984516" w="5066192">
                  <a:moveTo>
                    <a:pt x="0" y="0"/>
                  </a:moveTo>
                  <a:lnTo>
                    <a:pt x="5066192" y="0"/>
                  </a:lnTo>
                  <a:lnTo>
                    <a:pt x="5066192" y="5984516"/>
                  </a:lnTo>
                  <a:lnTo>
                    <a:pt x="0" y="5984516"/>
                  </a:lnTo>
                  <a:lnTo>
                    <a:pt x="0" y="0"/>
                  </a:lnTo>
                  <a:close/>
                </a:path>
              </a:pathLst>
            </a:custGeom>
            <a:blipFill rotWithShape="1">
              <a:blip r:embed="rId11">
                <a:alphaModFix/>
              </a:blip>
              <a:stretch>
                <a:fillRect b="0" l="0" r="0" t="0"/>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55" name="Google Shape;155;p4"/>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156" name="Google Shape;156;p4"/>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157" name="Google Shape;157;p4"/>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158" name="Google Shape;158;p4"/>
          <p:cNvSpPr/>
          <p:nvPr/>
        </p:nvSpPr>
        <p:spPr>
          <a:xfrm rot="-5400000">
            <a:off x="3731999" y="-78002"/>
            <a:ext cx="7595983" cy="13134019"/>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159" name="Google Shape;159;p4"/>
          <p:cNvSpPr txBox="1"/>
          <p:nvPr/>
        </p:nvSpPr>
        <p:spPr>
          <a:xfrm>
            <a:off x="2731750" y="3429003"/>
            <a:ext cx="9232500" cy="769500"/>
          </a:xfrm>
          <a:prstGeom prst="rect">
            <a:avLst/>
          </a:prstGeom>
          <a:noFill/>
          <a:ln>
            <a:noFill/>
          </a:ln>
        </p:spPr>
        <p:txBody>
          <a:bodyPr anchorCtr="0" anchor="t" bIns="0" lIns="0" spcFirstLastPara="1" rIns="0" wrap="square" tIns="0">
            <a:spAutoFit/>
          </a:bodyPr>
          <a:lstStyle/>
          <a:p>
            <a:pPr indent="0" lvl="0" marL="0" marR="0" rtl="0" algn="ctr">
              <a:lnSpc>
                <a:spcPct val="125000"/>
              </a:lnSpc>
              <a:spcBef>
                <a:spcPts val="0"/>
              </a:spcBef>
              <a:spcAft>
                <a:spcPts val="0"/>
              </a:spcAft>
              <a:buNone/>
            </a:pPr>
            <a:r>
              <a:rPr b="1" i="0" lang="en-US" sz="5000" u="none" cap="none" strike="noStrike">
                <a:solidFill>
                  <a:srgbClr val="000000"/>
                </a:solidFill>
                <a:latin typeface="Antic"/>
                <a:ea typeface="Antic"/>
                <a:cs typeface="Antic"/>
                <a:sym typeface="Antic"/>
              </a:rPr>
              <a:t>What is a narrative writing?</a:t>
            </a:r>
            <a:r>
              <a:rPr b="0" i="0" lang="en-US" sz="5000" u="none" cap="none" strike="noStrike">
                <a:solidFill>
                  <a:srgbClr val="000000"/>
                </a:solidFill>
                <a:latin typeface="Antic"/>
                <a:ea typeface="Antic"/>
                <a:cs typeface="Antic"/>
                <a:sym typeface="Antic"/>
              </a:rPr>
              <a:t> </a:t>
            </a:r>
            <a:endParaRPr b="0" i="0" sz="5000" u="none" cap="none" strike="noStrike">
              <a:solidFill>
                <a:srgbClr val="000000"/>
              </a:solidFill>
              <a:latin typeface="Antic"/>
              <a:ea typeface="Antic"/>
              <a:cs typeface="Antic"/>
              <a:sym typeface="Antic"/>
            </a:endParaRPr>
          </a:p>
        </p:txBody>
      </p:sp>
      <p:grpSp>
        <p:nvGrpSpPr>
          <p:cNvPr id="160" name="Google Shape;160;p4"/>
          <p:cNvGrpSpPr/>
          <p:nvPr/>
        </p:nvGrpSpPr>
        <p:grpSpPr>
          <a:xfrm>
            <a:off x="642546" y="668403"/>
            <a:ext cx="17035072" cy="1945147"/>
            <a:chOff x="0" y="-38100"/>
            <a:chExt cx="4486603" cy="512302"/>
          </a:xfrm>
        </p:grpSpPr>
        <p:sp>
          <p:nvSpPr>
            <p:cNvPr id="161" name="Google Shape;161;p4"/>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162" name="Google Shape;162;p4"/>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3" name="Google Shape;163;p4"/>
          <p:cNvSpPr txBox="1"/>
          <p:nvPr/>
        </p:nvSpPr>
        <p:spPr>
          <a:xfrm>
            <a:off x="1028700" y="733425"/>
            <a:ext cx="16230600"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Definition </a:t>
            </a:r>
            <a:endParaRPr b="0" i="0" sz="9999" u="none" cap="none" strike="noStrike">
              <a:solidFill>
                <a:srgbClr val="FFFFFF"/>
              </a:solidFill>
              <a:latin typeface="Arial"/>
              <a:ea typeface="Arial"/>
              <a:cs typeface="Arial"/>
              <a:sym typeface="Arial"/>
            </a:endParaRPr>
          </a:p>
        </p:txBody>
      </p:sp>
      <p:grpSp>
        <p:nvGrpSpPr>
          <p:cNvPr id="164" name="Google Shape;164;p4"/>
          <p:cNvGrpSpPr/>
          <p:nvPr/>
        </p:nvGrpSpPr>
        <p:grpSpPr>
          <a:xfrm>
            <a:off x="14662337" y="3336108"/>
            <a:ext cx="2514601" cy="2996678"/>
            <a:chOff x="0" y="0"/>
            <a:chExt cx="6080645" cy="5825960"/>
          </a:xfrm>
        </p:grpSpPr>
        <p:sp>
          <p:nvSpPr>
            <p:cNvPr id="165" name="Google Shape;165;p4"/>
            <p:cNvSpPr/>
            <p:nvPr/>
          </p:nvSpPr>
          <p:spPr>
            <a:xfrm>
              <a:off x="0" y="0"/>
              <a:ext cx="5739369" cy="5825960"/>
            </a:xfrm>
            <a:custGeom>
              <a:rect b="b" l="l" r="r" t="t"/>
              <a:pathLst>
                <a:path extrusionOk="0" h="5825960" w="5739369">
                  <a:moveTo>
                    <a:pt x="0" y="0"/>
                  </a:moveTo>
                  <a:lnTo>
                    <a:pt x="5739369" y="0"/>
                  </a:lnTo>
                  <a:lnTo>
                    <a:pt x="5739369" y="5825960"/>
                  </a:lnTo>
                  <a:lnTo>
                    <a:pt x="0" y="5825960"/>
                  </a:lnTo>
                  <a:lnTo>
                    <a:pt x="0" y="0"/>
                  </a:lnTo>
                  <a:close/>
                </a:path>
              </a:pathLst>
            </a:custGeom>
            <a:blipFill rotWithShape="1">
              <a:blip r:embed="rId8">
                <a:alphaModFix/>
              </a:blip>
              <a:stretch>
                <a:fillRect b="0" l="0" r="0" t="0"/>
              </a:stretch>
            </a:blipFill>
            <a:ln>
              <a:noFill/>
            </a:ln>
          </p:spPr>
        </p:sp>
        <p:sp>
          <p:nvSpPr>
            <p:cNvPr id="166" name="Google Shape;166;p4"/>
            <p:cNvSpPr/>
            <p:nvPr/>
          </p:nvSpPr>
          <p:spPr>
            <a:xfrm>
              <a:off x="341276" y="0"/>
              <a:ext cx="5739369" cy="5825960"/>
            </a:xfrm>
            <a:custGeom>
              <a:rect b="b" l="l" r="r" t="t"/>
              <a:pathLst>
                <a:path extrusionOk="0" h="5825960" w="5739369">
                  <a:moveTo>
                    <a:pt x="0" y="0"/>
                  </a:moveTo>
                  <a:lnTo>
                    <a:pt x="5739369" y="0"/>
                  </a:lnTo>
                  <a:lnTo>
                    <a:pt x="5739369" y="5825960"/>
                  </a:lnTo>
                  <a:lnTo>
                    <a:pt x="0" y="5825960"/>
                  </a:lnTo>
                  <a:lnTo>
                    <a:pt x="0" y="0"/>
                  </a:lnTo>
                  <a:close/>
                </a:path>
              </a:pathLst>
            </a:custGeom>
            <a:blipFill rotWithShape="1">
              <a:blip r:embed="rId9">
                <a:alphaModFix/>
              </a:blip>
              <a:stretch>
                <a:fillRect b="0" l="0" r="0" t="0"/>
              </a:stretch>
            </a:blipFill>
            <a:ln>
              <a:noFill/>
            </a:ln>
          </p:spPr>
        </p:sp>
      </p:grpSp>
      <p:sp>
        <p:nvSpPr>
          <p:cNvPr id="167" name="Google Shape;167;p4"/>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10">
              <a:alphaModFix/>
            </a:blip>
            <a:stretch>
              <a:fillRect b="0" l="0" r="0" t="0"/>
            </a:stretch>
          </a:blipFill>
          <a:ln>
            <a:noFill/>
          </a:ln>
        </p:spPr>
      </p:sp>
      <p:sp>
        <p:nvSpPr>
          <p:cNvPr id="168" name="Google Shape;168;p4"/>
          <p:cNvSpPr txBox="1"/>
          <p:nvPr/>
        </p:nvSpPr>
        <p:spPr>
          <a:xfrm>
            <a:off x="2521412" y="4621700"/>
            <a:ext cx="10813500" cy="5066100"/>
          </a:xfrm>
          <a:prstGeom prst="rect">
            <a:avLst/>
          </a:prstGeom>
          <a:noFill/>
          <a:ln>
            <a:noFill/>
          </a:ln>
        </p:spPr>
        <p:txBody>
          <a:bodyPr anchorCtr="0" anchor="t" bIns="0" lIns="0" spcFirstLastPara="1" rIns="0" wrap="square" tIns="0">
            <a:spAutoFit/>
          </a:bodyPr>
          <a:lstStyle/>
          <a:p>
            <a:pPr indent="0" lvl="0" marL="0" marR="0" rtl="0" algn="l">
              <a:lnSpc>
                <a:spcPct val="173611"/>
              </a:lnSpc>
              <a:spcBef>
                <a:spcPts val="0"/>
              </a:spcBef>
              <a:spcAft>
                <a:spcPts val="0"/>
              </a:spcAft>
              <a:buNone/>
            </a:pPr>
            <a:r>
              <a:rPr i="0" lang="en-US" sz="3400" u="none" cap="none" strike="noStrike">
                <a:solidFill>
                  <a:schemeClr val="dk1"/>
                </a:solidFill>
                <a:latin typeface="Times New Roman"/>
                <a:ea typeface="Times New Roman"/>
                <a:cs typeface="Times New Roman"/>
                <a:sym typeface="Times New Roman"/>
              </a:rPr>
              <a:t>Narrative writing is a style that allows the writer to tell a story. It can include </a:t>
            </a:r>
            <a:r>
              <a:rPr b="1" i="0" lang="en-US" sz="3400" u="none" cap="none" strike="noStrike">
                <a:solidFill>
                  <a:schemeClr val="dk1"/>
                </a:solidFill>
                <a:latin typeface="Times New Roman"/>
                <a:ea typeface="Times New Roman"/>
                <a:cs typeface="Times New Roman"/>
                <a:sym typeface="Times New Roman"/>
              </a:rPr>
              <a:t>series of events or experiences </a:t>
            </a:r>
            <a:r>
              <a:rPr i="0" lang="en-US" sz="3400" u="none" cap="none" strike="noStrike">
                <a:solidFill>
                  <a:schemeClr val="dk1"/>
                </a:solidFill>
                <a:latin typeface="Times New Roman"/>
                <a:ea typeface="Times New Roman"/>
                <a:cs typeface="Times New Roman"/>
                <a:sym typeface="Times New Roman"/>
              </a:rPr>
              <a:t>told in </a:t>
            </a:r>
            <a:r>
              <a:rPr i="0" lang="en-US" sz="3400" u="sng" cap="none" strike="noStrike">
                <a:solidFill>
                  <a:schemeClr val="dk1"/>
                </a:solidFill>
                <a:latin typeface="Times New Roman"/>
                <a:ea typeface="Times New Roman"/>
                <a:cs typeface="Times New Roman"/>
                <a:sym typeface="Times New Roman"/>
              </a:rPr>
              <a:t>chronological order</a:t>
            </a:r>
            <a:r>
              <a:rPr i="0" lang="en-US" sz="3400" u="none" cap="none" strike="noStrike">
                <a:solidFill>
                  <a:schemeClr val="dk1"/>
                </a:solidFill>
                <a:latin typeface="Times New Roman"/>
                <a:ea typeface="Times New Roman"/>
                <a:cs typeface="Times New Roman"/>
                <a:sym typeface="Times New Roman"/>
              </a:rPr>
              <a:t> or it </a:t>
            </a:r>
            <a:r>
              <a:rPr i="0" lang="en-US" sz="3400" u="sng" cap="none" strike="noStrike">
                <a:solidFill>
                  <a:schemeClr val="dk1"/>
                </a:solidFill>
                <a:latin typeface="Times New Roman"/>
                <a:ea typeface="Times New Roman"/>
                <a:cs typeface="Times New Roman"/>
                <a:sym typeface="Times New Roman"/>
              </a:rPr>
              <a:t>may include imagined events told in a timeline that the author creates</a:t>
            </a:r>
            <a:r>
              <a:rPr i="0" lang="en-US" sz="3400" u="none" cap="none" strike="noStrike">
                <a:solidFill>
                  <a:schemeClr val="dk1"/>
                </a:solidFill>
                <a:latin typeface="Times New Roman"/>
                <a:ea typeface="Times New Roman"/>
                <a:cs typeface="Times New Roman"/>
                <a:sym typeface="Times New Roman"/>
              </a:rPr>
              <a:t>. Narrative writing can sustain the reader's attention and </a:t>
            </a:r>
            <a:r>
              <a:rPr b="1" i="0" lang="en-US" sz="3400" u="none" cap="none" strike="noStrike">
                <a:solidFill>
                  <a:schemeClr val="dk1"/>
                </a:solidFill>
                <a:latin typeface="Times New Roman"/>
                <a:ea typeface="Times New Roman"/>
                <a:cs typeface="Times New Roman"/>
                <a:sym typeface="Times New Roman"/>
              </a:rPr>
              <a:t>help them visualize a realistic experience from the words.</a:t>
            </a:r>
            <a:endParaRPr i="0" sz="8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74" name="Google Shape;174;p5"/>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175" name="Google Shape;175;p5"/>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176" name="Google Shape;176;p5"/>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177" name="Google Shape;177;p5"/>
          <p:cNvSpPr/>
          <p:nvPr/>
        </p:nvSpPr>
        <p:spPr>
          <a:xfrm rot="-5400000">
            <a:off x="3922500" y="-269686"/>
            <a:ext cx="7597161" cy="13516211"/>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178" name="Google Shape;178;p5"/>
          <p:cNvSpPr txBox="1"/>
          <p:nvPr/>
        </p:nvSpPr>
        <p:spPr>
          <a:xfrm>
            <a:off x="2209799" y="3430078"/>
            <a:ext cx="11118273" cy="1615827"/>
          </a:xfrm>
          <a:prstGeom prst="rect">
            <a:avLst/>
          </a:prstGeom>
          <a:noFill/>
          <a:ln>
            <a:noFill/>
          </a:ln>
        </p:spPr>
        <p:txBody>
          <a:bodyPr anchorCtr="0" anchor="t" bIns="0" lIns="0" spcFirstLastPara="1" rIns="0" wrap="square" tIns="0">
            <a:spAutoFit/>
          </a:bodyPr>
          <a:lstStyle/>
          <a:p>
            <a:pPr indent="0" lvl="0" marL="0" marR="0" rtl="0" algn="ctr">
              <a:lnSpc>
                <a:spcPct val="125000"/>
              </a:lnSpc>
              <a:spcBef>
                <a:spcPts val="0"/>
              </a:spcBef>
              <a:spcAft>
                <a:spcPts val="0"/>
              </a:spcAft>
              <a:buNone/>
            </a:pPr>
            <a:r>
              <a:rPr b="1" i="0" lang="en-US" sz="5000" u="none" cap="none" strike="noStrike">
                <a:solidFill>
                  <a:srgbClr val="000000"/>
                </a:solidFill>
                <a:latin typeface="Antic"/>
                <a:ea typeface="Antic"/>
                <a:cs typeface="Antic"/>
                <a:sym typeface="Antic"/>
              </a:rPr>
              <a:t>What is the purpose of writing narrative story?</a:t>
            </a:r>
            <a:endParaRPr b="0" i="0" sz="5000" u="none" cap="none" strike="noStrike">
              <a:solidFill>
                <a:srgbClr val="000000"/>
              </a:solidFill>
              <a:latin typeface="Antic"/>
              <a:ea typeface="Antic"/>
              <a:cs typeface="Antic"/>
              <a:sym typeface="Antic"/>
            </a:endParaRPr>
          </a:p>
        </p:txBody>
      </p:sp>
      <p:grpSp>
        <p:nvGrpSpPr>
          <p:cNvPr id="179" name="Google Shape;179;p5"/>
          <p:cNvGrpSpPr/>
          <p:nvPr/>
        </p:nvGrpSpPr>
        <p:grpSpPr>
          <a:xfrm>
            <a:off x="642546" y="668403"/>
            <a:ext cx="17035072" cy="1945147"/>
            <a:chOff x="0" y="-38100"/>
            <a:chExt cx="4486603" cy="512302"/>
          </a:xfrm>
        </p:grpSpPr>
        <p:sp>
          <p:nvSpPr>
            <p:cNvPr id="180" name="Google Shape;180;p5"/>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181" name="Google Shape;181;p5"/>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2" name="Google Shape;182;p5"/>
          <p:cNvSpPr txBox="1"/>
          <p:nvPr/>
        </p:nvSpPr>
        <p:spPr>
          <a:xfrm>
            <a:off x="1028700" y="9620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Purpose </a:t>
            </a:r>
            <a:endParaRPr b="0" i="0" sz="9999" u="none" cap="none" strike="noStrike">
              <a:solidFill>
                <a:srgbClr val="FFFFFF"/>
              </a:solidFill>
              <a:latin typeface="Arial"/>
              <a:ea typeface="Arial"/>
              <a:cs typeface="Arial"/>
              <a:sym typeface="Arial"/>
            </a:endParaRPr>
          </a:p>
        </p:txBody>
      </p:sp>
      <p:grpSp>
        <p:nvGrpSpPr>
          <p:cNvPr id="183" name="Google Shape;183;p5"/>
          <p:cNvGrpSpPr/>
          <p:nvPr/>
        </p:nvGrpSpPr>
        <p:grpSpPr>
          <a:xfrm>
            <a:off x="14662337" y="3336108"/>
            <a:ext cx="2514601" cy="2996678"/>
            <a:chOff x="0" y="0"/>
            <a:chExt cx="6080645" cy="5825960"/>
          </a:xfrm>
        </p:grpSpPr>
        <p:sp>
          <p:nvSpPr>
            <p:cNvPr id="184" name="Google Shape;184;p5"/>
            <p:cNvSpPr/>
            <p:nvPr/>
          </p:nvSpPr>
          <p:spPr>
            <a:xfrm>
              <a:off x="0" y="0"/>
              <a:ext cx="5739369" cy="5825960"/>
            </a:xfrm>
            <a:custGeom>
              <a:rect b="b" l="l" r="r" t="t"/>
              <a:pathLst>
                <a:path extrusionOk="0" h="5825960" w="5739369">
                  <a:moveTo>
                    <a:pt x="0" y="0"/>
                  </a:moveTo>
                  <a:lnTo>
                    <a:pt x="5739369" y="0"/>
                  </a:lnTo>
                  <a:lnTo>
                    <a:pt x="5739369" y="5825960"/>
                  </a:lnTo>
                  <a:lnTo>
                    <a:pt x="0" y="5825960"/>
                  </a:lnTo>
                  <a:lnTo>
                    <a:pt x="0" y="0"/>
                  </a:lnTo>
                  <a:close/>
                </a:path>
              </a:pathLst>
            </a:custGeom>
            <a:blipFill rotWithShape="1">
              <a:blip r:embed="rId8">
                <a:alphaModFix/>
              </a:blip>
              <a:stretch>
                <a:fillRect b="0" l="0" r="0" t="0"/>
              </a:stretch>
            </a:blipFill>
            <a:ln>
              <a:noFill/>
            </a:ln>
          </p:spPr>
        </p:sp>
        <p:sp>
          <p:nvSpPr>
            <p:cNvPr id="185" name="Google Shape;185;p5"/>
            <p:cNvSpPr/>
            <p:nvPr/>
          </p:nvSpPr>
          <p:spPr>
            <a:xfrm>
              <a:off x="341276" y="0"/>
              <a:ext cx="5739369" cy="5825960"/>
            </a:xfrm>
            <a:custGeom>
              <a:rect b="b" l="l" r="r" t="t"/>
              <a:pathLst>
                <a:path extrusionOk="0" h="5825960" w="5739369">
                  <a:moveTo>
                    <a:pt x="0" y="0"/>
                  </a:moveTo>
                  <a:lnTo>
                    <a:pt x="5739369" y="0"/>
                  </a:lnTo>
                  <a:lnTo>
                    <a:pt x="5739369" y="5825960"/>
                  </a:lnTo>
                  <a:lnTo>
                    <a:pt x="0" y="5825960"/>
                  </a:lnTo>
                  <a:lnTo>
                    <a:pt x="0" y="0"/>
                  </a:lnTo>
                  <a:close/>
                </a:path>
              </a:pathLst>
            </a:custGeom>
            <a:blipFill rotWithShape="1">
              <a:blip r:embed="rId9">
                <a:alphaModFix/>
              </a:blip>
              <a:stretch>
                <a:fillRect b="0" l="0" r="0" t="0"/>
              </a:stretch>
            </a:blipFill>
            <a:ln>
              <a:noFill/>
            </a:ln>
          </p:spPr>
        </p:sp>
      </p:grpSp>
      <p:sp>
        <p:nvSpPr>
          <p:cNvPr id="186" name="Google Shape;186;p5"/>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10">
              <a:alphaModFix/>
            </a:blip>
            <a:stretch>
              <a:fillRect b="0" l="0" r="0" t="0"/>
            </a:stretch>
          </a:blipFill>
          <a:ln>
            <a:noFill/>
          </a:ln>
        </p:spPr>
      </p:sp>
      <p:sp>
        <p:nvSpPr>
          <p:cNvPr id="187" name="Google Shape;187;p5"/>
          <p:cNvSpPr txBox="1"/>
          <p:nvPr/>
        </p:nvSpPr>
        <p:spPr>
          <a:xfrm>
            <a:off x="2560700" y="5862425"/>
            <a:ext cx="11253900" cy="2478300"/>
          </a:xfrm>
          <a:prstGeom prst="rect">
            <a:avLst/>
          </a:prstGeom>
          <a:noFill/>
          <a:ln>
            <a:noFill/>
          </a:ln>
        </p:spPr>
        <p:txBody>
          <a:bodyPr anchorCtr="0" anchor="t" bIns="0" lIns="0" spcFirstLastPara="1" rIns="0" wrap="square" tIns="0">
            <a:spAutoFit/>
          </a:bodyPr>
          <a:lstStyle/>
          <a:p>
            <a:pPr indent="0" lvl="0" marL="0" marR="0" rtl="0" algn="l">
              <a:lnSpc>
                <a:spcPct val="173611"/>
              </a:lnSpc>
              <a:spcBef>
                <a:spcPts val="0"/>
              </a:spcBef>
              <a:spcAft>
                <a:spcPts val="0"/>
              </a:spcAft>
              <a:buNone/>
            </a:pPr>
            <a:r>
              <a:rPr i="0" lang="en-US" sz="3600" u="none" cap="none" strike="noStrike">
                <a:solidFill>
                  <a:srgbClr val="000000"/>
                </a:solidFill>
                <a:latin typeface="Times New Roman"/>
                <a:ea typeface="Times New Roman"/>
                <a:cs typeface="Times New Roman"/>
                <a:sym typeface="Times New Roman"/>
              </a:rPr>
              <a:t>Narratives can </a:t>
            </a:r>
            <a:r>
              <a:rPr b="1" i="0" lang="en-US" sz="3600" u="none" cap="none" strike="noStrike">
                <a:solidFill>
                  <a:schemeClr val="accent3"/>
                </a:solidFill>
                <a:latin typeface="Times New Roman"/>
                <a:ea typeface="Times New Roman"/>
                <a:cs typeface="Times New Roman"/>
                <a:sym typeface="Times New Roman"/>
              </a:rPr>
              <a:t>entertain</a:t>
            </a:r>
            <a:r>
              <a:rPr i="0" lang="en-US" sz="3600" u="none" cap="none" strike="noStrike">
                <a:solidFill>
                  <a:srgbClr val="000000"/>
                </a:solidFill>
                <a:latin typeface="Times New Roman"/>
                <a:ea typeface="Times New Roman"/>
                <a:cs typeface="Times New Roman"/>
                <a:sym typeface="Times New Roman"/>
              </a:rPr>
              <a:t>, </a:t>
            </a:r>
            <a:r>
              <a:rPr b="1" i="0" lang="en-US" sz="3600" u="none" cap="none" strike="noStrike">
                <a:solidFill>
                  <a:srgbClr val="1155CC"/>
                </a:solidFill>
                <a:latin typeface="Times New Roman"/>
                <a:ea typeface="Times New Roman"/>
                <a:cs typeface="Times New Roman"/>
                <a:sym typeface="Times New Roman"/>
              </a:rPr>
              <a:t>inform</a:t>
            </a:r>
            <a:r>
              <a:rPr i="0" lang="en-US" sz="3600" u="none" cap="none" strike="noStrike">
                <a:solidFill>
                  <a:srgbClr val="000000"/>
                </a:solidFill>
                <a:latin typeface="Times New Roman"/>
                <a:ea typeface="Times New Roman"/>
                <a:cs typeface="Times New Roman"/>
                <a:sym typeface="Times New Roman"/>
              </a:rPr>
              <a:t>, or </a:t>
            </a:r>
            <a:r>
              <a:rPr b="1" i="0" lang="en-US" sz="3600" u="none" cap="none" strike="noStrike">
                <a:solidFill>
                  <a:srgbClr val="A64D79"/>
                </a:solidFill>
                <a:latin typeface="Times New Roman"/>
                <a:ea typeface="Times New Roman"/>
                <a:cs typeface="Times New Roman"/>
                <a:sym typeface="Times New Roman"/>
              </a:rPr>
              <a:t>convey a message</a:t>
            </a:r>
            <a:r>
              <a:rPr i="0" lang="en-US" sz="3600" u="none" cap="none" strike="noStrike">
                <a:solidFill>
                  <a:srgbClr val="000000"/>
                </a:solidFill>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0" lvl="0" marL="0" marR="0" rtl="0" algn="l">
              <a:lnSpc>
                <a:spcPct val="173611"/>
              </a:lnSpc>
              <a:spcBef>
                <a:spcPts val="0"/>
              </a:spcBef>
              <a:spcAft>
                <a:spcPts val="0"/>
              </a:spcAft>
              <a:buNone/>
            </a:pPr>
            <a:r>
              <a:rPr i="0" lang="en-US" sz="3600" u="none" cap="none" strike="noStrike">
                <a:solidFill>
                  <a:srgbClr val="000000"/>
                </a:solidFill>
                <a:latin typeface="Times New Roman"/>
                <a:ea typeface="Times New Roman"/>
                <a:cs typeface="Times New Roman"/>
                <a:sym typeface="Times New Roman"/>
              </a:rPr>
              <a:t>They allow readers to experience a story firsthand (coming from the writer directly or his/her personal experience).</a:t>
            </a:r>
            <a:endParaRPr i="0" sz="3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6"/>
          <p:cNvSpPr/>
          <p:nvPr/>
        </p:nvSpPr>
        <p:spPr>
          <a:xfrm>
            <a:off x="-15240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193" name="Google Shape;193;p6"/>
          <p:cNvGrpSpPr/>
          <p:nvPr/>
        </p:nvGrpSpPr>
        <p:grpSpPr>
          <a:xfrm>
            <a:off x="642546" y="537400"/>
            <a:ext cx="17002907" cy="1945147"/>
            <a:chOff x="0" y="-38100"/>
            <a:chExt cx="4478132" cy="512302"/>
          </a:xfrm>
        </p:grpSpPr>
        <p:sp>
          <p:nvSpPr>
            <p:cNvPr id="194" name="Google Shape;194;p6"/>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195" name="Google Shape;195;p6"/>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6"/>
          <p:cNvSpPr txBox="1"/>
          <p:nvPr/>
        </p:nvSpPr>
        <p:spPr>
          <a:xfrm>
            <a:off x="1028700" y="733425"/>
            <a:ext cx="16230600"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sng" cap="none" strike="noStrike">
                <a:solidFill>
                  <a:srgbClr val="FFFFFF"/>
                </a:solidFill>
                <a:latin typeface="Arial"/>
                <a:ea typeface="Arial"/>
                <a:cs typeface="Arial"/>
                <a:sym typeface="Arial"/>
                <a:hlinkClick r:id="rId4">
                  <a:extLst>
                    <a:ext uri="{A12FA001-AC4F-418D-AE19-62706E023703}">
                      <ahyp:hlinkClr val="tx"/>
                    </a:ext>
                  </a:extLst>
                </a:hlinkClick>
              </a:rPr>
              <a:t>Let’s watch </a:t>
            </a:r>
            <a:endParaRPr b="0" i="0" sz="9999" u="none" cap="none" strike="noStrike">
              <a:solidFill>
                <a:srgbClr val="FFFFFF"/>
              </a:solidFill>
              <a:latin typeface="Arial"/>
              <a:ea typeface="Arial"/>
              <a:cs typeface="Arial"/>
              <a:sym typeface="Arial"/>
            </a:endParaRPr>
          </a:p>
        </p:txBody>
      </p:sp>
      <p:sp>
        <p:nvSpPr>
          <p:cNvPr id="197" name="Google Shape;197;p6"/>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5">
              <a:alphaModFix/>
            </a:blip>
            <a:stretch>
              <a:fillRect b="0" l="-518" r="-517" t="0"/>
            </a:stretch>
          </a:blipFill>
          <a:ln>
            <a:noFill/>
          </a:ln>
        </p:spPr>
      </p:sp>
      <p:sp>
        <p:nvSpPr>
          <p:cNvPr id="198" name="Google Shape;198;p6"/>
          <p:cNvSpPr txBox="1"/>
          <p:nvPr/>
        </p:nvSpPr>
        <p:spPr>
          <a:xfrm>
            <a:off x="2875150" y="4080750"/>
            <a:ext cx="6372600" cy="4721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b="1" i="0" lang="en-US" sz="5200" u="sng" cap="none" strike="noStrike">
                <a:solidFill>
                  <a:srgbClr val="000000"/>
                </a:solidFill>
                <a:highlight>
                  <a:srgbClr val="FFFF00"/>
                </a:highlight>
                <a:latin typeface="Times New Roman"/>
                <a:ea typeface="Times New Roman"/>
                <a:cs typeface="Times New Roman"/>
                <a:sym typeface="Times New Roman"/>
              </a:rPr>
              <a:t>Story starters:</a:t>
            </a:r>
            <a:r>
              <a:rPr b="1" i="0" lang="en-US" sz="5200" cap="none" strike="noStrike">
                <a:solidFill>
                  <a:srgbClr val="000000"/>
                </a:solidFill>
                <a:latin typeface="Times New Roman"/>
                <a:ea typeface="Times New Roman"/>
                <a:cs typeface="Times New Roman"/>
                <a:sym typeface="Times New Roman"/>
              </a:rPr>
              <a:t> </a:t>
            </a:r>
            <a:r>
              <a:rPr b="1" i="0" lang="en-US" sz="4500" u="none" cap="none" strike="noStrike">
                <a:solidFill>
                  <a:srgbClr val="000000"/>
                </a:solidFill>
                <a:latin typeface="Antic"/>
                <a:ea typeface="Antic"/>
                <a:cs typeface="Antic"/>
                <a:sym typeface="Antic"/>
              </a:rPr>
              <a:t>are strategies to consider when writing a story to make the beginning more engaging and purposeful.</a:t>
            </a:r>
            <a:endParaRPr/>
          </a:p>
        </p:txBody>
      </p:sp>
      <p:sp>
        <p:nvSpPr>
          <p:cNvPr id="199" name="Google Shape;199;p6"/>
          <p:cNvSpPr/>
          <p:nvPr/>
        </p:nvSpPr>
        <p:spPr>
          <a:xfrm flipH="1" rot="5790298">
            <a:off x="15316419" y="6887781"/>
            <a:ext cx="4658070" cy="4741038"/>
          </a:xfrm>
          <a:custGeom>
            <a:rect b="b" l="l" r="r" t="t"/>
            <a:pathLst>
              <a:path extrusionOk="0" h="4741038" w="4658070">
                <a:moveTo>
                  <a:pt x="4658070" y="0"/>
                </a:moveTo>
                <a:lnTo>
                  <a:pt x="0" y="0"/>
                </a:lnTo>
                <a:lnTo>
                  <a:pt x="0" y="4741038"/>
                </a:lnTo>
                <a:lnTo>
                  <a:pt x="4658070" y="4741038"/>
                </a:lnTo>
                <a:lnTo>
                  <a:pt x="4658070" y="0"/>
                </a:lnTo>
                <a:close/>
              </a:path>
            </a:pathLst>
          </a:custGeom>
          <a:blipFill rotWithShape="1">
            <a:blip r:embed="rId6">
              <a:alphaModFix/>
            </a:blip>
            <a:stretch>
              <a:fillRect b="0" l="0" r="0" t="0"/>
            </a:stretch>
          </a:blipFill>
          <a:ln>
            <a:noFill/>
          </a:ln>
        </p:spPr>
      </p:sp>
      <p:grpSp>
        <p:nvGrpSpPr>
          <p:cNvPr id="200" name="Google Shape;200;p6"/>
          <p:cNvGrpSpPr/>
          <p:nvPr/>
        </p:nvGrpSpPr>
        <p:grpSpPr>
          <a:xfrm>
            <a:off x="-548671" y="8549709"/>
            <a:ext cx="2382434" cy="2508718"/>
            <a:chOff x="0" y="0"/>
            <a:chExt cx="3176579" cy="3344957"/>
          </a:xfrm>
        </p:grpSpPr>
        <p:sp>
          <p:nvSpPr>
            <p:cNvPr id="201" name="Google Shape;201;p6"/>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7">
                <a:alphaModFix/>
              </a:blip>
              <a:stretch>
                <a:fillRect b="0" l="0" r="0" t="0"/>
              </a:stretch>
            </a:blipFill>
            <a:ln>
              <a:noFill/>
            </a:ln>
          </p:spPr>
        </p:sp>
        <p:sp>
          <p:nvSpPr>
            <p:cNvPr id="202" name="Google Shape;202;p6"/>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8">
                <a:alphaModFix/>
              </a:blip>
              <a:stretch>
                <a:fillRect b="0" l="0" r="0" t="0"/>
              </a:stretch>
            </a:blipFill>
            <a:ln>
              <a:noFill/>
            </a:ln>
          </p:spPr>
        </p:sp>
        <p:sp>
          <p:nvSpPr>
            <p:cNvPr id="203" name="Google Shape;203;p6"/>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9">
                <a:alphaModFix/>
              </a:blip>
              <a:stretch>
                <a:fillRect b="0" l="0" r="0" t="0"/>
              </a:stretch>
            </a:blipFill>
            <a:ln>
              <a:noFill/>
            </a:ln>
          </p:spPr>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209" name="Google Shape;209;p7"/>
          <p:cNvGrpSpPr/>
          <p:nvPr/>
        </p:nvGrpSpPr>
        <p:grpSpPr>
          <a:xfrm>
            <a:off x="642546" y="669594"/>
            <a:ext cx="17002907" cy="1945147"/>
            <a:chOff x="0" y="-38100"/>
            <a:chExt cx="4478132" cy="512302"/>
          </a:xfrm>
        </p:grpSpPr>
        <p:sp>
          <p:nvSpPr>
            <p:cNvPr id="210" name="Google Shape;210;p7"/>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211" name="Google Shape;211;p7"/>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7"/>
          <p:cNvGrpSpPr/>
          <p:nvPr/>
        </p:nvGrpSpPr>
        <p:grpSpPr>
          <a:xfrm>
            <a:off x="-360171" y="9202049"/>
            <a:ext cx="19459526" cy="1287807"/>
            <a:chOff x="0" y="-38100"/>
            <a:chExt cx="13180282" cy="872255"/>
          </a:xfrm>
        </p:grpSpPr>
        <p:sp>
          <p:nvSpPr>
            <p:cNvPr id="213" name="Google Shape;213;p7"/>
            <p:cNvSpPr/>
            <p:nvPr/>
          </p:nvSpPr>
          <p:spPr>
            <a:xfrm>
              <a:off x="0" y="0"/>
              <a:ext cx="13180282" cy="834155"/>
            </a:xfrm>
            <a:custGeom>
              <a:rect b="b" l="l" r="r" t="t"/>
              <a:pathLst>
                <a:path extrusionOk="0" h="834155" w="13180282">
                  <a:moveTo>
                    <a:pt x="13180282" y="0"/>
                  </a:moveTo>
                  <a:lnTo>
                    <a:pt x="0" y="0"/>
                  </a:lnTo>
                  <a:lnTo>
                    <a:pt x="101600" y="417077"/>
                  </a:lnTo>
                  <a:lnTo>
                    <a:pt x="0" y="834155"/>
                  </a:lnTo>
                  <a:lnTo>
                    <a:pt x="13180282" y="834155"/>
                  </a:lnTo>
                  <a:lnTo>
                    <a:pt x="13078682" y="417077"/>
                  </a:lnTo>
                  <a:lnTo>
                    <a:pt x="13180282" y="0"/>
                  </a:lnTo>
                  <a:close/>
                </a:path>
              </a:pathLst>
            </a:custGeom>
            <a:solidFill>
              <a:srgbClr val="3D4984"/>
            </a:solidFill>
            <a:ln>
              <a:noFill/>
            </a:ln>
          </p:spPr>
        </p:sp>
        <p:sp>
          <p:nvSpPr>
            <p:cNvPr id="214" name="Google Shape;214;p7"/>
            <p:cNvSpPr txBox="1"/>
            <p:nvPr/>
          </p:nvSpPr>
          <p:spPr>
            <a:xfrm>
              <a:off x="88900" y="-38100"/>
              <a:ext cx="13002482" cy="872255"/>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7"/>
          <p:cNvSpPr/>
          <p:nvPr/>
        </p:nvSpPr>
        <p:spPr>
          <a:xfrm>
            <a:off x="732688" y="2642520"/>
            <a:ext cx="3534487" cy="299039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16" name="Google Shape;216;p7"/>
          <p:cNvSpPr txBox="1"/>
          <p:nvPr/>
        </p:nvSpPr>
        <p:spPr>
          <a:xfrm>
            <a:off x="1032676" y="7334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key Narrative Components:</a:t>
            </a:r>
            <a:endParaRPr b="0" i="0" sz="9999" u="none" cap="none" strike="noStrike">
              <a:solidFill>
                <a:srgbClr val="FFFFFF"/>
              </a:solidFill>
              <a:latin typeface="Arial"/>
              <a:ea typeface="Arial"/>
              <a:cs typeface="Arial"/>
              <a:sym typeface="Arial"/>
            </a:endParaRPr>
          </a:p>
        </p:txBody>
      </p:sp>
      <p:sp>
        <p:nvSpPr>
          <p:cNvPr id="217" name="Google Shape;217;p7"/>
          <p:cNvSpPr txBox="1"/>
          <p:nvPr/>
        </p:nvSpPr>
        <p:spPr>
          <a:xfrm>
            <a:off x="1236598" y="3607720"/>
            <a:ext cx="2635057" cy="6683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5">
                  <a:extLst>
                    <a:ext uri="{A12FA001-AC4F-418D-AE19-62706E023703}">
                      <ahyp:hlinkClr val="tx"/>
                    </a:ext>
                  </a:extLst>
                </a:hlinkClick>
              </a:rPr>
              <a:t>Expositions</a:t>
            </a:r>
            <a:endParaRPr b="1" i="0" sz="4000" u="none" cap="none" strike="noStrike">
              <a:solidFill>
                <a:srgbClr val="000000"/>
              </a:solidFill>
              <a:latin typeface="Antic"/>
              <a:ea typeface="Antic"/>
              <a:cs typeface="Antic"/>
              <a:sym typeface="Antic"/>
            </a:endParaRPr>
          </a:p>
        </p:txBody>
      </p:sp>
      <p:sp>
        <p:nvSpPr>
          <p:cNvPr id="218" name="Google Shape;218;p7"/>
          <p:cNvSpPr/>
          <p:nvPr/>
        </p:nvSpPr>
        <p:spPr>
          <a:xfrm>
            <a:off x="6476999" y="2736218"/>
            <a:ext cx="3439477" cy="2896692"/>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19" name="Google Shape;219;p7"/>
          <p:cNvSpPr txBox="1"/>
          <p:nvPr/>
        </p:nvSpPr>
        <p:spPr>
          <a:xfrm>
            <a:off x="6930673" y="3246696"/>
            <a:ext cx="2501356" cy="13864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6">
                  <a:extLst>
                    <a:ext uri="{A12FA001-AC4F-418D-AE19-62706E023703}">
                      <ahyp:hlinkClr val="tx"/>
                    </a:ext>
                  </a:extLst>
                </a:hlinkClick>
              </a:rPr>
              <a:t>Rising Action</a:t>
            </a:r>
            <a:endParaRPr b="1" i="0" sz="4000" u="none" cap="none" strike="noStrike">
              <a:solidFill>
                <a:srgbClr val="000000"/>
              </a:solidFill>
              <a:latin typeface="Antic"/>
              <a:ea typeface="Antic"/>
              <a:cs typeface="Antic"/>
              <a:sym typeface="Antic"/>
            </a:endParaRPr>
          </a:p>
        </p:txBody>
      </p:sp>
      <p:sp>
        <p:nvSpPr>
          <p:cNvPr id="220" name="Google Shape;220;p7"/>
          <p:cNvSpPr/>
          <p:nvPr/>
        </p:nvSpPr>
        <p:spPr>
          <a:xfrm>
            <a:off x="11673417" y="2670992"/>
            <a:ext cx="3666080" cy="3082108"/>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21" name="Google Shape;221;p7"/>
          <p:cNvSpPr txBox="1"/>
          <p:nvPr/>
        </p:nvSpPr>
        <p:spPr>
          <a:xfrm>
            <a:off x="12220387" y="3550915"/>
            <a:ext cx="2723590" cy="6683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7">
                  <a:extLst>
                    <a:ext uri="{A12FA001-AC4F-418D-AE19-62706E023703}">
                      <ahyp:hlinkClr val="tx"/>
                    </a:ext>
                  </a:extLst>
                </a:hlinkClick>
              </a:rPr>
              <a:t>Climax</a:t>
            </a:r>
            <a:endParaRPr b="1" i="0" sz="4000" u="none" cap="none" strike="noStrike">
              <a:solidFill>
                <a:srgbClr val="000000"/>
              </a:solidFill>
              <a:latin typeface="Antic"/>
              <a:ea typeface="Antic"/>
              <a:cs typeface="Antic"/>
              <a:sym typeface="Antic"/>
            </a:endParaRPr>
          </a:p>
        </p:txBody>
      </p:sp>
      <p:sp>
        <p:nvSpPr>
          <p:cNvPr id="222" name="Google Shape;222;p7"/>
          <p:cNvSpPr/>
          <p:nvPr/>
        </p:nvSpPr>
        <p:spPr>
          <a:xfrm>
            <a:off x="3361550" y="6044366"/>
            <a:ext cx="3534487" cy="299039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23" name="Google Shape;223;p7"/>
          <p:cNvSpPr txBox="1"/>
          <p:nvPr/>
        </p:nvSpPr>
        <p:spPr>
          <a:xfrm>
            <a:off x="3865460" y="7009566"/>
            <a:ext cx="2635057" cy="13864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8">
                  <a:extLst>
                    <a:ext uri="{A12FA001-AC4F-418D-AE19-62706E023703}">
                      <ahyp:hlinkClr val="tx"/>
                    </a:ext>
                  </a:extLst>
                </a:hlinkClick>
              </a:rPr>
              <a:t>Falling Action</a:t>
            </a:r>
            <a:endParaRPr b="1" i="0" sz="4000" u="none" cap="none" strike="noStrike">
              <a:solidFill>
                <a:srgbClr val="000000"/>
              </a:solidFill>
              <a:latin typeface="Antic"/>
              <a:ea typeface="Antic"/>
              <a:cs typeface="Antic"/>
              <a:sym typeface="Antic"/>
            </a:endParaRPr>
          </a:p>
        </p:txBody>
      </p:sp>
      <p:sp>
        <p:nvSpPr>
          <p:cNvPr id="224" name="Google Shape;224;p7"/>
          <p:cNvSpPr/>
          <p:nvPr/>
        </p:nvSpPr>
        <p:spPr>
          <a:xfrm>
            <a:off x="9144000" y="6001282"/>
            <a:ext cx="3534487" cy="299039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25" name="Google Shape;225;p7"/>
          <p:cNvSpPr txBox="1"/>
          <p:nvPr/>
        </p:nvSpPr>
        <p:spPr>
          <a:xfrm>
            <a:off x="9647910" y="6966482"/>
            <a:ext cx="2635057" cy="6683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9">
                  <a:extLst>
                    <a:ext uri="{A12FA001-AC4F-418D-AE19-62706E023703}">
                      <ahyp:hlinkClr val="tx"/>
                    </a:ext>
                  </a:extLst>
                </a:hlinkClick>
              </a:rPr>
              <a:t>Resolution:</a:t>
            </a:r>
            <a:endParaRPr b="1" i="0" sz="4000" u="none" cap="none" strike="noStrike">
              <a:solidFill>
                <a:srgbClr val="000000"/>
              </a:solidFill>
              <a:latin typeface="Antic"/>
              <a:ea typeface="Antic"/>
              <a:cs typeface="Antic"/>
              <a:sym typeface="Ant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noFill/>
          <a:ln>
            <a:noFill/>
          </a:ln>
        </p:spPr>
      </p:sp>
      <p:sp>
        <p:nvSpPr>
          <p:cNvPr id="231" name="Google Shape;231;p8"/>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3">
              <a:alphaModFix/>
            </a:blip>
            <a:stretch>
              <a:fillRect b="0" l="0" r="0" t="0"/>
            </a:stretch>
          </a:blipFill>
          <a:ln>
            <a:noFill/>
          </a:ln>
        </p:spPr>
      </p:sp>
      <p:sp>
        <p:nvSpPr>
          <p:cNvPr id="232" name="Google Shape;232;p8"/>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233" name="Google Shape;233;p8"/>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234" name="Google Shape;234;p8"/>
          <p:cNvSpPr txBox="1"/>
          <p:nvPr/>
        </p:nvSpPr>
        <p:spPr>
          <a:xfrm>
            <a:off x="1695688" y="4083500"/>
            <a:ext cx="8602500" cy="215400"/>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t/>
            </a:r>
            <a:endParaRPr/>
          </a:p>
        </p:txBody>
      </p:sp>
      <p:grpSp>
        <p:nvGrpSpPr>
          <p:cNvPr id="235" name="Google Shape;235;p8"/>
          <p:cNvGrpSpPr/>
          <p:nvPr/>
        </p:nvGrpSpPr>
        <p:grpSpPr>
          <a:xfrm>
            <a:off x="642546" y="668403"/>
            <a:ext cx="17035072" cy="1945147"/>
            <a:chOff x="0" y="-38100"/>
            <a:chExt cx="4486603" cy="512302"/>
          </a:xfrm>
        </p:grpSpPr>
        <p:sp>
          <p:nvSpPr>
            <p:cNvPr id="236" name="Google Shape;236;p8"/>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237" name="Google Shape;237;p8"/>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8"/>
          <p:cNvSpPr txBox="1"/>
          <p:nvPr/>
        </p:nvSpPr>
        <p:spPr>
          <a:xfrm>
            <a:off x="952500" y="8858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Exposition:</a:t>
            </a:r>
            <a:endParaRPr b="0" i="0" sz="9999" u="none" cap="none" strike="noStrike">
              <a:solidFill>
                <a:srgbClr val="FFFFFF"/>
              </a:solidFill>
              <a:latin typeface="Arial"/>
              <a:ea typeface="Arial"/>
              <a:cs typeface="Arial"/>
              <a:sym typeface="Arial"/>
            </a:endParaRPr>
          </a:p>
        </p:txBody>
      </p:sp>
      <p:sp>
        <p:nvSpPr>
          <p:cNvPr id="239" name="Google Shape;239;p8"/>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6">
              <a:alphaModFix/>
            </a:blip>
            <a:stretch>
              <a:fillRect b="0" l="0" r="0" t="0"/>
            </a:stretch>
          </a:blipFill>
          <a:ln>
            <a:noFill/>
          </a:ln>
        </p:spPr>
      </p:sp>
      <p:sp>
        <p:nvSpPr>
          <p:cNvPr id="240" name="Google Shape;240;p8"/>
          <p:cNvSpPr txBox="1"/>
          <p:nvPr/>
        </p:nvSpPr>
        <p:spPr>
          <a:xfrm>
            <a:off x="14440425" y="4170900"/>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7">
                  <a:extLst>
                    <a:ext uri="{A12FA001-AC4F-418D-AE19-62706E023703}">
                      <ahyp:hlinkClr val="tx"/>
                    </a:ext>
                  </a:extLst>
                </a:hlinkClick>
              </a:rPr>
              <a:t>back</a:t>
            </a:r>
            <a:endParaRPr sz="9999">
              <a:solidFill>
                <a:srgbClr val="FFFFFF"/>
              </a:solidFill>
            </a:endParaRPr>
          </a:p>
        </p:txBody>
      </p:sp>
      <p:sp>
        <p:nvSpPr>
          <p:cNvPr id="241" name="Google Shape;241;p8"/>
          <p:cNvSpPr/>
          <p:nvPr/>
        </p:nvSpPr>
        <p:spPr>
          <a:xfrm rot="-5400000">
            <a:off x="3881251" y="-362312"/>
            <a:ext cx="6275311" cy="12898214"/>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8">
              <a:alphaModFix/>
            </a:blip>
            <a:stretch>
              <a:fillRect b="0" l="-519" r="-519" t="0"/>
            </a:stretch>
          </a:blipFill>
          <a:ln>
            <a:noFill/>
          </a:ln>
        </p:spPr>
      </p:sp>
      <p:pic>
        <p:nvPicPr>
          <p:cNvPr id="242" name="Google Shape;242;p8"/>
          <p:cNvPicPr preferRelativeResize="0"/>
          <p:nvPr/>
        </p:nvPicPr>
        <p:blipFill>
          <a:blip r:embed="rId9">
            <a:alphaModFix/>
          </a:blip>
          <a:stretch>
            <a:fillRect/>
          </a:stretch>
        </p:blipFill>
        <p:spPr>
          <a:xfrm>
            <a:off x="13304594" y="371019"/>
            <a:ext cx="4701843" cy="3453475"/>
          </a:xfrm>
          <a:prstGeom prst="rect">
            <a:avLst/>
          </a:prstGeom>
          <a:noFill/>
          <a:ln>
            <a:noFill/>
          </a:ln>
        </p:spPr>
      </p:pic>
      <p:sp>
        <p:nvSpPr>
          <p:cNvPr id="243" name="Google Shape;243;p8"/>
          <p:cNvSpPr txBox="1"/>
          <p:nvPr/>
        </p:nvSpPr>
        <p:spPr>
          <a:xfrm>
            <a:off x="1918200" y="3470575"/>
            <a:ext cx="10917600" cy="5027100"/>
          </a:xfrm>
          <a:prstGeom prst="rect">
            <a:avLst/>
          </a:prstGeom>
          <a:noFill/>
          <a:ln>
            <a:noFill/>
          </a:ln>
        </p:spPr>
        <p:txBody>
          <a:bodyPr anchorCtr="0" anchor="t" bIns="91425" lIns="91425" spcFirstLastPara="1" rIns="91425" wrap="square" tIns="91425">
            <a:noAutofit/>
          </a:bodyPr>
          <a:lstStyle/>
          <a:p>
            <a:pPr indent="0" lvl="0" marL="0" rtl="0" algn="ctr">
              <a:lnSpc>
                <a:spcPct val="223214"/>
              </a:lnSpc>
              <a:spcBef>
                <a:spcPts val="0"/>
              </a:spcBef>
              <a:spcAft>
                <a:spcPts val="0"/>
              </a:spcAft>
              <a:buNone/>
            </a:pPr>
            <a:r>
              <a:rPr b="1" lang="en-US" sz="2800">
                <a:solidFill>
                  <a:schemeClr val="dk1"/>
                </a:solidFill>
                <a:latin typeface="Antic"/>
                <a:ea typeface="Antic"/>
                <a:cs typeface="Antic"/>
                <a:sym typeface="Antic"/>
              </a:rPr>
              <a:t>This introduces the</a:t>
            </a:r>
            <a:r>
              <a:rPr b="1" lang="en-US" sz="2800">
                <a:solidFill>
                  <a:schemeClr val="dk1"/>
                </a:solidFill>
                <a:latin typeface="Antic"/>
                <a:ea typeface="Antic"/>
                <a:cs typeface="Antic"/>
                <a:sym typeface="Antic"/>
              </a:rPr>
              <a:t> </a:t>
            </a:r>
            <a:r>
              <a:rPr b="1" lang="en-US" sz="3100" u="sng">
                <a:solidFill>
                  <a:srgbClr val="0000FF"/>
                </a:solidFill>
                <a:latin typeface="Times New Roman"/>
                <a:ea typeface="Times New Roman"/>
                <a:cs typeface="Times New Roman"/>
                <a:sym typeface="Times New Roman"/>
              </a:rPr>
              <a:t>setting</a:t>
            </a:r>
            <a:r>
              <a:rPr b="1" lang="en-US" sz="2800" u="sng">
                <a:solidFill>
                  <a:srgbClr val="0000FF"/>
                </a:solidFill>
                <a:latin typeface="Antic"/>
                <a:ea typeface="Antic"/>
                <a:cs typeface="Antic"/>
                <a:sym typeface="Antic"/>
              </a:rPr>
              <a:t> </a:t>
            </a:r>
            <a:r>
              <a:rPr b="1" lang="en-US" sz="2800">
                <a:solidFill>
                  <a:srgbClr val="0000FF"/>
                </a:solidFill>
                <a:latin typeface="Antic"/>
                <a:ea typeface="Antic"/>
                <a:cs typeface="Antic"/>
                <a:sym typeface="Antic"/>
              </a:rPr>
              <a:t>(where and when the story takes place)</a:t>
            </a:r>
            <a:r>
              <a:rPr b="1" lang="en-US" sz="2800">
                <a:solidFill>
                  <a:schemeClr val="dk1"/>
                </a:solidFill>
                <a:latin typeface="Antic"/>
                <a:ea typeface="Antic"/>
                <a:cs typeface="Antic"/>
                <a:sym typeface="Antic"/>
              </a:rPr>
              <a:t>, </a:t>
            </a:r>
            <a:r>
              <a:rPr b="1" lang="en-US" sz="3100" u="sng">
                <a:solidFill>
                  <a:srgbClr val="990000"/>
                </a:solidFill>
                <a:latin typeface="Times New Roman"/>
                <a:ea typeface="Times New Roman"/>
                <a:cs typeface="Times New Roman"/>
                <a:sym typeface="Times New Roman"/>
              </a:rPr>
              <a:t>characters</a:t>
            </a:r>
            <a:r>
              <a:rPr b="1" lang="en-US" sz="3100">
                <a:solidFill>
                  <a:srgbClr val="990000"/>
                </a:solidFill>
                <a:latin typeface="Times New Roman"/>
                <a:ea typeface="Times New Roman"/>
                <a:cs typeface="Times New Roman"/>
                <a:sym typeface="Times New Roman"/>
              </a:rPr>
              <a:t> </a:t>
            </a:r>
            <a:r>
              <a:rPr b="1" lang="en-US" sz="2800">
                <a:solidFill>
                  <a:srgbClr val="990000"/>
                </a:solidFill>
                <a:latin typeface="Antic"/>
                <a:ea typeface="Antic"/>
                <a:cs typeface="Antic"/>
                <a:sym typeface="Antic"/>
              </a:rPr>
              <a:t>(introduction to the main characters)</a:t>
            </a:r>
            <a:r>
              <a:rPr b="1" lang="en-US" sz="2800">
                <a:solidFill>
                  <a:schemeClr val="dk1"/>
                </a:solidFill>
                <a:latin typeface="Antic"/>
                <a:ea typeface="Antic"/>
                <a:cs typeface="Antic"/>
                <a:sym typeface="Antic"/>
              </a:rPr>
              <a:t>, and the</a:t>
            </a:r>
            <a:r>
              <a:rPr b="1" lang="en-US" sz="2800">
                <a:solidFill>
                  <a:srgbClr val="38761D"/>
                </a:solidFill>
                <a:latin typeface="Antic"/>
                <a:ea typeface="Antic"/>
                <a:cs typeface="Antic"/>
                <a:sym typeface="Antic"/>
              </a:rPr>
              <a:t> </a:t>
            </a:r>
            <a:r>
              <a:rPr b="1" lang="en-US" sz="3100" u="sng">
                <a:solidFill>
                  <a:srgbClr val="38761D"/>
                </a:solidFill>
                <a:latin typeface="Times New Roman"/>
                <a:ea typeface="Times New Roman"/>
                <a:cs typeface="Times New Roman"/>
                <a:sym typeface="Times New Roman"/>
              </a:rPr>
              <a:t>background information</a:t>
            </a:r>
            <a:r>
              <a:rPr b="1" lang="en-US" sz="2800">
                <a:solidFill>
                  <a:srgbClr val="76923C"/>
                </a:solidFill>
                <a:latin typeface="Antic"/>
                <a:ea typeface="Antic"/>
                <a:cs typeface="Antic"/>
                <a:sym typeface="Antic"/>
              </a:rPr>
              <a:t> </a:t>
            </a:r>
            <a:r>
              <a:rPr b="1" lang="en-US" sz="2800">
                <a:solidFill>
                  <a:srgbClr val="38761D"/>
                </a:solidFill>
                <a:latin typeface="Antic"/>
                <a:ea typeface="Antic"/>
                <a:cs typeface="Antic"/>
                <a:sym typeface="Antic"/>
              </a:rPr>
              <a:t>(any important background we need to understand the story)</a:t>
            </a:r>
            <a:r>
              <a:rPr b="1" lang="en-US" sz="2800">
                <a:solidFill>
                  <a:schemeClr val="dk1"/>
                </a:solidFill>
                <a:latin typeface="Antic"/>
                <a:ea typeface="Antic"/>
                <a:cs typeface="Antic"/>
                <a:sym typeface="Antic"/>
              </a:rPr>
              <a:t> and </a:t>
            </a:r>
            <a:r>
              <a:rPr b="1" lang="en-US" sz="3100" u="sng">
                <a:solidFill>
                  <a:srgbClr val="E36C09"/>
                </a:solidFill>
                <a:latin typeface="Times New Roman"/>
                <a:ea typeface="Times New Roman"/>
                <a:cs typeface="Times New Roman"/>
                <a:sym typeface="Times New Roman"/>
              </a:rPr>
              <a:t>Initial Conflict or Situation</a:t>
            </a:r>
            <a:r>
              <a:rPr b="1" lang="en-US" sz="3100">
                <a:solidFill>
                  <a:srgbClr val="E36C09"/>
                </a:solidFill>
                <a:latin typeface="Times New Roman"/>
                <a:ea typeface="Times New Roman"/>
                <a:cs typeface="Times New Roman"/>
                <a:sym typeface="Times New Roman"/>
              </a:rPr>
              <a:t> </a:t>
            </a:r>
            <a:r>
              <a:rPr b="1" lang="en-US" sz="2800">
                <a:solidFill>
                  <a:srgbClr val="E36C09"/>
                </a:solidFill>
                <a:latin typeface="Antic"/>
                <a:ea typeface="Antic"/>
                <a:cs typeface="Antic"/>
                <a:sym typeface="Antic"/>
              </a:rPr>
              <a:t>(Often, the exposition hints at or introduces the central conflict that will drive the story forward).</a:t>
            </a:r>
            <a:r>
              <a:rPr b="1" lang="en-US" sz="2800">
                <a:solidFill>
                  <a:schemeClr val="dk1"/>
                </a:solidFill>
                <a:latin typeface="Antic"/>
                <a:ea typeface="Antic"/>
                <a:cs typeface="Antic"/>
                <a:sym typeface="Antic"/>
              </a:rPr>
              <a:t> </a:t>
            </a:r>
            <a:endParaRPr b="1" sz="2800">
              <a:solidFill>
                <a:schemeClr val="dk1"/>
              </a:solidFill>
              <a:latin typeface="Antic"/>
              <a:ea typeface="Antic"/>
              <a:cs typeface="Antic"/>
              <a:sym typeface="Antic"/>
            </a:endParaRPr>
          </a:p>
          <a:p>
            <a:pPr indent="0" lvl="0" marL="0" rtl="0" algn="ctr">
              <a:lnSpc>
                <a:spcPct val="223214"/>
              </a:lnSpc>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249" name="Google Shape;249;p9"/>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250" name="Google Shape;250;p9"/>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251" name="Google Shape;251;p9"/>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252" name="Google Shape;252;p9"/>
          <p:cNvSpPr/>
          <p:nvPr/>
        </p:nvSpPr>
        <p:spPr>
          <a:xfrm rot="-5400000">
            <a:off x="3306425" y="2277725"/>
            <a:ext cx="5904343" cy="866640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253" name="Google Shape;253;p9"/>
          <p:cNvSpPr txBox="1"/>
          <p:nvPr/>
        </p:nvSpPr>
        <p:spPr>
          <a:xfrm>
            <a:off x="2892275" y="4523175"/>
            <a:ext cx="7220400" cy="4279200"/>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rPr b="1" i="0" lang="en-US" sz="2800" u="none" cap="none" strike="noStrike">
                <a:solidFill>
                  <a:srgbClr val="000000"/>
                </a:solidFill>
                <a:latin typeface="Antic"/>
                <a:ea typeface="Antic"/>
                <a:cs typeface="Antic"/>
                <a:sym typeface="Antic"/>
              </a:rPr>
              <a:t>This part develops the conflict and builds tension through a series of events that complicate the story. It includes obstacles and challenges that the protagonist (the leading character or one of the major characters</a:t>
            </a:r>
            <a:r>
              <a:rPr b="1" lang="en-US" sz="2800">
                <a:latin typeface="Antic"/>
                <a:ea typeface="Antic"/>
                <a:cs typeface="Antic"/>
                <a:sym typeface="Antic"/>
              </a:rPr>
              <a:t>)</a:t>
            </a:r>
            <a:r>
              <a:rPr b="1" i="0" lang="en-US" sz="2800" u="none" cap="none" strike="noStrike">
                <a:solidFill>
                  <a:srgbClr val="000000"/>
                </a:solidFill>
                <a:latin typeface="Antic"/>
                <a:ea typeface="Antic"/>
                <a:cs typeface="Antic"/>
                <a:sym typeface="Antic"/>
              </a:rPr>
              <a:t> faces.</a:t>
            </a:r>
            <a:endParaRPr/>
          </a:p>
        </p:txBody>
      </p:sp>
      <p:grpSp>
        <p:nvGrpSpPr>
          <p:cNvPr id="254" name="Google Shape;254;p9"/>
          <p:cNvGrpSpPr/>
          <p:nvPr/>
        </p:nvGrpSpPr>
        <p:grpSpPr>
          <a:xfrm>
            <a:off x="642546" y="668403"/>
            <a:ext cx="17035072" cy="1945147"/>
            <a:chOff x="0" y="-38100"/>
            <a:chExt cx="4486603" cy="512302"/>
          </a:xfrm>
        </p:grpSpPr>
        <p:sp>
          <p:nvSpPr>
            <p:cNvPr id="255" name="Google Shape;255;p9"/>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256" name="Google Shape;256;p9"/>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9"/>
          <p:cNvSpPr txBox="1"/>
          <p:nvPr/>
        </p:nvSpPr>
        <p:spPr>
          <a:xfrm>
            <a:off x="1028700" y="9620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Rising Action:</a:t>
            </a:r>
            <a:endParaRPr/>
          </a:p>
        </p:txBody>
      </p:sp>
      <p:sp>
        <p:nvSpPr>
          <p:cNvPr id="258" name="Google Shape;258;p9"/>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8">
              <a:alphaModFix/>
            </a:blip>
            <a:stretch>
              <a:fillRect b="0" l="0" r="0" t="0"/>
            </a:stretch>
          </a:blipFill>
          <a:ln>
            <a:noFill/>
          </a:ln>
        </p:spPr>
      </p:sp>
      <p:sp>
        <p:nvSpPr>
          <p:cNvPr id="259" name="Google Shape;259;p9"/>
          <p:cNvSpPr txBox="1"/>
          <p:nvPr/>
        </p:nvSpPr>
        <p:spPr>
          <a:xfrm>
            <a:off x="11172025" y="7191325"/>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9">
                  <a:extLst>
                    <a:ext uri="{A12FA001-AC4F-418D-AE19-62706E023703}">
                      <ahyp:hlinkClr val="tx"/>
                    </a:ext>
                  </a:extLst>
                </a:hlinkClick>
              </a:rPr>
              <a:t>back</a:t>
            </a:r>
            <a:endParaRPr sz="9999">
              <a:solidFill>
                <a:srgbClr val="FFFFFF"/>
              </a:solidFill>
            </a:endParaRPr>
          </a:p>
        </p:txBody>
      </p:sp>
      <p:pic>
        <p:nvPicPr>
          <p:cNvPr id="260" name="Google Shape;260;p9"/>
          <p:cNvPicPr preferRelativeResize="0"/>
          <p:nvPr/>
        </p:nvPicPr>
        <p:blipFill>
          <a:blip r:embed="rId10">
            <a:alphaModFix/>
          </a:blip>
          <a:stretch>
            <a:fillRect/>
          </a:stretch>
        </p:blipFill>
        <p:spPr>
          <a:xfrm>
            <a:off x="11343163" y="3411094"/>
            <a:ext cx="2895025" cy="346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