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1" roundtripDataSignature="AMtx7mgS0pQfuSLQvJLiIqRtP63ISBCa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customschemas.google.com/relationships/presentationmetadata" Target="metadata"/><Relationship Id="rId30" Type="http://schemas.openxmlformats.org/officeDocument/2006/relationships/slide" Target="slides/slide26.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5" name="Google Shape;20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766a0e57f8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3766a0e57f8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g3766a0e57f8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3766a0e57f8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39" name="Google Shape;239;g3766a0e57f8_0_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g3766a0e57f8_0_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6"/>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6"/>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3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7" name="Shape 27"/>
        <p:cNvGrpSpPr/>
        <p:nvPr/>
      </p:nvGrpSpPr>
      <p:grpSpPr>
        <a:xfrm>
          <a:off x="0" y="0"/>
          <a:ext cx="0" cy="0"/>
          <a:chOff x="0" y="0"/>
          <a:chExt cx="0" cy="0"/>
        </a:xfrm>
      </p:grpSpPr>
      <p:sp>
        <p:nvSpPr>
          <p:cNvPr id="28" name="Google Shape;28;p2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0" name="Google Shape;30;p2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2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2" name="Google Shape;32;p2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2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9" name="Google Shape;39;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3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3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3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3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3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3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34"/>
          <p:cNvSpPr/>
          <p:nvPr>
            <p:ph idx="2" type="pic"/>
          </p:nvPr>
        </p:nvSpPr>
        <p:spPr>
          <a:xfrm>
            <a:off x="5183188" y="987425"/>
            <a:ext cx="6172200" cy="4873625"/>
          </a:xfrm>
          <a:prstGeom prst="rect">
            <a:avLst/>
          </a:prstGeom>
          <a:noFill/>
          <a:ln>
            <a:noFill/>
          </a:ln>
        </p:spPr>
      </p:sp>
      <p:sp>
        <p:nvSpPr>
          <p:cNvPr id="68" name="Google Shape;68;p3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jpg"/><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4.jpg"/><Relationship Id="rId4" Type="http://schemas.openxmlformats.org/officeDocument/2006/relationships/image" Target="../media/image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0.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1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380308" y="32249"/>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n-US"/>
              <a:t>Protein </a:t>
            </a:r>
            <a:endParaRPr/>
          </a:p>
        </p:txBody>
      </p:sp>
      <p:pic>
        <p:nvPicPr>
          <p:cNvPr id="89" name="Google Shape;89;p1"/>
          <p:cNvPicPr preferRelativeResize="0"/>
          <p:nvPr/>
        </p:nvPicPr>
        <p:blipFill rotWithShape="1">
          <a:blip r:embed="rId3">
            <a:alphaModFix/>
          </a:blip>
          <a:srcRect b="0" l="0" r="0" t="0"/>
          <a:stretch/>
        </p:blipFill>
        <p:spPr>
          <a:xfrm>
            <a:off x="2481943" y="2419849"/>
            <a:ext cx="7511143" cy="402013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Arial"/>
              <a:buNone/>
            </a:pPr>
            <a:r>
              <a:rPr lang="en-US" sz="2800">
                <a:highlight>
                  <a:srgbClr val="FFFF00"/>
                </a:highlight>
                <a:latin typeface="Arial"/>
                <a:ea typeface="Arial"/>
                <a:cs typeface="Arial"/>
                <a:sym typeface="Arial"/>
              </a:rPr>
              <a:t>There are two exceptions:</a:t>
            </a:r>
            <a:br>
              <a:rPr lang="en-US" sz="2800">
                <a:highlight>
                  <a:srgbClr val="FFFF00"/>
                </a:highlight>
                <a:latin typeface="Arial"/>
                <a:ea typeface="Arial"/>
                <a:cs typeface="Arial"/>
                <a:sym typeface="Arial"/>
              </a:rPr>
            </a:br>
            <a:r>
              <a:rPr lang="en-US" sz="2800">
                <a:highlight>
                  <a:srgbClr val="FFFF00"/>
                </a:highlight>
                <a:latin typeface="Arial"/>
                <a:ea typeface="Arial"/>
                <a:cs typeface="Arial"/>
                <a:sym typeface="Arial"/>
              </a:rPr>
              <a:t>1. soya beans (plant source)but HBV protein </a:t>
            </a:r>
            <a:br>
              <a:rPr lang="en-US" sz="2800">
                <a:highlight>
                  <a:srgbClr val="FFFF00"/>
                </a:highlight>
                <a:latin typeface="Arial"/>
                <a:ea typeface="Arial"/>
                <a:cs typeface="Arial"/>
                <a:sym typeface="Arial"/>
              </a:rPr>
            </a:br>
            <a:r>
              <a:rPr lang="en-US" sz="2800">
                <a:highlight>
                  <a:srgbClr val="FFFF00"/>
                </a:highlight>
                <a:latin typeface="Arial"/>
                <a:ea typeface="Arial"/>
                <a:cs typeface="Arial"/>
                <a:sym typeface="Arial"/>
              </a:rPr>
              <a:t>2. Gelatine ( animal source) but LBV protein </a:t>
            </a:r>
            <a:endParaRPr sz="2800">
              <a:highlight>
                <a:srgbClr val="FFFF00"/>
              </a:highlight>
              <a:latin typeface="Arial"/>
              <a:ea typeface="Arial"/>
              <a:cs typeface="Arial"/>
              <a:sym typeface="Arial"/>
            </a:endParaRPr>
          </a:p>
        </p:txBody>
      </p:sp>
      <p:sp>
        <p:nvSpPr>
          <p:cNvPr id="147" name="Google Shape;147;p10"/>
          <p:cNvSpPr txBox="1"/>
          <p:nvPr>
            <p:ph idx="1" type="body"/>
          </p:nvPr>
        </p:nvSpPr>
        <p:spPr>
          <a:xfrm>
            <a:off x="838200" y="2413454"/>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highlight>
                  <a:srgbClr val="FFFF00"/>
                </a:highlight>
              </a:rPr>
              <a:t>Complementary proteins                          Past Paper Question</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rPr>
              <a:t>When combining two proteins food to form a HBV protein and to improve the supply of essential (A.A’S) lacking in one and can be complemented by the other. This can be done by:</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rPr>
              <a:t>1.Mixture of HBV &amp; LBV                             2. Mixture of LBV &amp; LBV </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highlight>
                  <a:srgbClr val="FFFF00"/>
                </a:highlight>
              </a:rPr>
              <a:t> ex: rice pudding/ scrambled                          ex: beans on toast/ lentil </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highlight>
                  <a:srgbClr val="FFFF00"/>
                </a:highlight>
              </a:rPr>
              <a:t>eggs on toast/ cheese sandwich.                      soup with bread.</a:t>
            </a:r>
            <a:endParaRPr>
              <a:highlight>
                <a:srgbClr val="FFFF00"/>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1"/>
          <p:cNvSpPr txBox="1"/>
          <p:nvPr>
            <p:ph idx="1" type="body"/>
          </p:nvPr>
        </p:nvSpPr>
        <p:spPr>
          <a:xfrm>
            <a:off x="838200" y="444137"/>
            <a:ext cx="10515600" cy="573282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Animal protein foods are expensive to produce, and recently there have been attempts to manufacture alternative protein rich foods from soya beans.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Protein names </a:t>
            </a:r>
            <a:endParaRPr>
              <a:latin typeface="Arial"/>
              <a:ea typeface="Arial"/>
              <a:cs typeface="Arial"/>
              <a:sym typeface="Arial"/>
            </a:endParaRPr>
          </a:p>
        </p:txBody>
      </p:sp>
      <p:pic>
        <p:nvPicPr>
          <p:cNvPr id="153" name="Google Shape;153;p11"/>
          <p:cNvPicPr preferRelativeResize="0"/>
          <p:nvPr/>
        </p:nvPicPr>
        <p:blipFill rotWithShape="1">
          <a:blip r:embed="rId3">
            <a:alphaModFix/>
          </a:blip>
          <a:srcRect b="0" l="0" r="0" t="0"/>
          <a:stretch/>
        </p:blipFill>
        <p:spPr>
          <a:xfrm>
            <a:off x="4591006" y="1737360"/>
            <a:ext cx="5753187" cy="512064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2"/>
          <p:cNvSpPr txBox="1"/>
          <p:nvPr>
            <p:ph idx="1" type="body"/>
          </p:nvPr>
        </p:nvSpPr>
        <p:spPr>
          <a:xfrm>
            <a:off x="838200" y="431074"/>
            <a:ext cx="10515600" cy="5745889"/>
          </a:xfrm>
          <a:prstGeom prst="rect">
            <a:avLst/>
          </a:prstGeom>
          <a:noFill/>
          <a:ln>
            <a:noFill/>
          </a:ln>
        </p:spPr>
        <p:txBody>
          <a:bodyPr anchorCtr="0" anchor="t" bIns="45700" lIns="91425" spcFirstLastPara="1" rIns="91425" wrap="square" tIns="45700">
            <a:normAutofit/>
          </a:bodyPr>
          <a:lstStyle/>
          <a:p>
            <a:pPr indent="-254000" lvl="0" marL="228600" rtl="0" algn="l">
              <a:lnSpc>
                <a:spcPct val="90000"/>
              </a:lnSpc>
              <a:spcBef>
                <a:spcPts val="0"/>
              </a:spcBef>
              <a:spcAft>
                <a:spcPts val="0"/>
              </a:spcAft>
              <a:buClr>
                <a:schemeClr val="dk1"/>
              </a:buClr>
              <a:buSzPts val="4000"/>
              <a:buChar char="•"/>
            </a:pPr>
            <a:r>
              <a:rPr lang="en-US" sz="4000">
                <a:latin typeface="Arial"/>
                <a:ea typeface="Arial"/>
                <a:cs typeface="Arial"/>
                <a:sym typeface="Arial"/>
              </a:rPr>
              <a:t>Protein requirements         </a:t>
            </a:r>
            <a:r>
              <a:rPr lang="en-US" sz="3200">
                <a:highlight>
                  <a:srgbClr val="FFFF00"/>
                </a:highlight>
                <a:latin typeface="Arial"/>
                <a:ea typeface="Arial"/>
                <a:cs typeface="Arial"/>
                <a:sym typeface="Arial"/>
              </a:rPr>
              <a:t>Past Paper Question</a:t>
            </a:r>
            <a:endParaRPr sz="3200">
              <a:highlight>
                <a:srgbClr val="FFFF00"/>
              </a:highlight>
              <a:latin typeface="Arial"/>
              <a:ea typeface="Arial"/>
              <a:cs typeface="Arial"/>
              <a:sym typeface="Arial"/>
            </a:endParaRPr>
          </a:p>
          <a:p>
            <a:pPr indent="0" lvl="0" marL="228600" rtl="0" algn="l">
              <a:lnSpc>
                <a:spcPct val="90000"/>
              </a:lnSpc>
              <a:spcBef>
                <a:spcPts val="1000"/>
              </a:spcBef>
              <a:spcAft>
                <a:spcPts val="0"/>
              </a:spcAft>
              <a:buClr>
                <a:schemeClr val="dk1"/>
              </a:buClr>
              <a:buSzPts val="4000"/>
              <a:buNone/>
            </a:pPr>
            <a:r>
              <a:t/>
            </a:r>
            <a:endParaRPr sz="4000">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Everyone needs some protein in their daily diet, even when they have stopped growing, but at certain times of our lives these needs increase. For example:</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rgbClr val="F7CAAC"/>
              </a:buClr>
              <a:buSzPts val="2800"/>
              <a:buChar char="•"/>
            </a:pPr>
            <a:r>
              <a:rPr b="1" lang="en-US">
                <a:solidFill>
                  <a:srgbClr val="F7CAAC"/>
                </a:solidFill>
                <a:highlight>
                  <a:srgbClr val="FFFF00"/>
                </a:highlight>
                <a:latin typeface="Arial"/>
                <a:ea typeface="Arial"/>
                <a:cs typeface="Arial"/>
                <a:sym typeface="Arial"/>
              </a:rPr>
              <a:t>Babies and children </a:t>
            </a:r>
            <a:r>
              <a:rPr lang="en-US">
                <a:highlight>
                  <a:srgbClr val="FFFF00"/>
                </a:highlight>
                <a:latin typeface="Arial"/>
                <a:ea typeface="Arial"/>
                <a:cs typeface="Arial"/>
                <a:sym typeface="Arial"/>
              </a:rPr>
              <a:t>– require a lot of protein as they are growing rapidly.</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a:highlight>
                <a:srgbClr val="FFFF00"/>
              </a:highlight>
              <a:latin typeface="Arial"/>
              <a:ea typeface="Arial"/>
              <a:cs typeface="Arial"/>
              <a:sym typeface="Arial"/>
            </a:endParaRPr>
          </a:p>
          <a:p>
            <a:pPr indent="-228600" lvl="0" marL="228600" rtl="0" algn="l">
              <a:lnSpc>
                <a:spcPct val="90000"/>
              </a:lnSpc>
              <a:spcBef>
                <a:spcPts val="1000"/>
              </a:spcBef>
              <a:spcAft>
                <a:spcPts val="0"/>
              </a:spcAft>
              <a:buClr>
                <a:srgbClr val="F7CAAC"/>
              </a:buClr>
              <a:buSzPts val="2800"/>
              <a:buChar char="•"/>
            </a:pPr>
            <a:r>
              <a:rPr b="1" lang="en-US">
                <a:solidFill>
                  <a:srgbClr val="F7CAAC"/>
                </a:solidFill>
                <a:highlight>
                  <a:srgbClr val="FFFF00"/>
                </a:highlight>
                <a:latin typeface="Arial"/>
                <a:ea typeface="Arial"/>
                <a:cs typeface="Arial"/>
                <a:sym typeface="Arial"/>
              </a:rPr>
              <a:t>Adolescents</a:t>
            </a:r>
            <a:r>
              <a:rPr lang="en-US">
                <a:highlight>
                  <a:srgbClr val="FFFF00"/>
                </a:highlight>
                <a:latin typeface="Arial"/>
                <a:ea typeface="Arial"/>
                <a:cs typeface="Arial"/>
                <a:sym typeface="Arial"/>
              </a:rPr>
              <a:t> – require protein for their rapid spurt of growth.</a:t>
            </a:r>
            <a:endParaRPr>
              <a:highlight>
                <a:srgbClr val="FFFF00"/>
              </a:highlight>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3"/>
          <p:cNvSpPr txBox="1"/>
          <p:nvPr>
            <p:ph idx="1" type="body"/>
          </p:nvPr>
        </p:nvSpPr>
        <p:spPr>
          <a:xfrm>
            <a:off x="799011" y="1293222"/>
            <a:ext cx="10515600" cy="575895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F7CAAC"/>
              </a:buClr>
              <a:buSzPts val="2800"/>
              <a:buChar char="•"/>
            </a:pPr>
            <a:r>
              <a:rPr b="1" lang="en-US">
                <a:solidFill>
                  <a:srgbClr val="F7CAAC"/>
                </a:solidFill>
                <a:highlight>
                  <a:srgbClr val="FFFF00"/>
                </a:highlight>
              </a:rPr>
              <a:t>Pregnant women </a:t>
            </a:r>
            <a:r>
              <a:rPr lang="en-US">
                <a:highlight>
                  <a:srgbClr val="FFFF00"/>
                </a:highlight>
              </a:rPr>
              <a:t>– require more than normal to cater for the growing baby.</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a:highlight>
                <a:srgbClr val="FFFF00"/>
              </a:highlight>
            </a:endParaRPr>
          </a:p>
          <a:p>
            <a:pPr indent="-228600" lvl="0" marL="228600" rtl="0" algn="l">
              <a:lnSpc>
                <a:spcPct val="90000"/>
              </a:lnSpc>
              <a:spcBef>
                <a:spcPts val="1000"/>
              </a:spcBef>
              <a:spcAft>
                <a:spcPts val="0"/>
              </a:spcAft>
              <a:buClr>
                <a:srgbClr val="F7CAAC"/>
              </a:buClr>
              <a:buSzPts val="2800"/>
              <a:buChar char="•"/>
            </a:pPr>
            <a:r>
              <a:rPr b="1" lang="en-US">
                <a:solidFill>
                  <a:srgbClr val="F7CAAC"/>
                </a:solidFill>
                <a:highlight>
                  <a:srgbClr val="FFFF00"/>
                </a:highlight>
              </a:rPr>
              <a:t>Nursing mothers </a:t>
            </a:r>
            <a:r>
              <a:rPr lang="en-US">
                <a:highlight>
                  <a:srgbClr val="FFFF00"/>
                </a:highlight>
              </a:rPr>
              <a:t>– require more than normal for milk production during breast-feeding ( lactation). </a:t>
            </a:r>
            <a:endParaRPr>
              <a:highlight>
                <a:srgbClr val="FFFF00"/>
              </a:highlight>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Protein is required at all other times for body maintenance, repair, and the growth of hair, nails, and skin.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4"/>
          <p:cNvSpPr txBox="1"/>
          <p:nvPr>
            <p:ph idx="1" type="body"/>
          </p:nvPr>
        </p:nvSpPr>
        <p:spPr>
          <a:xfrm>
            <a:off x="838200" y="2050869"/>
            <a:ext cx="10515600" cy="4126094"/>
          </a:xfrm>
          <a:prstGeom prst="rect">
            <a:avLst/>
          </a:prstGeom>
          <a:noFill/>
          <a:ln>
            <a:noFill/>
          </a:ln>
        </p:spPr>
        <p:txBody>
          <a:bodyPr anchorCtr="0" anchor="t" bIns="45700" lIns="91425" spcFirstLastPara="1" rIns="91425" wrap="square" tIns="45700">
            <a:normAutofit/>
          </a:bodyPr>
          <a:lstStyle/>
          <a:p>
            <a:pPr indent="-254000" lvl="0" marL="228600" rtl="0" algn="l">
              <a:lnSpc>
                <a:spcPct val="90000"/>
              </a:lnSpc>
              <a:spcBef>
                <a:spcPts val="0"/>
              </a:spcBef>
              <a:spcAft>
                <a:spcPts val="0"/>
              </a:spcAft>
              <a:buClr>
                <a:schemeClr val="dk1"/>
              </a:buClr>
              <a:buSzPts val="4000"/>
              <a:buChar char="•"/>
            </a:pPr>
            <a:r>
              <a:rPr lang="en-US" sz="4000">
                <a:latin typeface="Arial"/>
                <a:ea typeface="Arial"/>
                <a:cs typeface="Arial"/>
                <a:sym typeface="Arial"/>
              </a:rPr>
              <a:t>Deficiency</a:t>
            </a:r>
            <a:endParaRPr sz="4000">
              <a:latin typeface="Arial"/>
              <a:ea typeface="Arial"/>
              <a:cs typeface="Arial"/>
              <a:sym typeface="Arial"/>
            </a:endParaRPr>
          </a:p>
          <a:p>
            <a:pPr indent="0" lvl="0" marL="228600" rtl="0" algn="l">
              <a:lnSpc>
                <a:spcPct val="90000"/>
              </a:lnSpc>
              <a:spcBef>
                <a:spcPts val="1000"/>
              </a:spcBef>
              <a:spcAft>
                <a:spcPts val="0"/>
              </a:spcAft>
              <a:buClr>
                <a:schemeClr val="dk1"/>
              </a:buClr>
              <a:buSzPts val="4000"/>
              <a:buNone/>
            </a:pPr>
            <a:r>
              <a:t/>
            </a:r>
            <a:endParaRPr sz="4000">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Protein deficiency is rare, but in poor countries it may contribute to the symptoms associated with famine.</a:t>
            </a:r>
            <a:r>
              <a:rPr lang="en-US">
                <a:highlight>
                  <a:srgbClr val="FFFF00"/>
                </a:highlight>
                <a:latin typeface="Arial"/>
                <a:ea typeface="Arial"/>
                <a:cs typeface="Arial"/>
                <a:sym typeface="Arial"/>
              </a:rPr>
              <a:t> ( Kwashiorkor) </a:t>
            </a:r>
            <a:endParaRPr>
              <a:highlight>
                <a:srgbClr val="FFFF00"/>
              </a:highlight>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     Effect of heat   </a:t>
            </a:r>
            <a:endParaRPr/>
          </a:p>
        </p:txBody>
      </p:sp>
      <p:sp>
        <p:nvSpPr>
          <p:cNvPr id="174" name="Google Shape;174;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rgbClr val="C00000"/>
              </a:buClr>
              <a:buSzPct val="100000"/>
              <a:buChar char="•"/>
            </a:pPr>
            <a:r>
              <a:rPr b="1" lang="en-US">
                <a:solidFill>
                  <a:srgbClr val="C00000"/>
                </a:solidFill>
                <a:latin typeface="Arial"/>
                <a:ea typeface="Arial"/>
                <a:cs typeface="Arial"/>
                <a:sym typeface="Arial"/>
              </a:rPr>
              <a:t>Denaturation</a:t>
            </a:r>
            <a:r>
              <a:rPr lang="en-US">
                <a:latin typeface="Arial"/>
                <a:ea typeface="Arial"/>
                <a:cs typeface="Arial"/>
                <a:sym typeface="Arial"/>
              </a:rPr>
              <a:t> : it is the change of chemical structure of protein by applying some external stress like heat, mechanical agitation, acids and alcohol. This is permanent and can’t be reversed. </a:t>
            </a:r>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0" lvl="0" marL="0" rtl="0" algn="l">
              <a:lnSpc>
                <a:spcPct val="90000"/>
              </a:lnSpc>
              <a:spcBef>
                <a:spcPts val="1000"/>
              </a:spcBef>
              <a:spcAft>
                <a:spcPts val="0"/>
              </a:spcAft>
              <a:buClr>
                <a:srgbClr val="C00000"/>
              </a:buClr>
              <a:buSzPct val="100000"/>
              <a:buNone/>
            </a:pPr>
            <a:r>
              <a:rPr b="1" lang="en-US">
                <a:solidFill>
                  <a:srgbClr val="C00000"/>
                </a:solidFill>
                <a:latin typeface="Arial"/>
                <a:ea typeface="Arial"/>
                <a:cs typeface="Arial"/>
                <a:sym typeface="Arial"/>
              </a:rPr>
              <a:t>Coagulation</a:t>
            </a:r>
            <a:r>
              <a:rPr lang="en-US">
                <a:latin typeface="Arial"/>
                <a:ea typeface="Arial"/>
                <a:cs typeface="Arial"/>
                <a:sym typeface="Arial"/>
              </a:rPr>
              <a:t> : it is when the protein sets.</a:t>
            </a:r>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begins at 60 C.</a:t>
            </a:r>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cannot be reversed.</a:t>
            </a:r>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chemical structure changes.</a:t>
            </a:r>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over heating causes protein to shrink.</a:t>
            </a:r>
            <a:endParaRPr>
              <a:latin typeface="Arial"/>
              <a:ea typeface="Arial"/>
              <a:cs typeface="Arial"/>
              <a:sym typeface="Arial"/>
            </a:endParaRPr>
          </a:p>
          <a:p>
            <a:pPr indent="-64135" lvl="0" marL="228600" rtl="0" algn="l">
              <a:lnSpc>
                <a:spcPct val="90000"/>
              </a:lnSpc>
              <a:spcBef>
                <a:spcPts val="1000"/>
              </a:spcBef>
              <a:spcAft>
                <a:spcPts val="0"/>
              </a:spcAft>
              <a:buClr>
                <a:schemeClr val="dk1"/>
              </a:buClr>
              <a:buSzPct val="100000"/>
              <a:buNone/>
            </a:pPr>
            <a:r>
              <a:t/>
            </a:r>
            <a:endParaRPr/>
          </a:p>
          <a:p>
            <a:pPr indent="-6413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pic>
        <p:nvPicPr>
          <p:cNvPr id="179" name="Google Shape;179;p16"/>
          <p:cNvPicPr preferRelativeResize="0"/>
          <p:nvPr>
            <p:ph idx="1" type="body"/>
          </p:nvPr>
        </p:nvPicPr>
        <p:blipFill rotWithShape="1">
          <a:blip r:embed="rId3">
            <a:alphaModFix/>
          </a:blip>
          <a:srcRect b="0" l="0" r="0" t="0"/>
          <a:stretch/>
        </p:blipFill>
        <p:spPr>
          <a:xfrm>
            <a:off x="456123" y="308859"/>
            <a:ext cx="7393973" cy="2408215"/>
          </a:xfrm>
          <a:prstGeom prst="rect">
            <a:avLst/>
          </a:prstGeom>
          <a:noFill/>
          <a:ln>
            <a:noFill/>
          </a:ln>
        </p:spPr>
      </p:pic>
      <p:pic>
        <p:nvPicPr>
          <p:cNvPr id="180" name="Google Shape;180;p16"/>
          <p:cNvPicPr preferRelativeResize="0"/>
          <p:nvPr/>
        </p:nvPicPr>
        <p:blipFill rotWithShape="1">
          <a:blip r:embed="rId4">
            <a:alphaModFix/>
          </a:blip>
          <a:srcRect b="0" l="0" r="0" t="0"/>
          <a:stretch/>
        </p:blipFill>
        <p:spPr>
          <a:xfrm>
            <a:off x="5694954" y="2868385"/>
            <a:ext cx="5576115" cy="351935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pic>
        <p:nvPicPr>
          <p:cNvPr id="185" name="Google Shape;185;p17"/>
          <p:cNvPicPr preferRelativeResize="0"/>
          <p:nvPr>
            <p:ph idx="1" type="body"/>
          </p:nvPr>
        </p:nvPicPr>
        <p:blipFill rotWithShape="1">
          <a:blip r:embed="rId3">
            <a:alphaModFix/>
          </a:blip>
          <a:srcRect b="0" l="0" r="0" t="0"/>
          <a:stretch/>
        </p:blipFill>
        <p:spPr>
          <a:xfrm>
            <a:off x="826089" y="778305"/>
            <a:ext cx="5783717" cy="3101363"/>
          </a:xfrm>
          <a:prstGeom prst="rect">
            <a:avLst/>
          </a:prstGeom>
          <a:noFill/>
          <a:ln>
            <a:noFill/>
          </a:ln>
        </p:spPr>
      </p:pic>
      <p:pic>
        <p:nvPicPr>
          <p:cNvPr id="186" name="Google Shape;186;p17"/>
          <p:cNvPicPr preferRelativeResize="0"/>
          <p:nvPr/>
        </p:nvPicPr>
        <p:blipFill rotWithShape="1">
          <a:blip r:embed="rId4">
            <a:alphaModFix/>
          </a:blip>
          <a:srcRect b="0" l="0" r="0" t="0"/>
          <a:stretch/>
        </p:blipFill>
        <p:spPr>
          <a:xfrm>
            <a:off x="6975029" y="3262857"/>
            <a:ext cx="4597710" cy="3059567"/>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The effect of heat on specific proteins </a:t>
            </a:r>
            <a:endParaRPr>
              <a:latin typeface="Arial"/>
              <a:ea typeface="Arial"/>
              <a:cs typeface="Arial"/>
              <a:sym typeface="Arial"/>
            </a:endParaRPr>
          </a:p>
        </p:txBody>
      </p:sp>
      <p:sp>
        <p:nvSpPr>
          <p:cNvPr id="192" name="Google Shape;192;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54000" lvl="0" marL="228600" rtl="0" algn="l">
              <a:lnSpc>
                <a:spcPct val="90000"/>
              </a:lnSpc>
              <a:spcBef>
                <a:spcPts val="0"/>
              </a:spcBef>
              <a:spcAft>
                <a:spcPts val="0"/>
              </a:spcAft>
              <a:buClr>
                <a:schemeClr val="dk1"/>
              </a:buClr>
              <a:buSzPts val="4000"/>
              <a:buChar char="•"/>
            </a:pPr>
            <a:r>
              <a:rPr lang="en-US" sz="4000">
                <a:highlight>
                  <a:srgbClr val="FFFF00"/>
                </a:highlight>
                <a:latin typeface="Arial"/>
                <a:ea typeface="Arial"/>
                <a:cs typeface="Arial"/>
                <a:sym typeface="Arial"/>
              </a:rPr>
              <a:t>Meat  </a:t>
            </a:r>
            <a:r>
              <a:rPr lang="en-US" sz="4000">
                <a:latin typeface="Arial"/>
                <a:ea typeface="Arial"/>
                <a:cs typeface="Arial"/>
                <a:sym typeface="Arial"/>
              </a:rPr>
              <a:t>                            </a:t>
            </a:r>
            <a:r>
              <a:rPr lang="en-US" sz="3200">
                <a:highlight>
                  <a:srgbClr val="FFFF00"/>
                </a:highlight>
                <a:latin typeface="Arial"/>
                <a:ea typeface="Arial"/>
                <a:cs typeface="Arial"/>
                <a:sym typeface="Arial"/>
              </a:rPr>
              <a:t>Past Paper Question</a:t>
            </a:r>
            <a:endParaRPr sz="2000">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Dry or moist heat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t>
            </a:r>
            <a:r>
              <a:rPr lang="en-US">
                <a:highlight>
                  <a:srgbClr val="FFFF00"/>
                </a:highlight>
                <a:latin typeface="Arial"/>
                <a:ea typeface="Arial"/>
                <a:cs typeface="Arial"/>
                <a:sym typeface="Arial"/>
              </a:rPr>
              <a:t>Collagen and elastin</a:t>
            </a:r>
            <a:r>
              <a:rPr lang="en-US">
                <a:latin typeface="Arial"/>
                <a:ea typeface="Arial"/>
                <a:cs typeface="Arial"/>
                <a:sym typeface="Arial"/>
              </a:rPr>
              <a:t> molecules start to </a:t>
            </a:r>
            <a:r>
              <a:rPr lang="en-US">
                <a:highlight>
                  <a:srgbClr val="FFFF00"/>
                </a:highlight>
                <a:latin typeface="Arial"/>
                <a:ea typeface="Arial"/>
                <a:cs typeface="Arial"/>
                <a:sym typeface="Arial"/>
              </a:rPr>
              <a:t>coagulate at 60 C, </a:t>
            </a:r>
            <a:r>
              <a:rPr lang="en-US">
                <a:latin typeface="Arial"/>
                <a:ea typeface="Arial"/>
                <a:cs typeface="Arial"/>
                <a:sym typeface="Arial"/>
              </a:rPr>
              <a:t>contracting as they do so, and </a:t>
            </a:r>
            <a:r>
              <a:rPr lang="en-US">
                <a:highlight>
                  <a:srgbClr val="FFFF00"/>
                </a:highlight>
                <a:latin typeface="Arial"/>
                <a:ea typeface="Arial"/>
                <a:cs typeface="Arial"/>
                <a:sym typeface="Arial"/>
              </a:rPr>
              <a:t>causing the meat to shrink and become more digestible.</a:t>
            </a:r>
            <a:r>
              <a:rPr lang="en-US">
                <a:latin typeface="Arial"/>
                <a:ea typeface="Arial"/>
                <a:cs typeface="Arial"/>
                <a:sym typeface="Arial"/>
              </a:rPr>
              <a:t> Under 100 C, coagulation is slow, over 100 C, coagulation is rapid and the protein becomes hard and less digestible. In the presence of moisture, </a:t>
            </a:r>
            <a:r>
              <a:rPr lang="en-US">
                <a:highlight>
                  <a:srgbClr val="FFFF00"/>
                </a:highlight>
                <a:latin typeface="Arial"/>
                <a:ea typeface="Arial"/>
                <a:cs typeface="Arial"/>
                <a:sym typeface="Arial"/>
              </a:rPr>
              <a:t>collagen is converted into the protein gelatin, which is soluble. </a:t>
            </a:r>
            <a:endParaRPr>
              <a:highlight>
                <a:srgbClr val="FFFF00"/>
              </a:highlight>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9"/>
          <p:cNvSpPr txBox="1"/>
          <p:nvPr>
            <p:ph idx="1" type="body"/>
          </p:nvPr>
        </p:nvSpPr>
        <p:spPr>
          <a:xfrm>
            <a:off x="838200" y="287383"/>
            <a:ext cx="10515600" cy="5889580"/>
          </a:xfrm>
          <a:prstGeom prst="rect">
            <a:avLst/>
          </a:prstGeom>
          <a:noFill/>
          <a:ln>
            <a:noFill/>
          </a:ln>
        </p:spPr>
        <p:txBody>
          <a:bodyPr anchorCtr="0" anchor="t" bIns="45700" lIns="91425" spcFirstLastPara="1" rIns="91425" wrap="square" tIns="45700">
            <a:normAutofit lnSpcReduction="10000"/>
          </a:bodyPr>
          <a:lstStyle/>
          <a:p>
            <a:pPr indent="-254000" lvl="0" marL="228600" rtl="0" algn="l">
              <a:lnSpc>
                <a:spcPct val="90000"/>
              </a:lnSpc>
              <a:spcBef>
                <a:spcPts val="0"/>
              </a:spcBef>
              <a:spcAft>
                <a:spcPts val="0"/>
              </a:spcAft>
              <a:buClr>
                <a:schemeClr val="dk1"/>
              </a:buClr>
              <a:buSzPts val="4000"/>
              <a:buChar char="•"/>
            </a:pPr>
            <a:r>
              <a:rPr lang="en-US" sz="4000">
                <a:highlight>
                  <a:srgbClr val="FFFF00"/>
                </a:highlight>
                <a:latin typeface="Arial"/>
                <a:ea typeface="Arial"/>
                <a:cs typeface="Arial"/>
                <a:sym typeface="Arial"/>
              </a:rPr>
              <a:t>Milk</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Boiling or baking </a:t>
            </a:r>
            <a:endParaRPr/>
          </a:p>
          <a:p>
            <a:pPr indent="0" lvl="0" marL="0" rtl="0" algn="l">
              <a:lnSpc>
                <a:spcPct val="90000"/>
              </a:lnSpc>
              <a:spcBef>
                <a:spcPts val="1000"/>
              </a:spcBef>
              <a:spcAft>
                <a:spcPts val="0"/>
              </a:spcAft>
              <a:buClr>
                <a:schemeClr val="dk1"/>
              </a:buClr>
              <a:buSzPts val="4000"/>
              <a:buNone/>
            </a:pPr>
            <a:r>
              <a:t/>
            </a:r>
            <a:endParaRPr sz="4000">
              <a:latin typeface="Arial"/>
              <a:ea typeface="Arial"/>
              <a:cs typeface="Arial"/>
              <a:sym typeface="Arial"/>
            </a:endParaRPr>
          </a:p>
          <a:p>
            <a:pPr indent="0" lvl="0" marL="0" rtl="0" algn="l">
              <a:lnSpc>
                <a:spcPct val="90000"/>
              </a:lnSpc>
              <a:spcBef>
                <a:spcPts val="1000"/>
              </a:spcBef>
              <a:spcAft>
                <a:spcPts val="0"/>
              </a:spcAft>
              <a:buClr>
                <a:schemeClr val="dk1"/>
              </a:buClr>
              <a:buSzPts val="4000"/>
              <a:buNone/>
            </a:pPr>
            <a:r>
              <a:rPr lang="en-US" sz="4000">
                <a:latin typeface="Arial"/>
                <a:ea typeface="Arial"/>
                <a:cs typeface="Arial"/>
                <a:sym typeface="Arial"/>
              </a:rPr>
              <a:t> </a:t>
            </a:r>
            <a:r>
              <a:rPr lang="en-US">
                <a:highlight>
                  <a:srgbClr val="FFFF00"/>
                </a:highlight>
                <a:latin typeface="Arial"/>
                <a:ea typeface="Arial"/>
                <a:cs typeface="Arial"/>
                <a:sym typeface="Arial"/>
              </a:rPr>
              <a:t>Lactalbumin and lactoglobulin coagulate gradually as milk is heated, and form a (skin) on the surface.</a:t>
            </a:r>
            <a:endParaRPr>
              <a:highlight>
                <a:srgbClr val="FFFF00"/>
              </a:highlight>
            </a:endParaRPr>
          </a:p>
          <a:p>
            <a:pPr indent="0" lvl="0" marL="0" rtl="0" algn="l">
              <a:lnSpc>
                <a:spcPct val="90000"/>
              </a:lnSpc>
              <a:spcBef>
                <a:spcPts val="1000"/>
              </a:spcBef>
              <a:spcAft>
                <a:spcPts val="0"/>
              </a:spcAft>
              <a:buClr>
                <a:schemeClr val="dk1"/>
              </a:buClr>
              <a:buSzPts val="4000"/>
              <a:buNone/>
            </a:pPr>
            <a:r>
              <a:t/>
            </a:r>
            <a:endParaRPr sz="4000">
              <a:latin typeface="Arial"/>
              <a:ea typeface="Arial"/>
              <a:cs typeface="Arial"/>
              <a:sym typeface="Arial"/>
            </a:endParaRPr>
          </a:p>
          <a:p>
            <a:pPr indent="-254000" lvl="0" marL="228600" rtl="0" algn="l">
              <a:lnSpc>
                <a:spcPct val="90000"/>
              </a:lnSpc>
              <a:spcBef>
                <a:spcPts val="1000"/>
              </a:spcBef>
              <a:spcAft>
                <a:spcPts val="0"/>
              </a:spcAft>
              <a:buClr>
                <a:schemeClr val="dk1"/>
              </a:buClr>
              <a:buSzPts val="4000"/>
              <a:buChar char="•"/>
            </a:pPr>
            <a:r>
              <a:rPr lang="en-US" sz="4000">
                <a:highlight>
                  <a:srgbClr val="FFFF00"/>
                </a:highlight>
                <a:latin typeface="Arial"/>
                <a:ea typeface="Arial"/>
                <a:cs typeface="Arial"/>
                <a:sym typeface="Arial"/>
              </a:rPr>
              <a:t>Cheese </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Dry heat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t>
            </a:r>
            <a:r>
              <a:rPr lang="en-US">
                <a:highlight>
                  <a:srgbClr val="FFFF00"/>
                </a:highlight>
                <a:latin typeface="Arial"/>
                <a:ea typeface="Arial"/>
                <a:cs typeface="Arial"/>
                <a:sym typeface="Arial"/>
              </a:rPr>
              <a:t>Protein coagulates rapidly to a rubbery texture and finally to a crisp and less digestible state. </a:t>
            </a:r>
            <a:endParaRPr>
              <a:highlight>
                <a:srgbClr val="FFFF00"/>
              </a:highlight>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title"/>
          </p:nvPr>
        </p:nvSpPr>
        <p:spPr>
          <a:xfrm>
            <a:off x="838200" y="0"/>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lang="en-US" sz="6000"/>
              <a:t>                      </a:t>
            </a:r>
            <a:endParaRPr sz="6000">
              <a:solidFill>
                <a:srgbClr val="C00000"/>
              </a:solidFill>
            </a:endParaRPr>
          </a:p>
        </p:txBody>
      </p:sp>
      <p:sp>
        <p:nvSpPr>
          <p:cNvPr id="95" name="Google Shape;95;p2"/>
          <p:cNvSpPr txBox="1"/>
          <p:nvPr>
            <p:ph idx="1" type="body"/>
          </p:nvPr>
        </p:nvSpPr>
        <p:spPr>
          <a:xfrm>
            <a:off x="838200" y="1201783"/>
            <a:ext cx="10515600" cy="4975180"/>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chemeClr val="dk1"/>
              </a:buClr>
              <a:buSzPct val="100000"/>
              <a:buChar char="•"/>
            </a:pPr>
            <a:r>
              <a:rPr lang="en-US">
                <a:latin typeface="Arial"/>
                <a:ea typeface="Arial"/>
                <a:cs typeface="Arial"/>
                <a:sym typeface="Arial"/>
              </a:rPr>
              <a:t>Our bodies are composed of millions of cells which are constantly being replaced and repaired. As the body grows, new cells are added.</a:t>
            </a:r>
            <a:endParaRPr/>
          </a:p>
          <a:p>
            <a:pPr indent="-64135" lvl="0" marL="22860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ct val="100000"/>
              <a:buChar char="•"/>
            </a:pPr>
            <a:r>
              <a:rPr lang="en-US">
                <a:latin typeface="Arial"/>
                <a:ea typeface="Arial"/>
                <a:cs typeface="Arial"/>
                <a:sym typeface="Arial"/>
              </a:rPr>
              <a:t>Each cell contains a substance called protoplasm, which contains (amongst other things) protein.</a:t>
            </a:r>
            <a:endParaRPr>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ct val="100000"/>
              <a:buChar char="•"/>
            </a:pPr>
            <a:r>
              <a:rPr lang="en-US">
                <a:latin typeface="Arial"/>
                <a:ea typeface="Arial"/>
                <a:cs typeface="Arial"/>
                <a:sym typeface="Arial"/>
              </a:rPr>
              <a:t>Functions of protein: </a:t>
            </a:r>
            <a:r>
              <a:rPr lang="en-US">
                <a:solidFill>
                  <a:srgbClr val="000000"/>
                </a:solidFill>
                <a:highlight>
                  <a:srgbClr val="FFFF00"/>
                </a:highlight>
                <a:latin typeface="Arial"/>
                <a:ea typeface="Arial"/>
                <a:cs typeface="Arial"/>
                <a:sym typeface="Arial"/>
              </a:rPr>
              <a:t>Past Paper Question</a:t>
            </a:r>
            <a:endParaRPr>
              <a:solidFill>
                <a:srgbClr val="000000"/>
              </a:solidFill>
              <a:highlight>
                <a:srgbClr val="FFFF00"/>
              </a:highlight>
            </a:endParaRPr>
          </a:p>
          <a:p>
            <a:pPr indent="-228600" lvl="0" marL="228600" rtl="0" algn="l">
              <a:lnSpc>
                <a:spcPct val="90000"/>
              </a:lnSpc>
              <a:spcBef>
                <a:spcPts val="1000"/>
              </a:spcBef>
              <a:spcAft>
                <a:spcPts val="0"/>
              </a:spcAft>
              <a:buClr>
                <a:schemeClr val="dk1"/>
              </a:buClr>
              <a:buSzPct val="100000"/>
              <a:buChar char="•"/>
            </a:pPr>
            <a:r>
              <a:rPr lang="en-US">
                <a:highlight>
                  <a:srgbClr val="FFFF00"/>
                </a:highlight>
                <a:latin typeface="Arial"/>
                <a:ea typeface="Arial"/>
                <a:cs typeface="Arial"/>
                <a:sym typeface="Arial"/>
              </a:rPr>
              <a:t>1. Essential for growth and repair.</a:t>
            </a:r>
            <a:endParaRPr>
              <a:highlight>
                <a:srgbClr val="FFFF00"/>
              </a:highlight>
            </a:endParaRPr>
          </a:p>
          <a:p>
            <a:pPr indent="-228600" lvl="0" marL="228600" rtl="0" algn="l">
              <a:lnSpc>
                <a:spcPct val="90000"/>
              </a:lnSpc>
              <a:spcBef>
                <a:spcPts val="1000"/>
              </a:spcBef>
              <a:spcAft>
                <a:spcPts val="0"/>
              </a:spcAft>
              <a:buClr>
                <a:schemeClr val="dk1"/>
              </a:buClr>
              <a:buSzPct val="100000"/>
              <a:buChar char="•"/>
            </a:pPr>
            <a:r>
              <a:rPr lang="en-US">
                <a:highlight>
                  <a:srgbClr val="FFFF00"/>
                </a:highlight>
                <a:latin typeface="Arial"/>
                <a:ea typeface="Arial"/>
                <a:cs typeface="Arial"/>
                <a:sym typeface="Arial"/>
              </a:rPr>
              <a:t>2. Repair and maintenance of the body cells.</a:t>
            </a:r>
            <a:endParaRPr>
              <a:highlight>
                <a:srgbClr val="FFFF00"/>
              </a:highlight>
            </a:endParaRPr>
          </a:p>
          <a:p>
            <a:pPr indent="-228600" lvl="0" marL="228600" rtl="0" algn="l">
              <a:lnSpc>
                <a:spcPct val="90000"/>
              </a:lnSpc>
              <a:spcBef>
                <a:spcPts val="1000"/>
              </a:spcBef>
              <a:spcAft>
                <a:spcPts val="0"/>
              </a:spcAft>
              <a:buClr>
                <a:schemeClr val="dk1"/>
              </a:buClr>
              <a:buSzPct val="100000"/>
              <a:buChar char="•"/>
            </a:pPr>
            <a:r>
              <a:rPr lang="en-US">
                <a:highlight>
                  <a:srgbClr val="FFFF00"/>
                </a:highlight>
                <a:latin typeface="Arial"/>
                <a:ea typeface="Arial"/>
                <a:cs typeface="Arial"/>
                <a:sym typeface="Arial"/>
              </a:rPr>
              <a:t>3. Secretion of enzymes, hormones and antibodies.</a:t>
            </a:r>
            <a:endParaRPr>
              <a:highlight>
                <a:srgbClr val="FFFF00"/>
              </a:highlight>
            </a:endParaRPr>
          </a:p>
          <a:p>
            <a:pPr indent="-228600" lvl="0" marL="228600" rtl="0" algn="l">
              <a:lnSpc>
                <a:spcPct val="90000"/>
              </a:lnSpc>
              <a:spcBef>
                <a:spcPts val="1000"/>
              </a:spcBef>
              <a:spcAft>
                <a:spcPts val="0"/>
              </a:spcAft>
              <a:buClr>
                <a:schemeClr val="dk1"/>
              </a:buClr>
              <a:buSzPct val="100000"/>
              <a:buChar char="•"/>
            </a:pPr>
            <a:r>
              <a:rPr lang="en-US">
                <a:highlight>
                  <a:srgbClr val="FFFF00"/>
                </a:highlight>
                <a:latin typeface="Arial"/>
                <a:ea typeface="Arial"/>
                <a:cs typeface="Arial"/>
                <a:sym typeface="Arial"/>
              </a:rPr>
              <a:t>4. Energy, once it has been used for it’s main function of growth and repair.</a:t>
            </a:r>
            <a:endParaRPr>
              <a:highlight>
                <a:srgbClr val="FFFF00"/>
              </a:highlight>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0"/>
          <p:cNvSpPr txBox="1"/>
          <p:nvPr>
            <p:ph idx="1" type="body"/>
          </p:nvPr>
        </p:nvSpPr>
        <p:spPr>
          <a:xfrm>
            <a:off x="838200" y="496389"/>
            <a:ext cx="10515600" cy="5680574"/>
          </a:xfrm>
          <a:prstGeom prst="rect">
            <a:avLst/>
          </a:prstGeom>
          <a:noFill/>
          <a:ln>
            <a:noFill/>
          </a:ln>
        </p:spPr>
        <p:txBody>
          <a:bodyPr anchorCtr="0" anchor="t" bIns="45700" lIns="91425" spcFirstLastPara="1" rIns="91425" wrap="square" tIns="45700">
            <a:normAutofit/>
          </a:bodyPr>
          <a:lstStyle/>
          <a:p>
            <a:pPr indent="-254000" lvl="0" marL="228600" rtl="0" algn="l">
              <a:lnSpc>
                <a:spcPct val="90000"/>
              </a:lnSpc>
              <a:spcBef>
                <a:spcPts val="0"/>
              </a:spcBef>
              <a:spcAft>
                <a:spcPts val="0"/>
              </a:spcAft>
              <a:buClr>
                <a:schemeClr val="dk1"/>
              </a:buClr>
              <a:buSzPts val="4000"/>
              <a:buChar char="•"/>
            </a:pPr>
            <a:r>
              <a:rPr lang="en-US" sz="4000">
                <a:highlight>
                  <a:srgbClr val="FFFF00"/>
                </a:highlight>
                <a:latin typeface="Arial"/>
                <a:ea typeface="Arial"/>
                <a:cs typeface="Arial"/>
                <a:sym typeface="Arial"/>
              </a:rPr>
              <a:t>Egg white</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Dry or moist heat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highlight>
                  <a:srgbClr val="FFFF00"/>
                </a:highlight>
                <a:latin typeface="Arial"/>
                <a:ea typeface="Arial"/>
                <a:cs typeface="Arial"/>
                <a:sym typeface="Arial"/>
              </a:rPr>
              <a:t> At 60 C coagulation starts when ovalbumin denatures into a solid, and continues until the whole white is solid and opaque.</a:t>
            </a:r>
            <a:endParaRPr>
              <a:highlight>
                <a:srgbClr val="FFFF00"/>
              </a:highlight>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54000" lvl="0" marL="228600" rtl="0" algn="l">
              <a:lnSpc>
                <a:spcPct val="90000"/>
              </a:lnSpc>
              <a:spcBef>
                <a:spcPts val="1000"/>
              </a:spcBef>
              <a:spcAft>
                <a:spcPts val="0"/>
              </a:spcAft>
              <a:buClr>
                <a:schemeClr val="dk1"/>
              </a:buClr>
              <a:buSzPts val="4000"/>
              <a:buChar char="•"/>
            </a:pPr>
            <a:r>
              <a:rPr lang="en-US" sz="4000">
                <a:highlight>
                  <a:srgbClr val="FFFF00"/>
                </a:highlight>
                <a:latin typeface="Arial"/>
                <a:ea typeface="Arial"/>
                <a:cs typeface="Arial"/>
                <a:sym typeface="Arial"/>
              </a:rPr>
              <a:t>Egg yolk</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Dry or moist heat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highlight>
                  <a:srgbClr val="FFFF00"/>
                </a:highlight>
                <a:latin typeface="Arial"/>
                <a:ea typeface="Arial"/>
                <a:cs typeface="Arial"/>
                <a:sym typeface="Arial"/>
              </a:rPr>
              <a:t> proteins start to denature at 70 C, and continue to do so until the yolk becomes dry and hard. </a:t>
            </a:r>
            <a:endParaRPr>
              <a:highlight>
                <a:srgbClr val="FFFF00"/>
              </a:highlight>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1"/>
          <p:cNvSpPr txBox="1"/>
          <p:nvPr>
            <p:ph idx="1" type="body"/>
          </p:nvPr>
        </p:nvSpPr>
        <p:spPr>
          <a:xfrm>
            <a:off x="838200" y="352697"/>
            <a:ext cx="10515600" cy="5824266"/>
          </a:xfrm>
          <a:prstGeom prst="rect">
            <a:avLst/>
          </a:prstGeom>
          <a:noFill/>
          <a:ln>
            <a:noFill/>
          </a:ln>
        </p:spPr>
        <p:txBody>
          <a:bodyPr anchorCtr="0" anchor="t" bIns="45700" lIns="91425" spcFirstLastPara="1" rIns="91425" wrap="square" tIns="45700">
            <a:normAutofit/>
          </a:bodyPr>
          <a:lstStyle/>
          <a:p>
            <a:pPr indent="-254000" lvl="0" marL="228600" rtl="0" algn="l">
              <a:lnSpc>
                <a:spcPct val="90000"/>
              </a:lnSpc>
              <a:spcBef>
                <a:spcPts val="0"/>
              </a:spcBef>
              <a:spcAft>
                <a:spcPts val="0"/>
              </a:spcAft>
              <a:buClr>
                <a:schemeClr val="dk1"/>
              </a:buClr>
              <a:buSzPts val="4000"/>
              <a:buChar char="•"/>
            </a:pPr>
            <a:r>
              <a:rPr lang="en-US" sz="4000">
                <a:highlight>
                  <a:srgbClr val="FFFF00"/>
                </a:highlight>
                <a:latin typeface="Arial"/>
                <a:ea typeface="Arial"/>
                <a:cs typeface="Arial"/>
                <a:sym typeface="Arial"/>
              </a:rPr>
              <a:t>Wheat</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Dry heat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highlight>
                  <a:srgbClr val="FFFF00"/>
                </a:highlight>
                <a:latin typeface="Arial"/>
                <a:ea typeface="Arial"/>
                <a:cs typeface="Arial"/>
                <a:sym typeface="Arial"/>
              </a:rPr>
              <a:t> Gluten starts to coagulate at 80 C, and continues to do so until the heating ends. In this way it helps to form the structure of cakes, bread, and other baked wheat products, during baking. </a:t>
            </a:r>
            <a:endParaRPr>
              <a:highlight>
                <a:srgbClr val="FFFF00"/>
              </a:highlight>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Denaturation of protein is also brought about by:</a:t>
            </a:r>
            <a:endParaRPr>
              <a:latin typeface="Arial"/>
              <a:ea typeface="Arial"/>
              <a:cs typeface="Arial"/>
              <a:sym typeface="Arial"/>
            </a:endParaRPr>
          </a:p>
        </p:txBody>
      </p:sp>
      <p:sp>
        <p:nvSpPr>
          <p:cNvPr id="213" name="Google Shape;213;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Mechanical agitation:</a:t>
            </a:r>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as in the whipping of egg white, which cause ovalbumin to set partially.</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Acids and alcohol:</a:t>
            </a:r>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as in the marinating of meat in vinegar, wine ,etc., and the clotting of casinogen in the stomach, which is aided by acid.  </a:t>
            </a:r>
            <a:endParaRPr>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3"/>
          <p:cNvSpPr txBox="1"/>
          <p:nvPr>
            <p:ph type="title"/>
          </p:nvPr>
        </p:nvSpPr>
        <p:spPr>
          <a:xfrm>
            <a:off x="571500" y="1873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Arial"/>
              <a:buNone/>
            </a:pPr>
            <a:r>
              <a:rPr lang="en-US" sz="2800">
                <a:latin typeface="Arial"/>
                <a:ea typeface="Arial"/>
                <a:cs typeface="Arial"/>
                <a:sym typeface="Arial"/>
              </a:rPr>
              <a:t>What happens to protein which is consumed in excess of body’s needs?                                                      </a:t>
            </a:r>
            <a:r>
              <a:rPr lang="en-US" sz="2800">
                <a:highlight>
                  <a:srgbClr val="FFFF00"/>
                </a:highlight>
                <a:latin typeface="Arial"/>
                <a:ea typeface="Arial"/>
                <a:cs typeface="Arial"/>
                <a:sym typeface="Arial"/>
              </a:rPr>
              <a:t>Past Paper Question </a:t>
            </a:r>
            <a:endParaRPr sz="2800">
              <a:highlight>
                <a:srgbClr val="FFFF00"/>
              </a:highlight>
              <a:latin typeface="Arial"/>
              <a:ea typeface="Arial"/>
              <a:cs typeface="Arial"/>
              <a:sym typeface="Arial"/>
            </a:endParaRPr>
          </a:p>
        </p:txBody>
      </p:sp>
      <p:sp>
        <p:nvSpPr>
          <p:cNvPr id="219" name="Google Shape;219;p23"/>
          <p:cNvSpPr txBox="1"/>
          <p:nvPr>
            <p:ph idx="1" type="body"/>
          </p:nvPr>
        </p:nvSpPr>
        <p:spPr>
          <a:xfrm>
            <a:off x="812800" y="1512888"/>
            <a:ext cx="10515600" cy="4981575"/>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Deamination occurs, which is a process where (A.A’S) are broken down , as the body is unable to store protein or (A.A’S).</a:t>
            </a:r>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The ni</a:t>
            </a:r>
            <a:r>
              <a:rPr lang="en-US">
                <a:highlight>
                  <a:srgbClr val="FFFF00"/>
                </a:highlight>
                <a:latin typeface="Arial"/>
                <a:ea typeface="Arial"/>
                <a:cs typeface="Arial"/>
                <a:sym typeface="Arial"/>
              </a:rPr>
              <a:t>trogen </a:t>
            </a:r>
            <a:r>
              <a:rPr lang="en-US">
                <a:latin typeface="Arial"/>
                <a:ea typeface="Arial"/>
                <a:cs typeface="Arial"/>
                <a:sym typeface="Arial"/>
              </a:rPr>
              <a:t>is removed from amino acids and is then </a:t>
            </a:r>
            <a:r>
              <a:rPr lang="en-US">
                <a:highlight>
                  <a:srgbClr val="FFFF00"/>
                </a:highlight>
                <a:latin typeface="Arial"/>
                <a:ea typeface="Arial"/>
                <a:cs typeface="Arial"/>
                <a:sym typeface="Arial"/>
              </a:rPr>
              <a:t>converted to Ammonia </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t>
            </a:r>
            <a:r>
              <a:rPr lang="en-US">
                <a:highlight>
                  <a:srgbClr val="FFFF00"/>
                </a:highlight>
                <a:latin typeface="Arial"/>
                <a:ea typeface="Arial"/>
                <a:cs typeface="Arial"/>
                <a:sym typeface="Arial"/>
              </a:rPr>
              <a:t>Ammonia is toxic </a:t>
            </a:r>
            <a:r>
              <a:rPr lang="en-US">
                <a:latin typeface="Arial"/>
                <a:ea typeface="Arial"/>
                <a:cs typeface="Arial"/>
                <a:sym typeface="Arial"/>
              </a:rPr>
              <a:t>to the human body and enzymes </a:t>
            </a:r>
            <a:r>
              <a:rPr lang="en-US">
                <a:highlight>
                  <a:srgbClr val="FFFF00"/>
                </a:highlight>
                <a:latin typeface="Arial"/>
                <a:ea typeface="Arial"/>
                <a:cs typeface="Arial"/>
                <a:sym typeface="Arial"/>
              </a:rPr>
              <a:t>convert it to</a:t>
            </a:r>
            <a:r>
              <a:rPr lang="en-US">
                <a:latin typeface="Arial"/>
                <a:ea typeface="Arial"/>
                <a:cs typeface="Arial"/>
                <a:sym typeface="Arial"/>
              </a:rPr>
              <a:t> </a:t>
            </a:r>
            <a:r>
              <a:rPr lang="en-US">
                <a:highlight>
                  <a:srgbClr val="FFFF00"/>
                </a:highlight>
                <a:latin typeface="Arial"/>
                <a:ea typeface="Arial"/>
                <a:cs typeface="Arial"/>
                <a:sym typeface="Arial"/>
              </a:rPr>
              <a:t>uric acid</a:t>
            </a:r>
            <a:r>
              <a:rPr lang="en-US">
                <a:latin typeface="Arial"/>
                <a:ea typeface="Arial"/>
                <a:cs typeface="Arial"/>
                <a:sym typeface="Arial"/>
              </a:rPr>
              <a:t>, which is then excreted in </a:t>
            </a:r>
            <a:r>
              <a:rPr lang="en-US">
                <a:highlight>
                  <a:srgbClr val="FFFF00"/>
                </a:highlight>
                <a:latin typeface="Arial"/>
                <a:ea typeface="Arial"/>
                <a:cs typeface="Arial"/>
                <a:sym typeface="Arial"/>
              </a:rPr>
              <a:t>urine via kidney as urea.</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The rest of the (A.A’S) is </a:t>
            </a:r>
            <a:r>
              <a:rPr lang="en-US">
                <a:highlight>
                  <a:srgbClr val="FFFF00"/>
                </a:highlight>
                <a:latin typeface="Arial"/>
                <a:ea typeface="Arial"/>
                <a:cs typeface="Arial"/>
                <a:sym typeface="Arial"/>
              </a:rPr>
              <a:t>oxidized</a:t>
            </a:r>
            <a:r>
              <a:rPr lang="en-US">
                <a:latin typeface="Arial"/>
                <a:ea typeface="Arial"/>
                <a:cs typeface="Arial"/>
                <a:sym typeface="Arial"/>
              </a:rPr>
              <a:t> for energy “</a:t>
            </a:r>
            <a:r>
              <a:rPr lang="en-US">
                <a:highlight>
                  <a:srgbClr val="FFFF00"/>
                </a:highlight>
                <a:latin typeface="Arial"/>
                <a:ea typeface="Arial"/>
                <a:cs typeface="Arial"/>
                <a:sym typeface="Arial"/>
              </a:rPr>
              <a:t> stored as </a:t>
            </a:r>
            <a:r>
              <a:rPr lang="en-US">
                <a:latin typeface="Arial"/>
                <a:ea typeface="Arial"/>
                <a:cs typeface="Arial"/>
                <a:sym typeface="Arial"/>
              </a:rPr>
              <a:t>glycogen in the liver” or </a:t>
            </a:r>
            <a:r>
              <a:rPr lang="en-US">
                <a:highlight>
                  <a:srgbClr val="FFFF00"/>
                </a:highlight>
                <a:latin typeface="Arial"/>
                <a:ea typeface="Arial"/>
                <a:cs typeface="Arial"/>
                <a:sym typeface="Arial"/>
              </a:rPr>
              <a:t>stored as fat under the skin and adipose tissue or around internal organs which may lead to obesity and </a:t>
            </a:r>
            <a:r>
              <a:rPr lang="en-US">
                <a:highlight>
                  <a:srgbClr val="FFFF00"/>
                </a:highlight>
                <a:latin typeface="Arial"/>
                <a:ea typeface="Arial"/>
                <a:cs typeface="Arial"/>
                <a:sym typeface="Arial"/>
              </a:rPr>
              <a:t>CHD ( </a:t>
            </a:r>
            <a:r>
              <a:rPr lang="en-US">
                <a:highlight>
                  <a:srgbClr val="FFFF00"/>
                </a:highlight>
                <a:latin typeface="Arial"/>
                <a:ea typeface="Arial"/>
                <a:cs typeface="Arial"/>
                <a:sym typeface="Arial"/>
              </a:rPr>
              <a:t>coronary heart disease </a:t>
            </a:r>
            <a:endParaRPr>
              <a:highlight>
                <a:srgbClr val="FFFF00"/>
              </a:highlight>
            </a:endParaRPr>
          </a:p>
          <a:p>
            <a:pPr indent="0" lvl="0" marL="0" rtl="0" algn="l">
              <a:lnSpc>
                <a:spcPct val="90000"/>
              </a:lnSpc>
              <a:spcBef>
                <a:spcPts val="1000"/>
              </a:spcBef>
              <a:spcAft>
                <a:spcPts val="0"/>
              </a:spcAft>
              <a:buClr>
                <a:schemeClr val="dk1"/>
              </a:buClr>
              <a:buSzPts val="2800"/>
              <a:buNone/>
            </a:pPr>
            <a:r>
              <a:rPr lang="en-US">
                <a:highlight>
                  <a:srgbClr val="FFFF00"/>
                </a:highlight>
                <a:latin typeface="Arial"/>
                <a:ea typeface="Arial"/>
                <a:cs typeface="Arial"/>
                <a:sym typeface="Arial"/>
              </a:rPr>
              <a:t>Deamination takes place in liver.</a:t>
            </a:r>
            <a:endParaRPr>
              <a:highlight>
                <a:srgbClr val="FFFF00"/>
              </a:highlight>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4"/>
          <p:cNvSpPr txBox="1"/>
          <p:nvPr>
            <p:ph idx="1" type="body"/>
          </p:nvPr>
        </p:nvSpPr>
        <p:spPr>
          <a:xfrm>
            <a:off x="152400" y="2260599"/>
            <a:ext cx="10515600" cy="4322763"/>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90000"/>
              </a:lnSpc>
              <a:spcBef>
                <a:spcPts val="0"/>
              </a:spcBef>
              <a:spcAft>
                <a:spcPts val="0"/>
              </a:spcAft>
              <a:buClr>
                <a:schemeClr val="dk1"/>
              </a:buClr>
              <a:buSzPct val="100000"/>
              <a:buNone/>
            </a:pPr>
            <a:r>
              <a:rPr lang="en-US"/>
              <a:t>                            </a:t>
            </a:r>
            <a:r>
              <a:rPr lang="en-US" sz="6000"/>
              <a:t>C         H       O         /     N </a:t>
            </a:r>
            <a:endParaRPr/>
          </a:p>
          <a:p>
            <a:pPr indent="0" lvl="0" marL="0" rtl="0" algn="l">
              <a:lnSpc>
                <a:spcPct val="90000"/>
              </a:lnSpc>
              <a:spcBef>
                <a:spcPts val="1000"/>
              </a:spcBef>
              <a:spcAft>
                <a:spcPts val="0"/>
              </a:spcAft>
              <a:buClr>
                <a:schemeClr val="dk1"/>
              </a:buClr>
              <a:buSzPct val="100000"/>
              <a:buNone/>
            </a:pPr>
            <a:r>
              <a:rPr lang="en-US" sz="6000"/>
              <a:t>                                                </a:t>
            </a:r>
            <a:r>
              <a:rPr lang="en-US" sz="4000"/>
              <a:t>Ammonia</a:t>
            </a:r>
            <a:endParaRPr/>
          </a:p>
          <a:p>
            <a:pPr indent="0" lvl="0" marL="0" rtl="0" algn="l">
              <a:lnSpc>
                <a:spcPct val="90000"/>
              </a:lnSpc>
              <a:spcBef>
                <a:spcPts val="1000"/>
              </a:spcBef>
              <a:spcAft>
                <a:spcPts val="0"/>
              </a:spcAft>
              <a:buClr>
                <a:schemeClr val="dk1"/>
              </a:buClr>
              <a:buSzPct val="100000"/>
              <a:buNone/>
            </a:pPr>
            <a:r>
              <a:rPr lang="en-US" sz="4000"/>
              <a:t>           energy                                                                  </a:t>
            </a:r>
            <a:endParaRPr/>
          </a:p>
          <a:p>
            <a:pPr indent="0" lvl="0" marL="0" rtl="0" algn="l">
              <a:lnSpc>
                <a:spcPct val="90000"/>
              </a:lnSpc>
              <a:spcBef>
                <a:spcPts val="1000"/>
              </a:spcBef>
              <a:spcAft>
                <a:spcPts val="0"/>
              </a:spcAft>
              <a:buClr>
                <a:schemeClr val="dk1"/>
              </a:buClr>
              <a:buSzPct val="100000"/>
              <a:buNone/>
            </a:pPr>
            <a:r>
              <a:rPr lang="en-US" sz="4000"/>
              <a:t>                                   fats                                             uric acid </a:t>
            </a:r>
            <a:endParaRPr/>
          </a:p>
          <a:p>
            <a:pPr indent="0" lvl="0" marL="0" rtl="0" algn="l">
              <a:lnSpc>
                <a:spcPct val="90000"/>
              </a:lnSpc>
              <a:spcBef>
                <a:spcPts val="1000"/>
              </a:spcBef>
              <a:spcAft>
                <a:spcPts val="0"/>
              </a:spcAft>
              <a:buClr>
                <a:schemeClr val="dk1"/>
              </a:buClr>
              <a:buSzPct val="100000"/>
              <a:buNone/>
            </a:pPr>
            <a:r>
              <a:t/>
            </a:r>
            <a:endParaRPr sz="4000"/>
          </a:p>
          <a:p>
            <a:pPr indent="0" lvl="0" marL="0" rtl="0" algn="l">
              <a:lnSpc>
                <a:spcPct val="90000"/>
              </a:lnSpc>
              <a:spcBef>
                <a:spcPts val="1000"/>
              </a:spcBef>
              <a:spcAft>
                <a:spcPts val="0"/>
              </a:spcAft>
              <a:buClr>
                <a:schemeClr val="dk1"/>
              </a:buClr>
              <a:buSzPct val="100000"/>
              <a:buNone/>
            </a:pPr>
            <a:r>
              <a:rPr lang="en-US" sz="4000"/>
              <a:t>                                                                                urine via kidney </a:t>
            </a:r>
            <a:r>
              <a:rPr lang="en-US" sz="6000"/>
              <a:t> </a:t>
            </a:r>
            <a:endParaRPr sz="6000"/>
          </a:p>
          <a:p>
            <a:pPr indent="0" lvl="0" marL="0" rtl="0" algn="l">
              <a:lnSpc>
                <a:spcPct val="90000"/>
              </a:lnSpc>
              <a:spcBef>
                <a:spcPts val="1000"/>
              </a:spcBef>
              <a:spcAft>
                <a:spcPts val="0"/>
              </a:spcAft>
              <a:buClr>
                <a:schemeClr val="dk1"/>
              </a:buClr>
              <a:buSzPct val="100000"/>
              <a:buNone/>
            </a:pPr>
            <a:r>
              <a:rPr lang="en-US" sz="6000"/>
              <a:t>        </a:t>
            </a:r>
            <a:endParaRPr/>
          </a:p>
        </p:txBody>
      </p:sp>
      <p:sp>
        <p:nvSpPr>
          <p:cNvPr id="225" name="Google Shape;225;p24"/>
          <p:cNvSpPr/>
          <p:nvPr/>
        </p:nvSpPr>
        <p:spPr>
          <a:xfrm>
            <a:off x="8026400" y="2413000"/>
            <a:ext cx="850900" cy="520700"/>
          </a:xfrm>
          <a:prstGeom prst="curvedLeftArrow">
            <a:avLst>
              <a:gd fmla="val 25000" name="adj1"/>
              <a:gd fmla="val 50000" name="adj2"/>
              <a:gd fmla="val 25000"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26" name="Google Shape;226;p24"/>
          <p:cNvSpPr/>
          <p:nvPr/>
        </p:nvSpPr>
        <p:spPr>
          <a:xfrm>
            <a:off x="8451850" y="4368800"/>
            <a:ext cx="247650" cy="584200"/>
          </a:xfrm>
          <a:prstGeom prst="downArrow">
            <a:avLst>
              <a:gd fmla="val 50000" name="adj1"/>
              <a:gd fmla="val 50000" name="adj2"/>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7" name="Google Shape;227;p24"/>
          <p:cNvSpPr/>
          <p:nvPr/>
        </p:nvSpPr>
        <p:spPr>
          <a:xfrm>
            <a:off x="3670300" y="2933700"/>
            <a:ext cx="165100" cy="939800"/>
          </a:xfrm>
          <a:prstGeom prst="downArrow">
            <a:avLst>
              <a:gd fmla="val 50000" name="adj1"/>
              <a:gd fmla="val 50000" name="adj2"/>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8" name="Google Shape;228;p24"/>
          <p:cNvSpPr/>
          <p:nvPr/>
        </p:nvSpPr>
        <p:spPr>
          <a:xfrm>
            <a:off x="2044700" y="2819400"/>
            <a:ext cx="165100" cy="584200"/>
          </a:xfrm>
          <a:prstGeom prst="downArrow">
            <a:avLst>
              <a:gd fmla="val 50000" name="adj1"/>
              <a:gd fmla="val 50000" name="adj2"/>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9" name="Google Shape;229;p24"/>
          <p:cNvSpPr/>
          <p:nvPr/>
        </p:nvSpPr>
        <p:spPr>
          <a:xfrm>
            <a:off x="7366000" y="3403600"/>
            <a:ext cx="469900" cy="749300"/>
          </a:xfrm>
          <a:prstGeom prst="curvedRightArrow">
            <a:avLst>
              <a:gd fmla="val 25000" name="adj1"/>
              <a:gd fmla="val 50000" name="adj2"/>
              <a:gd fmla="val 25000"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g3766a0e57f8_0_0"/>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None/>
            </a:pPr>
            <a:r>
              <a:t/>
            </a:r>
            <a:endParaRPr/>
          </a:p>
        </p:txBody>
      </p:sp>
      <p:pic>
        <p:nvPicPr>
          <p:cNvPr id="236" name="Google Shape;236;g3766a0e57f8_0_0" title="Protein &amp; Digestion 1 Oct-Nov 2019 11.jpg"/>
          <p:cNvPicPr preferRelativeResize="0"/>
          <p:nvPr/>
        </p:nvPicPr>
        <p:blipFill>
          <a:blip r:embed="rId3">
            <a:alphaModFix/>
          </a:blip>
          <a:stretch>
            <a:fillRect/>
          </a:stretch>
        </p:blipFill>
        <p:spPr>
          <a:xfrm>
            <a:off x="194550" y="0"/>
            <a:ext cx="11839951" cy="71012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3766a0e57f8_0_7"/>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None/>
            </a:pPr>
            <a:r>
              <a:t/>
            </a:r>
            <a:endParaRPr/>
          </a:p>
        </p:txBody>
      </p:sp>
      <p:pic>
        <p:nvPicPr>
          <p:cNvPr id="243" name="Google Shape;243;g3766a0e57f8_0_7" title="Protein 1 Oct-Nov 2019 11 ms .jpg"/>
          <p:cNvPicPr preferRelativeResize="0"/>
          <p:nvPr/>
        </p:nvPicPr>
        <p:blipFill>
          <a:blip r:embed="rId3">
            <a:alphaModFix/>
          </a:blip>
          <a:stretch>
            <a:fillRect/>
          </a:stretch>
        </p:blipFill>
        <p:spPr>
          <a:xfrm>
            <a:off x="52400" y="0"/>
            <a:ext cx="11669426" cy="64758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type="title"/>
          </p:nvPr>
        </p:nvSpPr>
        <p:spPr>
          <a:xfrm>
            <a:off x="838200" y="365125"/>
            <a:ext cx="10515600" cy="299202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Arial"/>
              <a:buNone/>
            </a:pPr>
            <a:r>
              <a:rPr lang="en-US" sz="2800">
                <a:latin typeface="Arial"/>
                <a:ea typeface="Arial"/>
                <a:cs typeface="Arial"/>
                <a:sym typeface="Arial"/>
              </a:rPr>
              <a:t>There are many different proteins and they are all complex molecules. </a:t>
            </a:r>
            <a:br>
              <a:rPr lang="en-US" sz="2800">
                <a:latin typeface="Arial"/>
                <a:ea typeface="Arial"/>
                <a:cs typeface="Arial"/>
                <a:sym typeface="Arial"/>
              </a:rPr>
            </a:br>
            <a:br>
              <a:rPr lang="en-US" sz="2800">
                <a:latin typeface="Arial"/>
                <a:ea typeface="Arial"/>
                <a:cs typeface="Arial"/>
                <a:sym typeface="Arial"/>
              </a:rPr>
            </a:br>
            <a:r>
              <a:rPr lang="en-US" sz="2800">
                <a:highlight>
                  <a:srgbClr val="FFFF00"/>
                </a:highlight>
                <a:latin typeface="Arial"/>
                <a:ea typeface="Arial"/>
                <a:cs typeface="Arial"/>
                <a:sym typeface="Arial"/>
              </a:rPr>
              <a:t>Elements</a:t>
            </a:r>
            <a:r>
              <a:rPr lang="en-US" sz="2800">
                <a:latin typeface="Arial"/>
                <a:ea typeface="Arial"/>
                <a:cs typeface="Arial"/>
                <a:sym typeface="Arial"/>
              </a:rPr>
              <a:t> that make up protein are </a:t>
            </a:r>
            <a:r>
              <a:rPr lang="en-US" sz="2800">
                <a:solidFill>
                  <a:srgbClr val="C00000"/>
                </a:solidFill>
                <a:highlight>
                  <a:srgbClr val="FFFF00"/>
                </a:highlight>
                <a:latin typeface="Arial"/>
                <a:ea typeface="Arial"/>
                <a:cs typeface="Arial"/>
                <a:sym typeface="Arial"/>
              </a:rPr>
              <a:t>( NCHOPS)</a:t>
            </a:r>
            <a:br>
              <a:rPr lang="en-US" sz="2800">
                <a:solidFill>
                  <a:srgbClr val="C00000"/>
                </a:solidFill>
                <a:latin typeface="Arial"/>
                <a:ea typeface="Arial"/>
                <a:cs typeface="Arial"/>
                <a:sym typeface="Arial"/>
              </a:rPr>
            </a:br>
            <a:br>
              <a:rPr lang="en-US" sz="2800">
                <a:solidFill>
                  <a:srgbClr val="C00000"/>
                </a:solidFill>
                <a:latin typeface="Arial"/>
                <a:ea typeface="Arial"/>
                <a:cs typeface="Arial"/>
                <a:sym typeface="Arial"/>
              </a:rPr>
            </a:br>
            <a:r>
              <a:rPr lang="en-US" sz="2800">
                <a:solidFill>
                  <a:srgbClr val="C00000"/>
                </a:solidFill>
                <a:highlight>
                  <a:srgbClr val="FFFF00"/>
                </a:highlight>
                <a:latin typeface="Arial"/>
                <a:ea typeface="Arial"/>
                <a:cs typeface="Arial"/>
                <a:sym typeface="Arial"/>
              </a:rPr>
              <a:t>Carbon, hydrogen, oxygen, nitrogen, and sometimes sulfur and phosphorus.</a:t>
            </a:r>
            <a:endParaRPr sz="2800">
              <a:solidFill>
                <a:srgbClr val="C00000"/>
              </a:solidFill>
              <a:highlight>
                <a:srgbClr val="FFFF00"/>
              </a:highlight>
              <a:latin typeface="Arial"/>
              <a:ea typeface="Arial"/>
              <a:cs typeface="Arial"/>
              <a:sym typeface="Arial"/>
            </a:endParaRPr>
          </a:p>
        </p:txBody>
      </p:sp>
      <p:pic>
        <p:nvPicPr>
          <p:cNvPr id="101" name="Google Shape;101;p3"/>
          <p:cNvPicPr preferRelativeResize="0"/>
          <p:nvPr>
            <p:ph idx="1" type="body"/>
          </p:nvPr>
        </p:nvPicPr>
        <p:blipFill rotWithShape="1">
          <a:blip r:embed="rId3">
            <a:alphaModFix/>
          </a:blip>
          <a:srcRect b="0" l="0" r="0" t="0"/>
          <a:stretch/>
        </p:blipFill>
        <p:spPr>
          <a:xfrm>
            <a:off x="3730650" y="2978331"/>
            <a:ext cx="8032904" cy="387966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idx="1" type="body"/>
          </p:nvPr>
        </p:nvSpPr>
        <p:spPr>
          <a:xfrm>
            <a:off x="838200" y="587829"/>
            <a:ext cx="10515600" cy="5589134"/>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T</a:t>
            </a:r>
            <a:r>
              <a:rPr lang="en-US">
                <a:highlight>
                  <a:schemeClr val="lt1"/>
                </a:highlight>
                <a:latin typeface="Arial"/>
                <a:ea typeface="Arial"/>
                <a:cs typeface="Arial"/>
                <a:sym typeface="Arial"/>
              </a:rPr>
              <a:t>he protein molecules are made up of small units joined together like links in a chain. These units are called </a:t>
            </a:r>
            <a:r>
              <a:rPr b="1" lang="en-US">
                <a:solidFill>
                  <a:srgbClr val="F7CAAC"/>
                </a:solidFill>
                <a:highlight>
                  <a:schemeClr val="lt1"/>
                </a:highlight>
                <a:latin typeface="Arial"/>
                <a:ea typeface="Arial"/>
                <a:cs typeface="Arial"/>
                <a:sym typeface="Arial"/>
              </a:rPr>
              <a:t>amino-acids</a:t>
            </a:r>
            <a:r>
              <a:rPr lang="en-US">
                <a:highlight>
                  <a:schemeClr val="lt1"/>
                </a:highlight>
                <a:latin typeface="Arial"/>
                <a:ea typeface="Arial"/>
                <a:cs typeface="Arial"/>
                <a:sym typeface="Arial"/>
              </a:rPr>
              <a:t>.</a:t>
            </a:r>
            <a:endParaRPr>
              <a:highlight>
                <a:schemeClr val="lt1"/>
              </a:highlight>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highlight>
                <a:schemeClr val="lt1"/>
              </a:highlight>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highlight>
                  <a:schemeClr val="lt1"/>
                </a:highlight>
                <a:latin typeface="Arial"/>
                <a:ea typeface="Arial"/>
                <a:cs typeface="Arial"/>
                <a:sym typeface="Arial"/>
              </a:rPr>
              <a:t>At least 22 different amino-acids are known to occur naturally, and each has its own chemical name.</a:t>
            </a:r>
            <a:endParaRPr>
              <a:highlight>
                <a:schemeClr val="lt1"/>
              </a:highlight>
            </a:endParaRPr>
          </a:p>
          <a:p>
            <a:pPr indent="-50800" lvl="0" marL="228600" rtl="0" algn="l">
              <a:lnSpc>
                <a:spcPct val="90000"/>
              </a:lnSpc>
              <a:spcBef>
                <a:spcPts val="1000"/>
              </a:spcBef>
              <a:spcAft>
                <a:spcPts val="0"/>
              </a:spcAft>
              <a:buClr>
                <a:schemeClr val="dk1"/>
              </a:buClr>
              <a:buSzPts val="2800"/>
              <a:buNone/>
            </a:pPr>
            <a:r>
              <a:t/>
            </a:r>
            <a:endParaRPr>
              <a:highlight>
                <a:schemeClr val="lt1"/>
              </a:highlight>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highlight>
                  <a:schemeClr val="lt1"/>
                </a:highlight>
                <a:latin typeface="Arial"/>
                <a:ea typeface="Arial"/>
                <a:cs typeface="Arial"/>
                <a:sym typeface="Arial"/>
              </a:rPr>
              <a:t>Different proteins are made when different numbers and types of amino-acids combine. </a:t>
            </a:r>
            <a:endParaRPr>
              <a:highlight>
                <a:schemeClr val="lt1"/>
              </a:highlight>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An enormous number of different proteins can be made from 22 amino-acids.</a:t>
            </a:r>
            <a:endParaRPr>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What is an amino acid?</a:t>
            </a:r>
            <a:endParaRPr>
              <a:latin typeface="Arial"/>
              <a:ea typeface="Arial"/>
              <a:cs typeface="Arial"/>
              <a:sym typeface="Arial"/>
            </a:endParaRPr>
          </a:p>
        </p:txBody>
      </p:sp>
      <p:sp>
        <p:nvSpPr>
          <p:cNvPr id="112" name="Google Shape;112;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highlight>
                  <a:srgbClr val="FFFF00"/>
                </a:highlight>
                <a:latin typeface="Arial"/>
                <a:ea typeface="Arial"/>
                <a:cs typeface="Arial"/>
                <a:sym typeface="Arial"/>
              </a:rPr>
              <a:t>1. Amino acids (A.A’s) are the building block of proteins.</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2. There are at least 22 different types of amino acids.</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3. Different proteins are made when different numbers and types of (A.A’s) combine.</a:t>
            </a:r>
            <a:endParaRPr>
              <a:highlight>
                <a:srgbClr val="FFFF00"/>
              </a:highlight>
            </a:endParaRPr>
          </a:p>
          <a:p>
            <a:pPr indent="0" lvl="0" marL="0" rtl="0" algn="l">
              <a:lnSpc>
                <a:spcPct val="90000"/>
              </a:lnSpc>
              <a:spcBef>
                <a:spcPts val="1000"/>
              </a:spcBef>
              <a:spcAft>
                <a:spcPts val="0"/>
              </a:spcAft>
              <a:buClr>
                <a:schemeClr val="dk1"/>
              </a:buClr>
              <a:buSzPts val="2800"/>
              <a:buNone/>
            </a:pPr>
            <a:r>
              <a:t/>
            </a:r>
            <a:endParaRPr>
              <a:highlight>
                <a:srgbClr val="FFFF00"/>
              </a:highlight>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Indispensable </a:t>
            </a:r>
            <a:r>
              <a:rPr lang="en-US">
                <a:solidFill>
                  <a:srgbClr val="C00000"/>
                </a:solidFill>
                <a:highlight>
                  <a:srgbClr val="FFFF00"/>
                </a:highlight>
                <a:latin typeface="Arial"/>
                <a:ea typeface="Arial"/>
                <a:cs typeface="Arial"/>
                <a:sym typeface="Arial"/>
              </a:rPr>
              <a:t>( essential).</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They must be obtained from foods containing protein in the diet, as they cannot be made in the body.</a:t>
            </a:r>
            <a:endParaRPr>
              <a:highlight>
                <a:srgbClr val="FFFF00"/>
              </a:highlight>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id="117" name="Google Shape;117;p6"/>
          <p:cNvPicPr preferRelativeResize="0"/>
          <p:nvPr/>
        </p:nvPicPr>
        <p:blipFill rotWithShape="1">
          <a:blip r:embed="rId3">
            <a:alphaModFix/>
          </a:blip>
          <a:srcRect b="0" l="0" r="0" t="0"/>
          <a:stretch/>
        </p:blipFill>
        <p:spPr>
          <a:xfrm>
            <a:off x="0" y="991893"/>
            <a:ext cx="12192000" cy="472875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lang="en-US" sz="3600">
                <a:latin typeface="Arial"/>
                <a:ea typeface="Arial"/>
                <a:cs typeface="Arial"/>
                <a:sym typeface="Arial"/>
              </a:rPr>
              <a:t>Amino acids     peptones     peptides      protein </a:t>
            </a:r>
            <a:endParaRPr sz="3600">
              <a:latin typeface="Arial"/>
              <a:ea typeface="Arial"/>
              <a:cs typeface="Arial"/>
              <a:sym typeface="Arial"/>
            </a:endParaRPr>
          </a:p>
        </p:txBody>
      </p:sp>
      <p:pic>
        <p:nvPicPr>
          <p:cNvPr id="123" name="Google Shape;123;p7"/>
          <p:cNvPicPr preferRelativeResize="0"/>
          <p:nvPr>
            <p:ph idx="1" type="body"/>
          </p:nvPr>
        </p:nvPicPr>
        <p:blipFill rotWithShape="1">
          <a:blip r:embed="rId3">
            <a:alphaModFix/>
          </a:blip>
          <a:srcRect b="0" l="0" r="0" t="0"/>
          <a:stretch/>
        </p:blipFill>
        <p:spPr>
          <a:xfrm>
            <a:off x="1541416" y="1567543"/>
            <a:ext cx="9274629" cy="4963885"/>
          </a:xfrm>
          <a:prstGeom prst="rect">
            <a:avLst/>
          </a:prstGeom>
          <a:noFill/>
          <a:ln>
            <a:noFill/>
          </a:ln>
        </p:spPr>
      </p:pic>
      <p:cxnSp>
        <p:nvCxnSpPr>
          <p:cNvPr id="124" name="Google Shape;124;p7"/>
          <p:cNvCxnSpPr/>
          <p:nvPr/>
        </p:nvCxnSpPr>
        <p:spPr>
          <a:xfrm>
            <a:off x="3474720" y="1071154"/>
            <a:ext cx="535577" cy="0"/>
          </a:xfrm>
          <a:prstGeom prst="straightConnector1">
            <a:avLst/>
          </a:prstGeom>
          <a:noFill/>
          <a:ln cap="flat" cmpd="sng" w="9525">
            <a:solidFill>
              <a:schemeClr val="accent1"/>
            </a:solidFill>
            <a:prstDash val="solid"/>
            <a:miter lim="800000"/>
            <a:headEnd len="sm" w="sm" type="none"/>
            <a:tailEnd len="med" w="med" type="triangle"/>
          </a:ln>
        </p:spPr>
      </p:cxnSp>
      <p:cxnSp>
        <p:nvCxnSpPr>
          <p:cNvPr id="125" name="Google Shape;125;p7"/>
          <p:cNvCxnSpPr/>
          <p:nvPr/>
        </p:nvCxnSpPr>
        <p:spPr>
          <a:xfrm>
            <a:off x="5969726" y="1058091"/>
            <a:ext cx="509451" cy="0"/>
          </a:xfrm>
          <a:prstGeom prst="straightConnector1">
            <a:avLst/>
          </a:prstGeom>
          <a:noFill/>
          <a:ln cap="flat" cmpd="sng" w="9525">
            <a:solidFill>
              <a:schemeClr val="accent1"/>
            </a:solidFill>
            <a:prstDash val="solid"/>
            <a:miter lim="800000"/>
            <a:headEnd len="sm" w="sm" type="none"/>
            <a:tailEnd len="med" w="med" type="triangle"/>
          </a:ln>
        </p:spPr>
      </p:cxnSp>
      <p:cxnSp>
        <p:nvCxnSpPr>
          <p:cNvPr id="126" name="Google Shape;126;p7"/>
          <p:cNvCxnSpPr/>
          <p:nvPr/>
        </p:nvCxnSpPr>
        <p:spPr>
          <a:xfrm>
            <a:off x="8373291" y="1058091"/>
            <a:ext cx="548640" cy="13063"/>
          </a:xfrm>
          <a:prstGeom prst="straightConnector1">
            <a:avLst/>
          </a:prstGeom>
          <a:noFill/>
          <a:ln cap="flat" cmpd="sng" w="9525">
            <a:solidFill>
              <a:schemeClr val="accent1"/>
            </a:solidFill>
            <a:prstDash val="solid"/>
            <a:miter lim="800000"/>
            <a:headEnd len="sm" w="sm" type="none"/>
            <a:tailEnd len="med" w="med" type="triangl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8"/>
          <p:cNvSpPr txBox="1"/>
          <p:nvPr>
            <p:ph idx="1" type="subTitle"/>
          </p:nvPr>
        </p:nvSpPr>
        <p:spPr>
          <a:xfrm>
            <a:off x="1301932" y="1505449"/>
            <a:ext cx="9144000" cy="228278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C00000"/>
              </a:buClr>
              <a:buSzPts val="2800"/>
              <a:buNone/>
            </a:pPr>
            <a:r>
              <a:rPr lang="en-US" sz="2800">
                <a:solidFill>
                  <a:srgbClr val="C00000"/>
                </a:solidFill>
                <a:highlight>
                  <a:srgbClr val="FFFF00"/>
                </a:highlight>
              </a:rPr>
              <a:t>Ten</a:t>
            </a:r>
            <a:r>
              <a:rPr lang="en-US" sz="2800">
                <a:highlight>
                  <a:srgbClr val="FFFF00"/>
                </a:highlight>
              </a:rPr>
              <a:t> are </a:t>
            </a:r>
            <a:r>
              <a:rPr lang="en-US" sz="2800">
                <a:solidFill>
                  <a:srgbClr val="C00000"/>
                </a:solidFill>
                <a:highlight>
                  <a:srgbClr val="FFFF00"/>
                </a:highlight>
              </a:rPr>
              <a:t>indispensable (essential) </a:t>
            </a:r>
            <a:r>
              <a:rPr lang="en-US" sz="2800">
                <a:highlight>
                  <a:srgbClr val="FFFF00"/>
                </a:highlight>
              </a:rPr>
              <a:t>for growth and repair in </a:t>
            </a:r>
            <a:r>
              <a:rPr lang="en-US" sz="2800">
                <a:solidFill>
                  <a:srgbClr val="C00000"/>
                </a:solidFill>
                <a:highlight>
                  <a:srgbClr val="FFFF00"/>
                </a:highlight>
              </a:rPr>
              <a:t>children</a:t>
            </a:r>
            <a:r>
              <a:rPr lang="en-US" sz="2800">
                <a:highlight>
                  <a:srgbClr val="FFFF00"/>
                </a:highlight>
              </a:rPr>
              <a:t>.</a:t>
            </a:r>
            <a:endParaRPr>
              <a:highlight>
                <a:srgbClr val="FFFF00"/>
              </a:highlight>
            </a:endParaRPr>
          </a:p>
          <a:p>
            <a:pPr indent="0" lvl="0" marL="0" rtl="0" algn="l">
              <a:lnSpc>
                <a:spcPct val="90000"/>
              </a:lnSpc>
              <a:spcBef>
                <a:spcPts val="1000"/>
              </a:spcBef>
              <a:spcAft>
                <a:spcPts val="0"/>
              </a:spcAft>
              <a:buClr>
                <a:schemeClr val="dk1"/>
              </a:buClr>
              <a:buSzPts val="2800"/>
              <a:buNone/>
            </a:pPr>
            <a:r>
              <a:t/>
            </a:r>
            <a:endParaRPr sz="2800">
              <a:highlight>
                <a:srgbClr val="FFFF00"/>
              </a:highlight>
            </a:endParaRPr>
          </a:p>
          <a:p>
            <a:pPr indent="0" lvl="0" marL="0" rtl="0" algn="l">
              <a:lnSpc>
                <a:spcPct val="90000"/>
              </a:lnSpc>
              <a:spcBef>
                <a:spcPts val="1000"/>
              </a:spcBef>
              <a:spcAft>
                <a:spcPts val="0"/>
              </a:spcAft>
              <a:buClr>
                <a:schemeClr val="dk1"/>
              </a:buClr>
              <a:buSzPts val="2800"/>
              <a:buNone/>
            </a:pPr>
            <a:r>
              <a:t/>
            </a:r>
            <a:endParaRPr sz="2800">
              <a:highlight>
                <a:srgbClr val="FFFF00"/>
              </a:highlight>
            </a:endParaRPr>
          </a:p>
          <a:p>
            <a:pPr indent="0" lvl="0" marL="0" rtl="0" algn="l">
              <a:lnSpc>
                <a:spcPct val="90000"/>
              </a:lnSpc>
              <a:spcBef>
                <a:spcPts val="1000"/>
              </a:spcBef>
              <a:spcAft>
                <a:spcPts val="0"/>
              </a:spcAft>
              <a:buClr>
                <a:srgbClr val="C00000"/>
              </a:buClr>
              <a:buSzPts val="2800"/>
              <a:buNone/>
            </a:pPr>
            <a:r>
              <a:rPr lang="en-US" sz="2800">
                <a:solidFill>
                  <a:srgbClr val="C00000"/>
                </a:solidFill>
                <a:highlight>
                  <a:srgbClr val="FFFF00"/>
                </a:highlight>
              </a:rPr>
              <a:t>Eight</a:t>
            </a:r>
            <a:r>
              <a:rPr lang="en-US" sz="2800">
                <a:highlight>
                  <a:srgbClr val="FFFF00"/>
                </a:highlight>
              </a:rPr>
              <a:t> are </a:t>
            </a:r>
            <a:r>
              <a:rPr lang="en-US" sz="2800">
                <a:solidFill>
                  <a:srgbClr val="C00000"/>
                </a:solidFill>
                <a:highlight>
                  <a:srgbClr val="FFFF00"/>
                </a:highlight>
              </a:rPr>
              <a:t>indispensable</a:t>
            </a:r>
            <a:r>
              <a:rPr lang="en-US" sz="2800">
                <a:highlight>
                  <a:srgbClr val="FFFF00"/>
                </a:highlight>
              </a:rPr>
              <a:t> for repair and maintenance in </a:t>
            </a:r>
            <a:r>
              <a:rPr lang="en-US" sz="2800">
                <a:solidFill>
                  <a:srgbClr val="C00000"/>
                </a:solidFill>
                <a:highlight>
                  <a:srgbClr val="FFFF00"/>
                </a:highlight>
              </a:rPr>
              <a:t>adults</a:t>
            </a:r>
            <a:r>
              <a:rPr lang="en-US" sz="2800">
                <a:highlight>
                  <a:srgbClr val="FFFF00"/>
                </a:highlight>
              </a:rPr>
              <a:t>.  </a:t>
            </a:r>
            <a:r>
              <a:rPr lang="en-US" sz="2800"/>
              <a:t>               </a:t>
            </a:r>
            <a:endParaRPr sz="2800"/>
          </a:p>
        </p:txBody>
      </p:sp>
      <p:sp>
        <p:nvSpPr>
          <p:cNvPr id="132" name="Google Shape;132;p8"/>
          <p:cNvSpPr/>
          <p:nvPr/>
        </p:nvSpPr>
        <p:spPr>
          <a:xfrm>
            <a:off x="1301932" y="4754879"/>
            <a:ext cx="10737668"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800" u="none" cap="none" strike="noStrike">
                <a:solidFill>
                  <a:schemeClr val="dk1"/>
                </a:solidFill>
                <a:latin typeface="Arial"/>
                <a:ea typeface="Arial"/>
                <a:cs typeface="Arial"/>
                <a:sym typeface="Arial"/>
              </a:rPr>
              <a:t>This means that they must be obtained from foods containing protein in the diet, as they cannot be made in the body.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                                 protein      </a:t>
            </a:r>
            <a:r>
              <a:rPr lang="en-US" sz="2900">
                <a:highlight>
                  <a:srgbClr val="FFFF00"/>
                </a:highlight>
              </a:rPr>
              <a:t> past paper </a:t>
            </a:r>
            <a:r>
              <a:rPr lang="en-US" sz="3000">
                <a:highlight>
                  <a:srgbClr val="FFFF00"/>
                </a:highlight>
              </a:rPr>
              <a:t>question</a:t>
            </a:r>
            <a:endParaRPr sz="3000">
              <a:highlight>
                <a:srgbClr val="FFFF00"/>
              </a:highlight>
            </a:endParaRPr>
          </a:p>
        </p:txBody>
      </p:sp>
      <p:sp>
        <p:nvSpPr>
          <p:cNvPr id="138" name="Google Shape;138;p9"/>
          <p:cNvSpPr txBox="1"/>
          <p:nvPr>
            <p:ph idx="1" type="body"/>
          </p:nvPr>
        </p:nvSpPr>
        <p:spPr>
          <a:xfrm>
            <a:off x="839787" y="1393780"/>
            <a:ext cx="5157900" cy="8238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None/>
            </a:pPr>
            <a:r>
              <a:rPr b="0" lang="en-US"/>
              <a:t>    </a:t>
            </a:r>
            <a:r>
              <a:rPr b="0" lang="en-US">
                <a:highlight>
                  <a:srgbClr val="FFFF00"/>
                </a:highlight>
              </a:rPr>
              <a:t> </a:t>
            </a:r>
            <a:r>
              <a:rPr b="0" lang="en-US" sz="2800">
                <a:solidFill>
                  <a:srgbClr val="C00000"/>
                </a:solidFill>
                <a:highlight>
                  <a:srgbClr val="FFFF00"/>
                </a:highlight>
                <a:latin typeface="Arial"/>
                <a:ea typeface="Arial"/>
                <a:cs typeface="Arial"/>
                <a:sym typeface="Arial"/>
              </a:rPr>
              <a:t>HBV </a:t>
            </a:r>
            <a:r>
              <a:rPr b="0" lang="en-US" sz="2800">
                <a:highlight>
                  <a:srgbClr val="FFFF00"/>
                </a:highlight>
                <a:latin typeface="Arial"/>
                <a:ea typeface="Arial"/>
                <a:cs typeface="Arial"/>
                <a:sym typeface="Arial"/>
              </a:rPr>
              <a:t>    ( complete proteins)</a:t>
            </a:r>
            <a:endParaRPr b="0" sz="2800">
              <a:highlight>
                <a:srgbClr val="FFFF00"/>
              </a:highlight>
              <a:latin typeface="Arial"/>
              <a:ea typeface="Arial"/>
              <a:cs typeface="Arial"/>
              <a:sym typeface="Arial"/>
            </a:endParaRPr>
          </a:p>
        </p:txBody>
      </p:sp>
      <p:sp>
        <p:nvSpPr>
          <p:cNvPr id="139" name="Google Shape;139;p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highlight>
                  <a:srgbClr val="FFFF00"/>
                </a:highlight>
                <a:latin typeface="Arial"/>
                <a:ea typeface="Arial"/>
                <a:cs typeface="Arial"/>
                <a:sym typeface="Arial"/>
              </a:rPr>
              <a:t>High biological value.</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They are proteins that contain all indispensable (A.A’s) in sufficient quantities. </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They are mainly from animal sources ex: meat, cheese, fish, milk and eggs. </a:t>
            </a:r>
            <a:endParaRPr>
              <a:highlight>
                <a:srgbClr val="FFFF00"/>
              </a:highlight>
              <a:latin typeface="Arial"/>
              <a:ea typeface="Arial"/>
              <a:cs typeface="Arial"/>
              <a:sym typeface="Arial"/>
            </a:endParaRPr>
          </a:p>
        </p:txBody>
      </p:sp>
      <p:sp>
        <p:nvSpPr>
          <p:cNvPr id="140" name="Google Shape;140;p9"/>
          <p:cNvSpPr txBox="1"/>
          <p:nvPr>
            <p:ph idx="3" type="body"/>
          </p:nvPr>
        </p:nvSpPr>
        <p:spPr>
          <a:xfrm>
            <a:off x="6172200" y="1420723"/>
            <a:ext cx="5183188" cy="823912"/>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C00000"/>
              </a:buClr>
              <a:buSzPts val="2400"/>
              <a:buNone/>
            </a:pPr>
            <a:r>
              <a:rPr b="0" lang="en-US">
                <a:solidFill>
                  <a:srgbClr val="C00000"/>
                </a:solidFill>
              </a:rPr>
              <a:t>     </a:t>
            </a:r>
            <a:r>
              <a:rPr b="0" lang="en-US">
                <a:solidFill>
                  <a:srgbClr val="C00000"/>
                </a:solidFill>
                <a:highlight>
                  <a:srgbClr val="FFFF00"/>
                </a:highlight>
              </a:rPr>
              <a:t>  </a:t>
            </a:r>
            <a:r>
              <a:rPr b="0" lang="en-US" sz="2800">
                <a:solidFill>
                  <a:srgbClr val="C00000"/>
                </a:solidFill>
                <a:highlight>
                  <a:srgbClr val="FFFF00"/>
                </a:highlight>
              </a:rPr>
              <a:t>LBV      </a:t>
            </a:r>
            <a:r>
              <a:rPr b="0" lang="en-US" sz="2800">
                <a:highlight>
                  <a:srgbClr val="FFFF00"/>
                </a:highlight>
              </a:rPr>
              <a:t>(incomplete proteins)</a:t>
            </a:r>
            <a:endParaRPr b="0" sz="2800">
              <a:highlight>
                <a:srgbClr val="FFFF00"/>
              </a:highlight>
            </a:endParaRPr>
          </a:p>
        </p:txBody>
      </p:sp>
      <p:sp>
        <p:nvSpPr>
          <p:cNvPr id="141" name="Google Shape;141;p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highlight>
                  <a:srgbClr val="FFFF00"/>
                </a:highlight>
                <a:latin typeface="Arial"/>
                <a:ea typeface="Arial"/>
                <a:cs typeface="Arial"/>
                <a:sym typeface="Arial"/>
              </a:rPr>
              <a:t>Low biological value.</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They are proteins that lack one or more of the indispensable (A.A’s) .</a:t>
            </a:r>
            <a:endParaRPr>
              <a:highlight>
                <a:srgbClr val="FFFF00"/>
              </a:highlight>
            </a:endParaRPr>
          </a:p>
          <a:p>
            <a:pPr indent="-228600" lvl="0" marL="228600" rtl="0" algn="l">
              <a:lnSpc>
                <a:spcPct val="90000"/>
              </a:lnSpc>
              <a:spcBef>
                <a:spcPts val="1000"/>
              </a:spcBef>
              <a:spcAft>
                <a:spcPts val="0"/>
              </a:spcAft>
              <a:buClr>
                <a:schemeClr val="dk1"/>
              </a:buClr>
              <a:buSzPts val="2800"/>
              <a:buChar char="•"/>
            </a:pPr>
            <a:r>
              <a:rPr lang="en-US">
                <a:highlight>
                  <a:srgbClr val="FFFF00"/>
                </a:highlight>
                <a:latin typeface="Arial"/>
                <a:ea typeface="Arial"/>
                <a:cs typeface="Arial"/>
                <a:sym typeface="Arial"/>
              </a:rPr>
              <a:t>They are mainly from plant sources ex: cereals, pulses, some nuts and quorn mycoprotein.</a:t>
            </a:r>
            <a:endParaRPr>
              <a:highlight>
                <a:srgbClr val="FFFF00"/>
              </a:highlight>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2022-04-07T12:56:57Z</dcterms:created>
  <dc:creator>User</dc:creator>
</cp:coreProperties>
</file>