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8" r:id="rId14"/>
    <p:sldId id="272" r:id="rId15"/>
    <p:sldId id="269" r:id="rId16"/>
    <p:sldId id="270" r:id="rId17"/>
    <p:sldId id="271" r:id="rId18"/>
    <p:sldId id="274" r:id="rId19"/>
    <p:sldId id="275" r:id="rId20"/>
    <p:sldId id="276" r:id="rId2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Ce6Xh55Q2SlBx5Z00x7Qzs4n1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0367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45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42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3878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70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6447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83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01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0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3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6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62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47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40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10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7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</a:pPr>
            <a:r>
              <a:rPr lang="en-US"/>
              <a:t>MS Excel</a:t>
            </a:r>
            <a:endParaRPr/>
          </a:p>
        </p:txBody>
      </p:sp>
      <p:sp>
        <p:nvSpPr>
          <p:cNvPr id="144" name="Google Shape;144;p1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lang="en-US" sz="3600"/>
              <a:t>Unit(3)</a:t>
            </a:r>
            <a:endParaRPr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4878" y="624110"/>
            <a:ext cx="8911687" cy="918087"/>
          </a:xfrm>
        </p:spPr>
        <p:txBody>
          <a:bodyPr/>
          <a:lstStyle/>
          <a:p>
            <a:r>
              <a:rPr lang="en-US" b="1" dirty="0" smtClean="0"/>
              <a:t>Opening a Spreadsheet</a:t>
            </a:r>
            <a:endParaRPr lang="en-US" b="1" dirty="0"/>
          </a:p>
        </p:txBody>
      </p:sp>
      <p:sp>
        <p:nvSpPr>
          <p:cNvPr id="14" name="Text Placeholder 13"/>
          <p:cNvSpPr>
            <a:spLocks noGrp="1"/>
          </p:cNvSpPr>
          <p:nvPr>
            <p:ph idx="1"/>
          </p:nvPr>
        </p:nvSpPr>
        <p:spPr>
          <a:xfrm>
            <a:off x="977585" y="2118493"/>
            <a:ext cx="6637866" cy="3880773"/>
          </a:xfrm>
        </p:spPr>
        <p:txBody>
          <a:bodyPr/>
          <a:lstStyle/>
          <a:p>
            <a:pPr lvl="0" fontAlgn="base"/>
            <a:r>
              <a:rPr lang="en-US" sz="2000" dirty="0" smtClean="0"/>
              <a:t>Click </a:t>
            </a:r>
            <a:r>
              <a:rPr lang="en-US" sz="2000" dirty="0"/>
              <a:t>on the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File</a:t>
            </a:r>
            <a:r>
              <a:rPr lang="en-US" sz="2000" dirty="0"/>
              <a:t> tab.</a:t>
            </a:r>
          </a:p>
          <a:p>
            <a:pPr lvl="0" fontAlgn="base"/>
            <a:r>
              <a:rPr lang="en-US" sz="2000" dirty="0"/>
              <a:t>Select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Open</a:t>
            </a:r>
            <a:r>
              <a:rPr lang="en-US" sz="2000" dirty="0"/>
              <a:t> from the list.</a:t>
            </a:r>
          </a:p>
          <a:p>
            <a:pPr lvl="0" fontAlgn="base">
              <a:lnSpc>
                <a:spcPct val="150000"/>
              </a:lnSpc>
            </a:pPr>
            <a:r>
              <a:rPr lang="en-US" sz="2000" dirty="0"/>
              <a:t>The Open dialog box appears. Click the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Browse</a:t>
            </a:r>
            <a:r>
              <a:rPr lang="en-US" sz="2000" dirty="0"/>
              <a:t> button and select the source folder and select the chosen file in that folder.</a:t>
            </a:r>
          </a:p>
          <a:p>
            <a:pPr lvl="0" fontAlgn="base">
              <a:lnSpc>
                <a:spcPct val="150000"/>
              </a:lnSpc>
            </a:pPr>
            <a:r>
              <a:rPr lang="en-US" sz="2000" dirty="0"/>
              <a:t>Click on the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Open</a:t>
            </a:r>
            <a:r>
              <a:rPr lang="en-US" sz="2000" dirty="0"/>
              <a:t> button.</a:t>
            </a:r>
          </a:p>
          <a:p>
            <a:endParaRPr lang="en-US" dirty="0"/>
          </a:p>
        </p:txBody>
      </p:sp>
      <p:pic>
        <p:nvPicPr>
          <p:cNvPr id="15" name="Picture 14"/>
          <p:cNvPicPr/>
          <p:nvPr/>
        </p:nvPicPr>
        <p:blipFill>
          <a:blip r:embed="rId2"/>
          <a:stretch>
            <a:fillRect/>
          </a:stretch>
        </p:blipFill>
        <p:spPr>
          <a:xfrm>
            <a:off x="8095474" y="2268618"/>
            <a:ext cx="3409138" cy="31576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31087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2963" y="686326"/>
            <a:ext cx="10073167" cy="683941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Creating a blank workbook in MS Excel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idx="1"/>
          </p:nvPr>
        </p:nvSpPr>
        <p:spPr>
          <a:xfrm>
            <a:off x="677334" y="1784045"/>
            <a:ext cx="7333902" cy="3880773"/>
          </a:xfrm>
        </p:spPr>
        <p:txBody>
          <a:bodyPr>
            <a:normAutofit/>
          </a:bodyPr>
          <a:lstStyle/>
          <a:p>
            <a:pPr lvl="0" fontAlgn="base">
              <a:lnSpc>
                <a:spcPct val="150000"/>
              </a:lnSpc>
            </a:pPr>
            <a:r>
              <a:rPr lang="en-US" sz="2000" dirty="0"/>
              <a:t>Click on the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File</a:t>
            </a:r>
            <a:r>
              <a:rPr lang="en-US" sz="2000" dirty="0"/>
              <a:t> tab.</a:t>
            </a:r>
          </a:p>
          <a:p>
            <a:pPr lvl="0" fontAlgn="base">
              <a:lnSpc>
                <a:spcPct val="150000"/>
              </a:lnSpc>
            </a:pPr>
            <a:r>
              <a:rPr lang="en-US" sz="2000" dirty="0"/>
              <a:t>Select New option from the drop-down list.</a:t>
            </a:r>
          </a:p>
          <a:p>
            <a:pPr lvl="0" fontAlgn="base">
              <a:lnSpc>
                <a:spcPct val="150000"/>
              </a:lnSpc>
            </a:pPr>
            <a:r>
              <a:rPr lang="en-US" sz="2000" dirty="0"/>
              <a:t>The New Workbook dialog box appears. Select the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Blank Workbook </a:t>
            </a:r>
            <a:r>
              <a:rPr lang="en-US" sz="2000" dirty="0"/>
              <a:t>option from the Available Templates.</a:t>
            </a:r>
          </a:p>
          <a:p>
            <a:pPr lvl="0" fontAlgn="base">
              <a:lnSpc>
                <a:spcPct val="150000"/>
              </a:lnSpc>
            </a:pPr>
            <a:r>
              <a:rPr lang="en-US" sz="2000" dirty="0"/>
              <a:t>Click on the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Create</a:t>
            </a:r>
            <a:r>
              <a:rPr lang="en-US" sz="2000" dirty="0"/>
              <a:t> button.</a:t>
            </a:r>
          </a:p>
          <a:p>
            <a:endParaRPr lang="en-US" sz="2000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8353595" y="1991679"/>
            <a:ext cx="3475928" cy="31007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3999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b="1" u="sng" dirty="0">
                <a:solidFill>
                  <a:schemeClr val="accent2">
                    <a:lumMod val="7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995859" y="1308051"/>
            <a:ext cx="10686624" cy="506540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 smtClean="0">
                <a:solidFill>
                  <a:srgbClr val="FF6600"/>
                </a:solidFill>
              </a:rPr>
              <a:t>After </a:t>
            </a:r>
            <a:r>
              <a:rPr lang="en-US" sz="2200" b="1" u="sng" dirty="0">
                <a:solidFill>
                  <a:srgbClr val="FF6600"/>
                </a:solidFill>
              </a:rPr>
              <a:t>completing</a:t>
            </a:r>
            <a:r>
              <a:rPr lang="en-US" sz="2000" b="1" u="sng" dirty="0">
                <a:solidFill>
                  <a:srgbClr val="FF6600"/>
                </a:solidFill>
              </a:rPr>
              <a:t> the work, you can save the change in two ways.</a:t>
            </a:r>
          </a:p>
          <a:p>
            <a:pPr marL="137160" indent="0">
              <a:lnSpc>
                <a:spcPct val="150000"/>
              </a:lnSpc>
              <a:buNone/>
            </a:pPr>
            <a:r>
              <a:rPr lang="en-US" dirty="0"/>
              <a:t>1.	</a:t>
            </a:r>
            <a:r>
              <a:rPr lang="en-US" sz="2000" dirty="0"/>
              <a:t>Click on the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Save</a:t>
            </a:r>
            <a:r>
              <a:rPr lang="en-US" sz="2000" dirty="0"/>
              <a:t> button   on the Quick Access Toolbar.</a:t>
            </a:r>
          </a:p>
          <a:p>
            <a:pPr marL="137160" indent="0">
              <a:lnSpc>
                <a:spcPct val="150000"/>
              </a:lnSpc>
              <a:buNone/>
            </a:pPr>
            <a:r>
              <a:rPr lang="en-US" sz="2000" dirty="0"/>
              <a:t>2.	Choose a directory folder to save the file in.</a:t>
            </a:r>
          </a:p>
          <a:p>
            <a:pPr marL="137160" indent="0">
              <a:lnSpc>
                <a:spcPct val="150000"/>
              </a:lnSpc>
              <a:buNone/>
            </a:pPr>
            <a:r>
              <a:rPr lang="en-US" sz="2000" dirty="0"/>
              <a:t>3.	</a:t>
            </a:r>
            <a:r>
              <a:rPr lang="en-US" sz="2000" dirty="0" smtClean="0"/>
              <a:t>Specify </a:t>
            </a: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</a:rPr>
              <a:t>File type</a:t>
            </a:r>
            <a:r>
              <a:rPr lang="en-US" sz="2000" dirty="0" smtClean="0"/>
              <a:t>(</a:t>
            </a:r>
            <a:r>
              <a:rPr lang="en-US" sz="2100" b="1" dirty="0">
                <a:solidFill>
                  <a:srgbClr val="FF6600"/>
                </a:solidFill>
              </a:rPr>
              <a:t>E</a:t>
            </a:r>
            <a:r>
              <a:rPr lang="en-US" sz="2000" b="1" dirty="0" smtClean="0">
                <a:solidFill>
                  <a:srgbClr val="FF6600"/>
                </a:solidFill>
              </a:rPr>
              <a:t>xcel Workbook</a:t>
            </a:r>
            <a:r>
              <a:rPr lang="en-US" sz="2000" dirty="0" smtClean="0"/>
              <a:t>[.xlsx], </a:t>
            </a:r>
            <a:r>
              <a:rPr lang="en-US" sz="2100" b="1" dirty="0">
                <a:solidFill>
                  <a:srgbClr val="FF6600"/>
                </a:solidFill>
              </a:rPr>
              <a:t>Excel Template</a:t>
            </a:r>
            <a:r>
              <a:rPr lang="en-US" sz="2000" dirty="0" smtClean="0"/>
              <a:t>[.</a:t>
            </a:r>
            <a:r>
              <a:rPr lang="en-US" sz="2000" dirty="0" err="1" smtClean="0"/>
              <a:t>xltx</a:t>
            </a:r>
            <a:r>
              <a:rPr lang="en-US" sz="2000" dirty="0" smtClean="0"/>
              <a:t>], </a:t>
            </a:r>
            <a:r>
              <a:rPr lang="en-US" sz="2100" b="1" dirty="0">
                <a:solidFill>
                  <a:srgbClr val="FF6600"/>
                </a:solidFill>
              </a:rPr>
              <a:t>Excel 97-2003 Workbook </a:t>
            </a:r>
            <a:r>
              <a:rPr lang="en-US" sz="2000" dirty="0"/>
              <a:t>[.</a:t>
            </a:r>
            <a:r>
              <a:rPr lang="en-US" sz="2000" dirty="0" err="1" smtClean="0"/>
              <a:t>xls</a:t>
            </a:r>
            <a:r>
              <a:rPr lang="en-US" sz="2000" dirty="0" smtClean="0"/>
              <a:t>], </a:t>
            </a:r>
            <a:r>
              <a:rPr lang="en-US" sz="2000" dirty="0" smtClean="0"/>
              <a:t>and </a:t>
            </a:r>
            <a:r>
              <a:rPr lang="en-US" sz="2100" b="1" dirty="0">
                <a:solidFill>
                  <a:srgbClr val="FF6600"/>
                </a:solidFill>
              </a:rPr>
              <a:t>PDF</a:t>
            </a:r>
            <a:r>
              <a:rPr lang="en-US" sz="2000" dirty="0" smtClean="0"/>
              <a:t>[.pdf]), </a:t>
            </a:r>
            <a:r>
              <a:rPr lang="en-US" sz="2100" b="1" dirty="0">
                <a:solidFill>
                  <a:schemeClr val="bg2">
                    <a:lumMod val="50000"/>
                  </a:schemeClr>
                </a:solidFill>
              </a:rPr>
              <a:t>Name</a:t>
            </a:r>
            <a:r>
              <a:rPr lang="en-US" sz="2000" dirty="0" smtClean="0"/>
              <a:t> and </a:t>
            </a:r>
            <a:r>
              <a:rPr lang="en-US" sz="2100" b="1" dirty="0">
                <a:solidFill>
                  <a:schemeClr val="bg2">
                    <a:lumMod val="50000"/>
                  </a:schemeClr>
                </a:solidFill>
              </a:rPr>
              <a:t>Location</a:t>
            </a:r>
            <a:r>
              <a:rPr lang="en-US" sz="2000" dirty="0" smtClean="0"/>
              <a:t> press </a:t>
            </a:r>
            <a:r>
              <a:rPr lang="en-US" sz="2000" dirty="0"/>
              <a:t>Save.</a:t>
            </a:r>
          </a:p>
          <a:p>
            <a:pPr marL="137160" indent="0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6600"/>
                </a:solidFill>
              </a:rPr>
              <a:t>OR</a:t>
            </a:r>
          </a:p>
          <a:p>
            <a:pPr marL="137160" indent="0">
              <a:lnSpc>
                <a:spcPct val="150000"/>
              </a:lnSpc>
              <a:buNone/>
            </a:pPr>
            <a:r>
              <a:rPr lang="en-US" sz="2000" dirty="0"/>
              <a:t>1.	Click on </a:t>
            </a:r>
            <a:r>
              <a:rPr lang="en-US" sz="2100" b="1" dirty="0">
                <a:solidFill>
                  <a:schemeClr val="bg2">
                    <a:lumMod val="50000"/>
                  </a:schemeClr>
                </a:solidFill>
              </a:rPr>
              <a:t>File</a:t>
            </a:r>
            <a:r>
              <a:rPr lang="en-US" sz="2000" dirty="0"/>
              <a:t> tab list ➡</a:t>
            </a:r>
            <a:r>
              <a:rPr lang="en-US" sz="2100" b="1" dirty="0">
                <a:solidFill>
                  <a:schemeClr val="bg2">
                    <a:lumMod val="50000"/>
                  </a:schemeClr>
                </a:solidFill>
              </a:rPr>
              <a:t>Save/Save As </a:t>
            </a:r>
            <a:r>
              <a:rPr lang="en-US" sz="2000" dirty="0"/>
              <a:t>option.</a:t>
            </a:r>
          </a:p>
          <a:p>
            <a:pPr marL="137160" indent="0">
              <a:lnSpc>
                <a:spcPct val="150000"/>
              </a:lnSpc>
              <a:buNone/>
            </a:pPr>
            <a:r>
              <a:rPr lang="en-US" sz="2000" dirty="0"/>
              <a:t>2.	The Save As dialog box appears. Select the </a:t>
            </a:r>
            <a:r>
              <a:rPr lang="en-US" sz="2100" b="1" dirty="0">
                <a:solidFill>
                  <a:schemeClr val="bg2">
                    <a:lumMod val="50000"/>
                  </a:schemeClr>
                </a:solidFill>
              </a:rPr>
              <a:t>destination</a:t>
            </a:r>
            <a:r>
              <a:rPr lang="en-US" sz="2000" dirty="0"/>
              <a:t> folder and specify the </a:t>
            </a:r>
            <a:r>
              <a:rPr lang="en-US" sz="2100" b="1" dirty="0">
                <a:solidFill>
                  <a:schemeClr val="bg2">
                    <a:lumMod val="50000"/>
                  </a:schemeClr>
                </a:solidFill>
              </a:rPr>
              <a:t>file name.</a:t>
            </a:r>
          </a:p>
          <a:p>
            <a:pPr marL="137160" indent="0">
              <a:lnSpc>
                <a:spcPct val="150000"/>
              </a:lnSpc>
              <a:buNone/>
            </a:pPr>
            <a:r>
              <a:rPr lang="en-US" sz="2000" dirty="0"/>
              <a:t>3.	Click on the </a:t>
            </a:r>
            <a:r>
              <a:rPr lang="en-US" sz="2100" b="1" dirty="0">
                <a:solidFill>
                  <a:schemeClr val="bg2">
                    <a:lumMod val="50000"/>
                  </a:schemeClr>
                </a:solidFill>
              </a:rPr>
              <a:t>Save </a:t>
            </a:r>
            <a:r>
              <a:rPr lang="en-US" sz="2000" dirty="0"/>
              <a:t>button.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90609" y="282139"/>
            <a:ext cx="10159890" cy="683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800" b="1" dirty="0"/>
              <a:t>Saving a Spreadsheet with Another Name, File Type and </a:t>
            </a:r>
            <a:r>
              <a:rPr lang="en-US" sz="2800" b="1" dirty="0" smtClean="0"/>
              <a:t>Another </a:t>
            </a:r>
            <a:r>
              <a:rPr lang="en-US" sz="2800" b="1" dirty="0"/>
              <a:t>Location</a:t>
            </a:r>
            <a:br>
              <a:rPr lang="en-US" sz="2800" b="1" dirty="0"/>
            </a:b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6538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4877" y="132790"/>
            <a:ext cx="9225585" cy="75431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Apply Skills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9152" y="1213478"/>
            <a:ext cx="10116854" cy="51600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000" dirty="0"/>
              <a:t>Open the file called </a:t>
            </a:r>
            <a:r>
              <a:rPr lang="en-GB" sz="2000" b="1" dirty="0">
                <a:solidFill>
                  <a:srgbClr val="FF6600"/>
                </a:solidFill>
              </a:rPr>
              <a:t>scoreboard.xlsx</a:t>
            </a:r>
            <a:r>
              <a:rPr lang="en-GB" sz="2000" dirty="0"/>
              <a:t> from </a:t>
            </a:r>
            <a:r>
              <a:rPr lang="en-GB" sz="2000" b="1" dirty="0" smtClean="0">
                <a:solidFill>
                  <a:srgbClr val="FF6600"/>
                </a:solidFill>
              </a:rPr>
              <a:t>your </a:t>
            </a:r>
            <a:r>
              <a:rPr lang="en-GB" sz="2000" b="1" dirty="0">
                <a:solidFill>
                  <a:srgbClr val="FF6600"/>
                </a:solidFill>
              </a:rPr>
              <a:t>own folder </a:t>
            </a:r>
            <a:r>
              <a:rPr lang="en-GB" sz="20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 smtClean="0"/>
              <a:t>  </a:t>
            </a:r>
            <a:r>
              <a:rPr lang="en-GB" sz="2000" dirty="0"/>
              <a:t>Save the </a:t>
            </a:r>
            <a:r>
              <a:rPr lang="en-GB" sz="2000" b="1" dirty="0">
                <a:solidFill>
                  <a:srgbClr val="FF6600"/>
                </a:solidFill>
              </a:rPr>
              <a:t>scoreboard.xlsx</a:t>
            </a:r>
            <a:r>
              <a:rPr lang="en-GB" sz="2000" b="1" dirty="0">
                <a:solidFill>
                  <a:srgbClr val="FFCC00"/>
                </a:solidFill>
              </a:rPr>
              <a:t> </a:t>
            </a:r>
            <a:r>
              <a:rPr lang="en-GB" sz="2000" dirty="0"/>
              <a:t>spreadsheet to </a:t>
            </a:r>
            <a:r>
              <a:rPr lang="en-GB" sz="2000" b="1" dirty="0">
                <a:solidFill>
                  <a:srgbClr val="FF6600"/>
                </a:solidFill>
              </a:rPr>
              <a:t>your own folder</a:t>
            </a:r>
            <a:r>
              <a:rPr lang="en-GB" sz="2000" dirty="0" smtClean="0"/>
              <a:t> in </a:t>
            </a:r>
            <a:r>
              <a:rPr lang="en-GB" sz="2000" b="1" dirty="0">
                <a:solidFill>
                  <a:srgbClr val="FF6600"/>
                </a:solidFill>
              </a:rPr>
              <a:t>template format </a:t>
            </a:r>
            <a:r>
              <a:rPr lang="en-GB" sz="2000" b="1" dirty="0" smtClean="0">
                <a:solidFill>
                  <a:srgbClr val="FF6600"/>
                </a:solidFill>
              </a:rPr>
              <a:t>(Excel Template)</a:t>
            </a:r>
            <a:r>
              <a:rPr lang="en-GB" sz="2000" b="1" dirty="0" smtClean="0">
                <a:solidFill>
                  <a:srgbClr val="FFCC00"/>
                </a:solidFill>
              </a:rPr>
              <a:t> </a:t>
            </a:r>
            <a:r>
              <a:rPr lang="en-GB" sz="2000" dirty="0"/>
              <a:t>as </a:t>
            </a:r>
            <a:r>
              <a:rPr lang="en-GB" sz="2000" b="1" u="sng" dirty="0" smtClean="0">
                <a:solidFill>
                  <a:srgbClr val="FF6600"/>
                </a:solidFill>
              </a:rPr>
              <a:t>scoreboard.xltx</a:t>
            </a:r>
            <a:r>
              <a:rPr lang="en-GB" sz="2000" b="1" dirty="0" smtClean="0">
                <a:solidFill>
                  <a:srgbClr val="FF6600"/>
                </a:solidFill>
              </a:rPr>
              <a:t>.</a:t>
            </a:r>
            <a:r>
              <a:rPr lang="en-GB" sz="2000" dirty="0" smtClean="0"/>
              <a:t>  </a:t>
            </a:r>
            <a:r>
              <a:rPr lang="en-GB" sz="2000" dirty="0"/>
              <a:t>Save and </a:t>
            </a:r>
            <a:r>
              <a:rPr lang="en-GB" sz="2000" dirty="0" smtClean="0"/>
              <a:t>close</a:t>
            </a:r>
          </a:p>
          <a:p>
            <a:pPr>
              <a:lnSpc>
                <a:spcPct val="150000"/>
              </a:lnSpc>
            </a:pPr>
            <a:r>
              <a:rPr lang="en-GB" sz="2000" dirty="0" smtClean="0"/>
              <a:t>Open </a:t>
            </a:r>
            <a:r>
              <a:rPr lang="en-GB" sz="2000" dirty="0"/>
              <a:t>the file called </a:t>
            </a:r>
            <a:r>
              <a:rPr lang="en-GB" sz="2000" b="1" dirty="0">
                <a:solidFill>
                  <a:srgbClr val="FF6600"/>
                </a:solidFill>
              </a:rPr>
              <a:t>golfbudget.xlsx</a:t>
            </a:r>
            <a:r>
              <a:rPr lang="en-GB" sz="2000" dirty="0"/>
              <a:t> from </a:t>
            </a:r>
            <a:r>
              <a:rPr lang="en-GB" sz="2000" b="1" dirty="0">
                <a:solidFill>
                  <a:srgbClr val="FF6600"/>
                </a:solidFill>
              </a:rPr>
              <a:t>y</a:t>
            </a:r>
            <a:r>
              <a:rPr lang="en-GB" sz="2000" b="1" dirty="0" smtClean="0">
                <a:solidFill>
                  <a:srgbClr val="FF6600"/>
                </a:solidFill>
              </a:rPr>
              <a:t>our own </a:t>
            </a:r>
            <a:r>
              <a:rPr lang="en-GB" sz="2000" b="1" dirty="0">
                <a:solidFill>
                  <a:srgbClr val="FF6600"/>
                </a:solidFill>
              </a:rPr>
              <a:t>folder</a:t>
            </a:r>
            <a:r>
              <a:rPr lang="en-GB" sz="2000" b="1" dirty="0" smtClean="0">
                <a:solidFill>
                  <a:srgbClr val="FF6600"/>
                </a:solidFill>
              </a:rPr>
              <a:t> </a:t>
            </a:r>
            <a:r>
              <a:rPr lang="en-GB" sz="2000" dirty="0" smtClean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 smtClean="0"/>
              <a:t>Save </a:t>
            </a:r>
            <a:r>
              <a:rPr lang="en-GB" sz="2000" dirty="0"/>
              <a:t>the </a:t>
            </a:r>
            <a:r>
              <a:rPr lang="en-GB" sz="2000" b="1" dirty="0">
                <a:solidFill>
                  <a:srgbClr val="FF6600"/>
                </a:solidFill>
              </a:rPr>
              <a:t>golfbudget.xlsx</a:t>
            </a:r>
            <a:r>
              <a:rPr lang="en-GB" sz="2000" dirty="0"/>
              <a:t> spreadsheet </a:t>
            </a:r>
            <a:r>
              <a:rPr lang="en-GB" sz="2000" dirty="0" smtClean="0"/>
              <a:t>as </a:t>
            </a:r>
            <a:r>
              <a:rPr lang="en-GB" sz="2000" b="1" u="sng" dirty="0">
                <a:solidFill>
                  <a:srgbClr val="FF6600"/>
                </a:solidFill>
              </a:rPr>
              <a:t>extensionbudget.xlsx</a:t>
            </a:r>
            <a:r>
              <a:rPr lang="en-GB" sz="2000" b="1" dirty="0" smtClean="0">
                <a:solidFill>
                  <a:srgbClr val="FFCC00"/>
                </a:solidFill>
              </a:rPr>
              <a:t> 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</a:t>
            </a:r>
            <a:r>
              <a:rPr lang="en-GB" sz="2000" dirty="0"/>
              <a:t>o </a:t>
            </a:r>
            <a:r>
              <a:rPr lang="en-GB" sz="2000" b="1" dirty="0">
                <a:solidFill>
                  <a:srgbClr val="FF6600"/>
                </a:solidFill>
              </a:rPr>
              <a:t>your own folder </a:t>
            </a:r>
            <a:r>
              <a:rPr lang="en-GB" sz="2000" b="1" dirty="0" smtClean="0">
                <a:solidFill>
                  <a:srgbClr val="FF66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Open 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file called </a:t>
            </a:r>
            <a:r>
              <a:rPr lang="en-GB" sz="2000" b="1" dirty="0">
                <a:solidFill>
                  <a:srgbClr val="FF6600"/>
                </a:solidFill>
              </a:rPr>
              <a:t>CustomerList.xlsx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from </a:t>
            </a:r>
            <a:r>
              <a:rPr lang="en-GB" sz="2000" b="1" dirty="0">
                <a:solidFill>
                  <a:srgbClr val="FF6600"/>
                </a:solidFill>
              </a:rPr>
              <a:t>your own </a:t>
            </a:r>
            <a:r>
              <a:rPr lang="en-GB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Save 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GB" sz="2000" b="1" dirty="0">
                <a:solidFill>
                  <a:srgbClr val="FF6600"/>
                </a:solidFill>
              </a:rPr>
              <a:t>CustomerList.xlsx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spreadsheet as a </a:t>
            </a:r>
            <a:r>
              <a:rPr lang="en-GB" sz="2000" b="1" dirty="0">
                <a:solidFill>
                  <a:srgbClr val="FF6600"/>
                </a:solidFill>
              </a:rPr>
              <a:t>text file 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(tab delimited) called </a:t>
            </a:r>
            <a:r>
              <a:rPr lang="en-GB" sz="2000" b="1" u="sng" dirty="0">
                <a:solidFill>
                  <a:srgbClr val="FF6600"/>
                </a:solidFill>
              </a:rPr>
              <a:t>customer.txt</a:t>
            </a:r>
            <a:r>
              <a:rPr lang="en-GB" sz="2000" b="1" dirty="0">
                <a:solidFill>
                  <a:srgbClr val="FFCC00"/>
                </a:solidFill>
              </a:rPr>
              <a:t> 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</a:t>
            </a:r>
            <a:r>
              <a:rPr lang="en-GB" sz="2000" b="1" dirty="0">
                <a:solidFill>
                  <a:srgbClr val="FF6600"/>
                </a:solidFill>
              </a:rPr>
              <a:t>your own folder 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(Click Yes to dialog box prompt).  </a:t>
            </a:r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1516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b="1"/>
              <a:t>Learning Objectives</a:t>
            </a:r>
            <a:endParaRPr b="1"/>
          </a:p>
        </p:txBody>
      </p:sp>
      <p:sp>
        <p:nvSpPr>
          <p:cNvPr id="150" name="Google Shape;150;p2"/>
          <p:cNvSpPr txBox="1">
            <a:spLocks noGrp="1"/>
          </p:cNvSpPr>
          <p:nvPr>
            <p:ph idx="1"/>
          </p:nvPr>
        </p:nvSpPr>
        <p:spPr>
          <a:xfrm>
            <a:off x="1564437" y="1596789"/>
            <a:ext cx="9067167" cy="4444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algn="l" rtl="0">
              <a:spcBef>
                <a:spcPts val="0"/>
              </a:spcBef>
              <a:spcAft>
                <a:spcPts val="0"/>
              </a:spcAft>
              <a:buSzPts val="2240"/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FF6600"/>
                </a:solidFill>
              </a:rPr>
              <a:t>The students will learn about:</a:t>
            </a:r>
            <a:endParaRPr dirty="0">
              <a:solidFill>
                <a:srgbClr val="FF6600"/>
              </a:solidFill>
            </a:endParaRPr>
          </a:p>
          <a:p>
            <a:pPr marL="539750" lvl="0" indent="-457200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ts val="2300"/>
              <a:buFont typeface="+mj-lt"/>
              <a:buAutoNum type="arabicPeriod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Selecting </a:t>
            </a:r>
            <a:r>
              <a:rPr lang="en-US" sz="23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Cells </a:t>
            </a:r>
          </a:p>
          <a:p>
            <a:pPr marL="539750" lvl="0" indent="-457200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ts val="2300"/>
              <a:buFont typeface="+mj-lt"/>
              <a:buAutoNum type="arabicPeriod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Insert or Delete Rows and </a:t>
            </a:r>
            <a:r>
              <a:rPr lang="en-US" sz="23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Columns.</a:t>
            </a:r>
          </a:p>
          <a:p>
            <a:pPr marL="539750" lvl="0" indent="-457200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ts val="2300"/>
              <a:buFont typeface="+mj-lt"/>
              <a:buAutoNum type="arabicPeriod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Hide or show rows or </a:t>
            </a:r>
            <a:r>
              <a:rPr lang="en-US" sz="23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columns.</a:t>
            </a:r>
          </a:p>
          <a:p>
            <a:pPr marL="539750" lvl="0" indent="-457200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ts val="2300"/>
              <a:buFont typeface="+mj-lt"/>
              <a:buAutoNum type="arabicPeriod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Change the column width or row height in </a:t>
            </a:r>
            <a:r>
              <a:rPr lang="en-US" sz="23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Excel.</a:t>
            </a:r>
            <a:endParaRPr lang="en-US" sz="2300" b="1" dirty="0">
              <a:solidFill>
                <a:schemeClr val="accent1">
                  <a:lumMod val="75000"/>
                </a:schemeClr>
              </a:solid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583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9343" y="692349"/>
            <a:ext cx="8911687" cy="1280890"/>
          </a:xfrm>
        </p:spPr>
        <p:txBody>
          <a:bodyPr>
            <a:normAutofit/>
          </a:bodyPr>
          <a:lstStyle/>
          <a:p>
            <a:r>
              <a:rPr lang="en-US" b="1" dirty="0"/>
              <a:t>Selecting </a:t>
            </a:r>
            <a:r>
              <a:rPr lang="en-US" b="1" dirty="0" smtClean="0"/>
              <a:t>Cells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5630" y="1778757"/>
            <a:ext cx="8232041" cy="4458269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A cell must be selected before data can be entered, edited or formatted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To select a cell or cells, do the following: </a:t>
            </a:r>
            <a:endParaRPr lang="en-US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dirty="0" smtClean="0">
                <a:solidFill>
                  <a:srgbClr val="FF6600"/>
                </a:solidFill>
              </a:rPr>
              <a:t>Single </a:t>
            </a:r>
            <a:r>
              <a:rPr lang="en-US" sz="2000" b="1" dirty="0">
                <a:solidFill>
                  <a:srgbClr val="FF6600"/>
                </a:solidFill>
              </a:rPr>
              <a:t>Cell </a:t>
            </a:r>
            <a:endParaRPr lang="en-US" sz="2000" b="1" dirty="0" smtClean="0">
              <a:solidFill>
                <a:srgbClr val="FF660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Click </a:t>
            </a:r>
            <a:r>
              <a:rPr lang="en-US" sz="2000" dirty="0"/>
              <a:t>a cell to select it. A dark border displays around a selected cell. </a:t>
            </a: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dirty="0" smtClean="0">
                <a:solidFill>
                  <a:srgbClr val="FF6600"/>
                </a:solidFill>
              </a:rPr>
              <a:t>Adjacent </a:t>
            </a:r>
            <a:r>
              <a:rPr lang="en-US" sz="2000" b="1" dirty="0">
                <a:solidFill>
                  <a:srgbClr val="FF6600"/>
                </a:solidFill>
              </a:rPr>
              <a:t>Cell Range </a:t>
            </a:r>
            <a:endParaRPr lang="en-US" sz="2000" b="1" dirty="0" smtClean="0">
              <a:solidFill>
                <a:srgbClr val="FF660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dirty="0"/>
              <a:t>Select the first cell and then, holding down the left mouse button, drag over the cells to be selected and release.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The </a:t>
            </a:r>
            <a:r>
              <a:rPr lang="en-US" sz="2000" dirty="0"/>
              <a:t>first cell in the selected range appears to be unselected.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3243" y="3153342"/>
            <a:ext cx="1612996" cy="72262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2688" b="5521"/>
          <a:stretch/>
        </p:blipFill>
        <p:spPr>
          <a:xfrm>
            <a:off x="9239306" y="4383552"/>
            <a:ext cx="2884005" cy="134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59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0662" y="1696871"/>
            <a:ext cx="7632961" cy="377762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FF6600"/>
                </a:solidFill>
              </a:rPr>
              <a:t>Non-Adjacent Cell Range </a:t>
            </a:r>
            <a:endParaRPr lang="en-US" sz="2000" b="1" dirty="0" smtClean="0">
              <a:solidFill>
                <a:srgbClr val="FF660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Select </a:t>
            </a:r>
            <a:r>
              <a:rPr lang="en-US" sz="2000" dirty="0"/>
              <a:t>the first cell or range of cells and, holding down the CTRL key, click the cell or drag over the cells to be selected and release.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</a:t>
            </a:r>
            <a:r>
              <a:rPr lang="en-US" sz="2000" b="1" dirty="0">
                <a:solidFill>
                  <a:srgbClr val="FF6600"/>
                </a:solidFill>
              </a:rPr>
              <a:t>Entire Worksheet </a:t>
            </a:r>
            <a:endParaRPr lang="en-US" sz="2000" b="1" dirty="0" smtClean="0">
              <a:solidFill>
                <a:srgbClr val="FF660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dirty="0"/>
              <a:t>Select the button on the top left of the spreadsheet (above row number 1 and to the left of column A).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All </a:t>
            </a:r>
            <a:r>
              <a:rPr lang="en-US" sz="2000" dirty="0"/>
              <a:t>cells in the worksheet will be selected. Alternatively, press </a:t>
            </a:r>
            <a:r>
              <a:rPr lang="en-US" sz="2000" b="1" dirty="0">
                <a:solidFill>
                  <a:srgbClr val="FF6600"/>
                </a:solidFill>
              </a:rPr>
              <a:t>CTRL + A</a:t>
            </a:r>
            <a:r>
              <a:rPr lang="en-US" sz="2000" dirty="0"/>
              <a:t>. Click away from a cell range to remove the selection</a:t>
            </a:r>
          </a:p>
          <a:p>
            <a:endParaRPr lang="en-US" sz="2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69343" y="692349"/>
            <a:ext cx="8911687" cy="767961"/>
          </a:xfrm>
        </p:spPr>
        <p:txBody>
          <a:bodyPr>
            <a:normAutofit/>
          </a:bodyPr>
          <a:lstStyle/>
          <a:p>
            <a:r>
              <a:rPr lang="en-US" b="1" dirty="0"/>
              <a:t>Selecting </a:t>
            </a:r>
            <a:r>
              <a:rPr lang="en-US" b="1" dirty="0" smtClean="0"/>
              <a:t>Cells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3623" y="1806053"/>
            <a:ext cx="3291201" cy="11691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8298" y="3981466"/>
            <a:ext cx="2043003" cy="699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545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0217" y="208558"/>
            <a:ext cx="8911687" cy="843446"/>
          </a:xfrm>
        </p:spPr>
        <p:txBody>
          <a:bodyPr/>
          <a:lstStyle/>
          <a:p>
            <a:r>
              <a:rPr lang="en-US" b="1" dirty="0" smtClean="0"/>
              <a:t>Insert or Delete Rows and Columns</a:t>
            </a:r>
            <a:endParaRPr lang="en-US" b="1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235141" y="1187482"/>
            <a:ext cx="10180044" cy="2277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u="sng" dirty="0">
                <a:solidFill>
                  <a:srgbClr val="FF6600"/>
                </a:solidFill>
              </a:rPr>
              <a:t>Insert or delete a column. </a:t>
            </a:r>
            <a:endParaRPr lang="en-US" sz="2400" b="1" u="sng" dirty="0" smtClean="0">
              <a:solidFill>
                <a:srgbClr val="FF6600"/>
              </a:solidFill>
            </a:endParaRPr>
          </a:p>
          <a:p>
            <a:endParaRPr lang="en-US" sz="2000" b="1" u="sng" dirty="0"/>
          </a:p>
          <a:p>
            <a:pPr marL="457200" lvl="0" indent="-457200">
              <a:buFont typeface="+mj-lt"/>
              <a:buAutoNum type="arabicPeriod"/>
            </a:pPr>
            <a:r>
              <a: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any </a:t>
            </a:r>
            <a:r>
              <a:rPr lang="en-US" sz="20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cell</a:t>
            </a:r>
            <a:r>
              <a: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within the column, then go to </a:t>
            </a:r>
            <a:r>
              <a:rPr lang="en-US" sz="20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Home &gt; Insert &gt; Insert Sheet Columns or Delete Sheet Columns.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Alternatively, right-click the top of the column, and then select Insert or Delete.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847069" y="3317631"/>
            <a:ext cx="5851454" cy="1870202"/>
            <a:chOff x="0" y="0"/>
            <a:chExt cx="5998464" cy="2475103"/>
          </a:xfrm>
        </p:grpSpPr>
        <p:pic>
          <p:nvPicPr>
            <p:cNvPr id="6" name="Picture 5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3342132" cy="2436876"/>
            </a:xfrm>
            <a:prstGeom prst="rect">
              <a:avLst/>
            </a:prstGeom>
          </p:spPr>
        </p:pic>
        <p:pic>
          <p:nvPicPr>
            <p:cNvPr id="7" name="Picture 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95072" y="195072"/>
              <a:ext cx="2773045" cy="1866519"/>
            </a:xfrm>
            <a:prstGeom prst="rect">
              <a:avLst/>
            </a:prstGeom>
          </p:spPr>
        </p:pic>
        <p:pic>
          <p:nvPicPr>
            <p:cNvPr id="8" name="Picture 7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3086100" y="19812"/>
              <a:ext cx="2912364" cy="2455291"/>
            </a:xfrm>
            <a:prstGeom prst="rect">
              <a:avLst/>
            </a:prstGeom>
          </p:spPr>
        </p:pic>
        <p:pic>
          <p:nvPicPr>
            <p:cNvPr id="9" name="Picture 8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3281172" y="214757"/>
              <a:ext cx="2343150" cy="1885950"/>
            </a:xfrm>
            <a:prstGeom prst="rect">
              <a:avLst/>
            </a:prstGeom>
          </p:spPr>
        </p:pic>
      </p:grpSp>
      <p:sp>
        <p:nvSpPr>
          <p:cNvPr id="12" name="Rectangle 11"/>
          <p:cNvSpPr/>
          <p:nvPr/>
        </p:nvSpPr>
        <p:spPr>
          <a:xfrm>
            <a:off x="1109844" y="4959160"/>
            <a:ext cx="10109142" cy="183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03000"/>
              </a:lnSpc>
              <a:spcAft>
                <a:spcPts val="160"/>
              </a:spcAft>
              <a:buClr>
                <a:srgbClr val="363636"/>
              </a:buClr>
              <a:buSzPts val="1200"/>
            </a:pPr>
            <a:r>
              <a:rPr lang="en-US" sz="2400" b="1" u="sng" dirty="0">
                <a:solidFill>
                  <a:srgbClr val="FF6600"/>
                </a:solidFill>
              </a:rPr>
              <a:t>Insert or delete a row. </a:t>
            </a:r>
            <a:endParaRPr lang="en-US" sz="3600" b="1" u="sng" dirty="0" smtClean="0">
              <a:solidFill>
                <a:srgbClr val="FF6600"/>
              </a:solidFill>
              <a:uFill>
                <a:solidFill>
                  <a:srgbClr val="000000"/>
                </a:solidFill>
              </a:uFill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342900" lvl="0" indent="-342900" fontAlgn="base">
              <a:lnSpc>
                <a:spcPct val="103000"/>
              </a:lnSpc>
              <a:spcAft>
                <a:spcPts val="160"/>
              </a:spcAft>
              <a:buClr>
                <a:srgbClr val="363636"/>
              </a:buClr>
              <a:buSzPts val="1200"/>
              <a:buFont typeface="+mj-lt"/>
              <a:buAutoNum type="arabicPeriod"/>
            </a:pPr>
            <a:r>
              <a:rPr lang="en-US" sz="2000" dirty="0" smtClean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Select </a:t>
            </a:r>
            <a:r>
              <a:rPr lang="en-US" sz="2000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any cell within the row, then go to </a:t>
            </a:r>
            <a:r>
              <a:rPr lang="en-US" sz="2000" b="1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Home</a:t>
            </a:r>
            <a:r>
              <a:rPr lang="en-US" sz="2000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 &gt; </a:t>
            </a:r>
            <a:r>
              <a:rPr lang="en-US" sz="2000" b="1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Insert</a:t>
            </a:r>
            <a:r>
              <a:rPr lang="en-US" sz="2000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 &gt; </a:t>
            </a:r>
            <a:r>
              <a:rPr lang="en-US" sz="2000" b="1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Insert Sheet Rows </a:t>
            </a:r>
            <a:r>
              <a:rPr lang="en-US" sz="2000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or </a:t>
            </a:r>
            <a:r>
              <a:rPr lang="en-US" sz="2000" b="1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Delete Sheet Rows</a:t>
            </a:r>
            <a:r>
              <a:rPr lang="en-US" sz="2000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pPr marL="342900" lvl="0" indent="-342900" fontAlgn="base">
              <a:lnSpc>
                <a:spcPct val="103000"/>
              </a:lnSpc>
              <a:spcAft>
                <a:spcPts val="1330"/>
              </a:spcAft>
              <a:buClr>
                <a:srgbClr val="363636"/>
              </a:buClr>
              <a:buSzPts val="1200"/>
              <a:buFont typeface="+mj-lt"/>
              <a:buAutoNum type="arabicPeriod"/>
            </a:pPr>
            <a:r>
              <a:rPr lang="en-US" sz="2000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Alternatively, right-click the row number, and then select </a:t>
            </a:r>
            <a:r>
              <a:rPr lang="en-US" sz="2000" b="1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Insert</a:t>
            </a:r>
            <a:r>
              <a:rPr lang="en-US" sz="2000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 or </a:t>
            </a:r>
            <a:r>
              <a:rPr lang="en-US" sz="2000" b="1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Delete</a:t>
            </a:r>
            <a:r>
              <a:rPr lang="en-US" sz="2000" dirty="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pPr marL="500380">
              <a:lnSpc>
                <a:spcPct val="107000"/>
              </a:lnSpc>
              <a:spcAft>
                <a:spcPts val="1665"/>
              </a:spcAft>
            </a:pPr>
            <a:r>
              <a:rPr lang="en-US" sz="1200" dirty="0">
                <a:latin typeface="Segoe UI" panose="020B0502040204020203" pitchFamily="34" charset="0"/>
                <a:ea typeface="Segoe UI" panose="020B0502040204020203" pitchFamily="34" charset="0"/>
              </a:rPr>
              <a:t> </a:t>
            </a:r>
            <a:endParaRPr lang="en-US" sz="1200" dirty="0">
              <a:solidFill>
                <a:srgbClr val="363636"/>
              </a:solidFill>
              <a:effectLst/>
              <a:latin typeface="Segoe UI" panose="020B0502040204020203" pitchFamily="34" charset="0"/>
              <a:ea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361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0664"/>
            <a:ext cx="6894757" cy="78265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Hide or show rows or columns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904" y="1535723"/>
            <a:ext cx="10083434" cy="2051538"/>
          </a:xfrm>
        </p:spPr>
        <p:txBody>
          <a:bodyPr/>
          <a:lstStyle/>
          <a:p>
            <a:pPr marL="0" indent="0">
              <a:buNone/>
            </a:pPr>
            <a:r>
              <a:rPr lang="en-US" sz="2400" b="1" u="sng" dirty="0">
                <a:solidFill>
                  <a:srgbClr val="FF6600"/>
                </a:solidFill>
                <a:latin typeface="+mj-lt"/>
                <a:ea typeface="Arial"/>
                <a:cs typeface="Arial"/>
              </a:rPr>
              <a:t>Hide columns </a:t>
            </a:r>
          </a:p>
          <a:p>
            <a:pPr lvl="0" fontAlgn="base">
              <a:buFont typeface="+mj-lt"/>
              <a:buAutoNum type="arabicPeriod"/>
            </a:pPr>
            <a:r>
              <a:rPr lang="en-US" sz="2000" dirty="0">
                <a:latin typeface="+mj-lt"/>
              </a:rPr>
              <a:t>Select one or more columns, and then press Ctrl to select additional columns that aren't adjacent. </a:t>
            </a:r>
          </a:p>
          <a:p>
            <a:pPr lvl="0" fontAlgn="base">
              <a:buFont typeface="+mj-lt"/>
              <a:buAutoNum type="arabicPeriod"/>
            </a:pPr>
            <a:r>
              <a:rPr lang="en-US" sz="2000" dirty="0">
                <a:latin typeface="+mj-lt"/>
              </a:rPr>
              <a:t>Right-click the selected columns, and then select </a:t>
            </a:r>
            <a:r>
              <a:rPr lang="en-US" sz="2000" b="1" dirty="0">
                <a:latin typeface="+mj-lt"/>
              </a:rPr>
              <a:t>Hide</a:t>
            </a:r>
            <a:r>
              <a:rPr lang="en-US" sz="2000" dirty="0">
                <a:latin typeface="+mj-lt"/>
              </a:rPr>
              <a:t>. </a:t>
            </a:r>
          </a:p>
          <a:p>
            <a:endParaRPr lang="en-US" sz="20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645" y="3382589"/>
            <a:ext cx="11394831" cy="409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0380" indent="3810">
              <a:lnSpc>
                <a:spcPct val="103000"/>
              </a:lnSpc>
              <a:spcAft>
                <a:spcPts val="1330"/>
              </a:spcAft>
            </a:pPr>
            <a:r>
              <a:rPr lang="en-US" sz="2000" b="1" u="sng" dirty="0">
                <a:solidFill>
                  <a:srgbClr val="FF6600"/>
                </a:solidFill>
                <a:latin typeface="Segoe UI" panose="020B0502040204020203" pitchFamily="34" charset="0"/>
                <a:ea typeface="Segoe UI" panose="020B0502040204020203" pitchFamily="34" charset="0"/>
              </a:rPr>
              <a:t>Note: </a:t>
            </a:r>
            <a:r>
              <a:rPr lang="en-US" sz="2000" b="1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</a:rPr>
              <a:t>The double line between two columns is an indicator that you've hidden a column.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346566" y="4274579"/>
            <a:ext cx="9907588" cy="1539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03000"/>
              </a:lnSpc>
              <a:spcAft>
                <a:spcPts val="125"/>
              </a:spcAft>
              <a:buClr>
                <a:srgbClr val="363636"/>
              </a:buClr>
              <a:buSzPts val="1200"/>
            </a:pPr>
            <a:r>
              <a: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rPr>
              <a:t>Select the adjacent columns for the hidden columns. </a:t>
            </a:r>
          </a:p>
          <a:p>
            <a:pPr marL="342900" lvl="0" indent="-342900" fontAlgn="base">
              <a:lnSpc>
                <a:spcPct val="103000"/>
              </a:lnSpc>
              <a:spcAft>
                <a:spcPts val="1330"/>
              </a:spcAft>
              <a:buClr>
                <a:srgbClr val="363636"/>
              </a:buClr>
              <a:buSzPts val="1200"/>
              <a:buFont typeface="+mj-lt"/>
              <a:buAutoNum type="arabicPeriod"/>
            </a:pPr>
            <a:r>
              <a: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rPr>
              <a:t>Right-click </a:t>
            </a:r>
            <a:r>
              <a: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rPr>
              <a:t>the selected columns, and then select </a:t>
            </a:r>
            <a:r>
              <a:rPr lang="en-US" sz="20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rPr>
              <a:t>Unhide</a:t>
            </a:r>
            <a:r>
              <a: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rPr>
              <a:t>. </a:t>
            </a:r>
          </a:p>
          <a:p>
            <a:pPr marL="234950" indent="-176213">
              <a:lnSpc>
                <a:spcPct val="103000"/>
              </a:lnSpc>
              <a:spcAft>
                <a:spcPts val="1810"/>
              </a:spcAft>
            </a:pPr>
            <a:r>
              <a: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rPr>
              <a:t>    Or double-click the double line between the two columns where hidden columns exist. </a:t>
            </a:r>
          </a:p>
        </p:txBody>
      </p:sp>
    </p:spTree>
    <p:extLst>
      <p:ext uri="{BB962C8B-B14F-4D97-AF65-F5344CB8AC3E}">
        <p14:creationId xmlns:p14="http://schemas.microsoft.com/office/powerpoint/2010/main" val="3021336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3293" y="365760"/>
            <a:ext cx="8405446" cy="1280890"/>
          </a:xfrm>
        </p:spPr>
        <p:txBody>
          <a:bodyPr/>
          <a:lstStyle/>
          <a:p>
            <a:pPr algn="ctr"/>
            <a:r>
              <a:rPr lang="en-US" b="1" dirty="0"/>
              <a:t>Change the column width or row height in Excel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3293" y="1453661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en-US" sz="2400" b="1" u="sng" dirty="0">
                <a:solidFill>
                  <a:srgbClr val="FF6600"/>
                </a:solidFill>
                <a:latin typeface="+mj-lt"/>
                <a:ea typeface="Arial"/>
                <a:cs typeface="Arial"/>
              </a:rPr>
              <a:t>Resize rows </a:t>
            </a:r>
          </a:p>
          <a:p>
            <a:pPr lvl="0" fontAlgn="base">
              <a:buFont typeface="+mj-lt"/>
              <a:buAutoNum type="arabicPeriod"/>
            </a:pPr>
            <a:r>
              <a:rPr lang="en-US" dirty="0"/>
              <a:t>Select a row or a range of rows. </a:t>
            </a:r>
          </a:p>
          <a:p>
            <a:pPr marL="0" lvl="0" indent="0" fontAlgn="base">
              <a:buNone/>
            </a:pPr>
            <a:r>
              <a:rPr lang="en-US" dirty="0"/>
              <a:t>On the </a:t>
            </a:r>
            <a:r>
              <a:rPr lang="en-US" b="1" dirty="0"/>
              <a:t>Home</a:t>
            </a:r>
            <a:r>
              <a:rPr lang="en-US" dirty="0"/>
              <a:t> tab, select </a:t>
            </a:r>
            <a:r>
              <a:rPr lang="en-US" b="1" dirty="0"/>
              <a:t>Format</a:t>
            </a:r>
            <a:r>
              <a:rPr lang="en-US" dirty="0"/>
              <a:t> &gt; </a:t>
            </a:r>
            <a:r>
              <a:rPr lang="en-US" b="1" dirty="0"/>
              <a:t>Row Width</a:t>
            </a:r>
            <a:r>
              <a:rPr lang="en-US" dirty="0"/>
              <a:t> (or </a:t>
            </a:r>
            <a:r>
              <a:rPr lang="en-US" b="1" dirty="0"/>
              <a:t>Row Height</a:t>
            </a:r>
            <a:r>
              <a:rPr lang="en-US" dirty="0"/>
              <a:t>). </a:t>
            </a:r>
          </a:p>
          <a:p>
            <a:pPr lvl="0" fontAlgn="base">
              <a:buFont typeface="+mj-lt"/>
              <a:buAutoNum type="arabicPeriod" startAt="2"/>
            </a:pPr>
            <a:r>
              <a:rPr lang="en-US" dirty="0"/>
              <a:t>Type the row width and select </a:t>
            </a:r>
            <a:r>
              <a:rPr lang="en-US" b="1" dirty="0"/>
              <a:t>OK</a:t>
            </a:r>
            <a:r>
              <a:rPr lang="en-US" dirty="0"/>
              <a:t>. </a:t>
            </a:r>
          </a:p>
          <a:p>
            <a:pPr marL="0" lvl="0" indent="0" fontAlgn="base">
              <a:buNone/>
            </a:pPr>
            <a:r>
              <a:rPr lang="en-US" dirty="0"/>
              <a:t>Alternatively, right-click the row number, and then select </a:t>
            </a:r>
            <a:r>
              <a:rPr lang="en-US" b="1" dirty="0"/>
              <a:t>Row Height</a:t>
            </a:r>
            <a:r>
              <a:rPr lang="en-US" dirty="0"/>
              <a:t> then type the row width.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6252" y="4354120"/>
            <a:ext cx="98079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kern="1200" dirty="0">
                <a:solidFill>
                  <a:srgbClr val="FF6600"/>
                </a:solidFill>
                <a:latin typeface="+mj-lt"/>
              </a:rPr>
              <a:t>Resize</a:t>
            </a:r>
            <a:r>
              <a:rPr lang="en-US" u="sng" dirty="0">
                <a:solidFill>
                  <a:srgbClr val="363636"/>
                </a:solidFill>
                <a:latin typeface="Segoe UI" panose="020B0502040204020203" pitchFamily="34" charset="0"/>
                <a:ea typeface="Segoe UI" panose="020B0502040204020203" pitchFamily="34" charset="0"/>
              </a:rPr>
              <a:t> </a:t>
            </a:r>
            <a:r>
              <a:rPr lang="en-US" sz="2400" b="1" u="sng" kern="1200" dirty="0" smtClean="0">
                <a:solidFill>
                  <a:srgbClr val="FF6600"/>
                </a:solidFill>
                <a:latin typeface="+mj-lt"/>
              </a:rPr>
              <a:t>columns</a:t>
            </a:r>
          </a:p>
          <a:p>
            <a:pPr marL="457200" lvl="0" indent="-457200" fontAlgn="base">
              <a:buClr>
                <a:schemeClr val="accent1"/>
              </a:buClr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Select a column or a range of columns. </a:t>
            </a:r>
          </a:p>
          <a:p>
            <a:pPr marL="457200" lvl="0" indent="-457200" fontAlgn="base">
              <a:buClr>
                <a:schemeClr val="accent1"/>
              </a:buClr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On the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Home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tab, select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Format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&gt;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Column Width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(or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Column Height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). </a:t>
            </a:r>
          </a:p>
          <a:p>
            <a:pPr marL="457200" lvl="0" indent="-457200" fontAlgn="base">
              <a:buClr>
                <a:schemeClr val="accent1"/>
              </a:buClr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Type the column width and select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</a:p>
          <a:p>
            <a:endParaRPr lang="en-US" sz="2400" b="1" u="sng" kern="1200" dirty="0">
              <a:solidFill>
                <a:srgbClr val="FF66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1019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b="1"/>
              <a:t>Learning Objectives</a:t>
            </a:r>
            <a:endParaRPr b="1"/>
          </a:p>
        </p:txBody>
      </p:sp>
      <p:sp>
        <p:nvSpPr>
          <p:cNvPr id="150" name="Google Shape;150;p2"/>
          <p:cNvSpPr txBox="1">
            <a:spLocks noGrp="1"/>
          </p:cNvSpPr>
          <p:nvPr>
            <p:ph idx="1"/>
          </p:nvPr>
        </p:nvSpPr>
        <p:spPr>
          <a:xfrm>
            <a:off x="1564437" y="1596789"/>
            <a:ext cx="9067167" cy="4444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algn="l" rtl="0">
              <a:spcBef>
                <a:spcPts val="0"/>
              </a:spcBef>
              <a:spcAft>
                <a:spcPts val="0"/>
              </a:spcAft>
              <a:buSzPts val="2240"/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FF6600"/>
                </a:solidFill>
              </a:rPr>
              <a:t>The students will learn about:</a:t>
            </a:r>
            <a:endParaRPr dirty="0">
              <a:solidFill>
                <a:srgbClr val="FF6600"/>
              </a:solidFill>
            </a:endParaRPr>
          </a:p>
          <a:p>
            <a:pPr marL="53975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2300"/>
              <a:buFont typeface="+mj-lt"/>
              <a:buAutoNum type="arabicPeriod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Introduction (Uses of MS Excel)</a:t>
            </a:r>
            <a:endParaRPr sz="2300" b="1" dirty="0">
              <a:solidFill>
                <a:schemeClr val="accent1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53975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2300"/>
              <a:buFont typeface="+mj-lt"/>
              <a:buAutoNum type="arabicPeriod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Parts of Excel </a:t>
            </a:r>
            <a:r>
              <a:rPr lang="en-US" sz="23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Window</a:t>
            </a:r>
          </a:p>
          <a:p>
            <a:pPr marL="539750" lvl="0" indent="-457200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ts val="2300"/>
              <a:buFont typeface="+mj-lt"/>
              <a:buAutoNum type="arabicPeriod"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Starting MS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Excel.</a:t>
            </a:r>
          </a:p>
          <a:p>
            <a:pPr marL="539750" lvl="0" indent="-457200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ts val="2300"/>
              <a:buFont typeface="+mj-lt"/>
              <a:buAutoNum type="arabicPeriod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Opening and closing a Spreadsheet.</a:t>
            </a:r>
          </a:p>
          <a:p>
            <a:pPr marL="539750" lvl="0" indent="-457200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ts val="2300"/>
              <a:buFont typeface="+mj-lt"/>
              <a:buAutoNum type="arabicPeriod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Creating a blank workbook in MS Excel</a:t>
            </a:r>
            <a:r>
              <a:rPr lang="en-US" sz="23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.</a:t>
            </a:r>
            <a:endParaRPr sz="2300" b="1" dirty="0">
              <a:solidFill>
                <a:schemeClr val="accent1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53975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2300"/>
              <a:buFont typeface="+mj-lt"/>
              <a:buAutoNum type="arabicPeriod"/>
            </a:pPr>
            <a:r>
              <a:rPr lang="en-US" sz="23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Save 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workbook</a:t>
            </a:r>
            <a:endParaRPr sz="2300" b="1" dirty="0">
              <a:solidFill>
                <a:schemeClr val="accent1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8637" y="764157"/>
            <a:ext cx="8405446" cy="1280890"/>
          </a:xfrm>
        </p:spPr>
        <p:txBody>
          <a:bodyPr/>
          <a:lstStyle/>
          <a:p>
            <a:pPr algn="ctr"/>
            <a:r>
              <a:rPr lang="en-US" b="1" dirty="0"/>
              <a:t>Change the column width or row height in Excel </a:t>
            </a:r>
            <a:endParaRPr lang="en-US" b="1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100402" y="2618726"/>
            <a:ext cx="9244136" cy="1751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06253" tIns="0" rIns="0" bIns="14917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kern="1200" dirty="0">
                <a:solidFill>
                  <a:srgbClr val="FF6600"/>
                </a:solidFill>
                <a:latin typeface="+mj-lt"/>
              </a:rPr>
              <a:t>Automatically resize all columns and rows to fit the data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Select 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the Select All button 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     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at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the top of the worksheet, to select all columns and rows. </a:t>
            </a: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Double-click a boundary.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All columns or rows resize to fit the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data.</a:t>
            </a:r>
            <a:endParaRPr lang="en-US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pic>
        <p:nvPicPr>
          <p:cNvPr id="1028" name="Picture 6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9686" y="3302717"/>
            <a:ext cx="407091" cy="383089"/>
          </a:xfrm>
          <a:prstGeom prst="rect">
            <a:avLst/>
          </a:prstGeom>
          <a:ln w="127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033507" y="4449965"/>
            <a:ext cx="9095232" cy="726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0380" indent="3810">
              <a:lnSpc>
                <a:spcPct val="103000"/>
              </a:lnSpc>
              <a:spcAft>
                <a:spcPts val="1330"/>
              </a:spcAft>
            </a:pPr>
            <a:r>
              <a:rPr lang="en-US" sz="2000" b="1" dirty="0">
                <a:solidFill>
                  <a:srgbClr val="FF6600"/>
                </a:solidFill>
                <a:latin typeface="Segoe UI" panose="020B0502040204020203" pitchFamily="34" charset="0"/>
                <a:ea typeface="Segoe UI" panose="020B0502040204020203" pitchFamily="34" charset="0"/>
              </a:rPr>
              <a:t>Note:</a:t>
            </a:r>
            <a:r>
              <a:rPr lang="en-US" sz="2000" dirty="0">
                <a:solidFill>
                  <a:srgbClr val="FF6600"/>
                </a:solidFill>
                <a:latin typeface="Segoe UI" panose="020B0502040204020203" pitchFamily="34" charset="0"/>
                <a:ea typeface="Segoe UI" panose="020B0502040204020203" pitchFamily="34" charset="0"/>
              </a:rPr>
              <a:t> </a:t>
            </a:r>
            <a:r>
              <a:rPr lang="en-US" sz="2000" b="1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</a:rPr>
              <a:t>The boundary is the line between cells, columns, and rows. If a column is too narrow to display the data, you will see ### in the cell. </a:t>
            </a:r>
          </a:p>
        </p:txBody>
      </p:sp>
    </p:spTree>
    <p:extLst>
      <p:ext uri="{BB962C8B-B14F-4D97-AF65-F5344CB8AC3E}">
        <p14:creationId xmlns:p14="http://schemas.microsoft.com/office/powerpoint/2010/main" val="1499566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572" y="692122"/>
            <a:ext cx="8596668" cy="997740"/>
          </a:xfrm>
        </p:spPr>
        <p:txBody>
          <a:bodyPr/>
          <a:lstStyle/>
          <a:p>
            <a:r>
              <a:rPr lang="en-US" b="1" i="1" dirty="0" smtClean="0"/>
              <a:t>Introduction </a:t>
            </a:r>
            <a:endParaRPr lang="en-US" b="1" i="1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235727" y="3321734"/>
            <a:ext cx="8596668" cy="2977376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u="sng" dirty="0" smtClean="0">
                <a:solidFill>
                  <a:schemeClr val="accent2">
                    <a:lumMod val="50000"/>
                  </a:schemeClr>
                </a:solidFill>
              </a:rPr>
              <a:t>Why </a:t>
            </a: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</a:rPr>
              <a:t>do we need to use MS Excel?</a:t>
            </a:r>
          </a:p>
          <a:p>
            <a:pPr lvl="0"/>
            <a:r>
              <a:rPr lang="en-US" sz="2000" b="1" dirty="0">
                <a:solidFill>
                  <a:srgbClr val="FF6600"/>
                </a:solidFill>
              </a:rPr>
              <a:t>Data Entry &amp; Organization</a:t>
            </a:r>
            <a:endParaRPr lang="en-US" sz="2000" dirty="0">
              <a:solidFill>
                <a:srgbClr val="FF6600"/>
              </a:solidFill>
            </a:endParaRPr>
          </a:p>
          <a:p>
            <a:pPr marL="137160" lvl="0" indent="0">
              <a:buNone/>
            </a:pPr>
            <a:r>
              <a:rPr lang="en-US" sz="2000" dirty="0"/>
              <a:t>Easily input and store data in a structured format (rows and columns).</a:t>
            </a:r>
          </a:p>
          <a:p>
            <a:r>
              <a:rPr lang="en-US" sz="2000" b="1" dirty="0">
                <a:solidFill>
                  <a:srgbClr val="FF6600"/>
                </a:solidFill>
              </a:rPr>
              <a:t>Data Analysis</a:t>
            </a:r>
          </a:p>
          <a:p>
            <a:pPr marL="137160" lvl="0" indent="0">
              <a:buNone/>
            </a:pPr>
            <a:r>
              <a:rPr lang="en-US" sz="2000" dirty="0"/>
              <a:t>Use formulas and functions (like SUM, AVERAGE, VLOOKUP, IF, etc.) to analyze data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071954" y="1747513"/>
            <a:ext cx="8596668" cy="1484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>
              <a:buSzPct val="100000"/>
              <a:buFont typeface="Wingdings" panose="05000000000000000000" pitchFamily="2" charset="2"/>
              <a:buChar char="v"/>
            </a:pPr>
            <a:r>
              <a:rPr lang="en-US" sz="2400" b="1" u="sng" kern="1200" dirty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What</a:t>
            </a:r>
            <a:r>
              <a:rPr lang="en-US" sz="2800" b="1" u="sng" kern="1200" dirty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is a Spreadsheet?</a:t>
            </a:r>
          </a:p>
          <a:p>
            <a:pPr marL="594360" lvl="1" indent="0">
              <a:buNone/>
            </a:pPr>
            <a:r>
              <a: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spreadsheet is a </a:t>
            </a:r>
            <a:r>
              <a:rPr lang="en-US" sz="2000" b="1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grid</a:t>
            </a:r>
            <a:r>
              <a: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consisting of </a:t>
            </a:r>
            <a:r>
              <a:rPr lang="en-US" sz="2000" b="1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rows</a:t>
            </a:r>
            <a:r>
              <a: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US" sz="2000" b="1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columns</a:t>
            </a:r>
            <a:r>
              <a: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. Each spreadsheet(Workbook) file can contain many worksheets.</a:t>
            </a:r>
          </a:p>
        </p:txBody>
      </p:sp>
    </p:spTree>
    <p:extLst>
      <p:ext uri="{BB962C8B-B14F-4D97-AF65-F5344CB8AC3E}">
        <p14:creationId xmlns:p14="http://schemas.microsoft.com/office/powerpoint/2010/main" val="249090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620" y="641021"/>
            <a:ext cx="8911687" cy="787619"/>
          </a:xfrm>
        </p:spPr>
        <p:txBody>
          <a:bodyPr/>
          <a:lstStyle/>
          <a:p>
            <a:r>
              <a:rPr lang="en-US" b="1" i="1" dirty="0"/>
              <a:t>Introduction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766544" y="1428640"/>
            <a:ext cx="8596668" cy="1173626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FF6600"/>
                </a:solidFill>
              </a:rPr>
              <a:t>Calculations </a:t>
            </a:r>
          </a:p>
          <a:p>
            <a:pPr marL="137160" lvl="0" indent="0">
              <a:buNone/>
            </a:pPr>
            <a:r>
              <a:rPr lang="en-US" sz="2000" dirty="0"/>
              <a:t>Perform complex calculations automatically.</a:t>
            </a:r>
          </a:p>
          <a:p>
            <a:endParaRPr lang="en-US" sz="2000" dirty="0"/>
          </a:p>
          <a:p>
            <a:pPr marL="137160" indent="0">
              <a:buNone/>
            </a:pPr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744" y="2602265"/>
            <a:ext cx="5688766" cy="3962307"/>
          </a:xfrm>
          <a:prstGeom prst="rect">
            <a:avLst/>
          </a:prstGeom>
          <a:ln w="38100" cap="sq">
            <a:solidFill>
              <a:schemeClr val="bg2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3077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683" y="563952"/>
            <a:ext cx="8911687" cy="1280890"/>
          </a:xfrm>
        </p:spPr>
        <p:txBody>
          <a:bodyPr/>
          <a:lstStyle/>
          <a:p>
            <a:r>
              <a:rPr lang="en-US" b="1" i="1" dirty="0"/>
              <a:t>Introduction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797970" y="1305976"/>
            <a:ext cx="10793111" cy="1173626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FF6600"/>
                </a:solidFill>
              </a:rPr>
              <a:t>Charts</a:t>
            </a:r>
          </a:p>
          <a:p>
            <a:pPr marL="137160" lvl="0" indent="0">
              <a:buNone/>
            </a:pPr>
            <a:r>
              <a:rPr lang="en-US" sz="2000" dirty="0"/>
              <a:t>Create charts (</a:t>
            </a:r>
            <a:r>
              <a:rPr lang="en-US" sz="2000" b="1" dirty="0">
                <a:solidFill>
                  <a:srgbClr val="FF6600"/>
                </a:solidFill>
              </a:rPr>
              <a:t>bar</a:t>
            </a:r>
            <a:r>
              <a:rPr lang="en-US" sz="2000" dirty="0"/>
              <a:t>, </a:t>
            </a:r>
            <a:r>
              <a:rPr lang="en-US" sz="2000" b="1" dirty="0">
                <a:solidFill>
                  <a:srgbClr val="FF6600"/>
                </a:solidFill>
              </a:rPr>
              <a:t>pie, line</a:t>
            </a:r>
            <a:r>
              <a:rPr lang="en-US" sz="2000" dirty="0"/>
              <a:t>, etc.) and graphs to make data easier to understand.</a:t>
            </a:r>
          </a:p>
          <a:p>
            <a:pPr marL="137160" indent="0">
              <a:buNone/>
            </a:pPr>
            <a:endParaRPr lang="en-US" sz="2000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568" y="2479602"/>
            <a:ext cx="5648279" cy="4032709"/>
          </a:xfrm>
          <a:prstGeom prst="rect">
            <a:avLst/>
          </a:prstGeom>
          <a:ln w="38100">
            <a:solidFill>
              <a:schemeClr val="bg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93919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6783" y="107080"/>
            <a:ext cx="3353244" cy="650488"/>
          </a:xfrm>
        </p:spPr>
        <p:txBody>
          <a:bodyPr/>
          <a:lstStyle/>
          <a:p>
            <a:r>
              <a:rPr lang="en-US" b="1" dirty="0" smtClean="0"/>
              <a:t>Window Parts</a:t>
            </a:r>
            <a:endParaRPr lang="en-US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5251" r="1942" b="1700"/>
          <a:stretch/>
        </p:blipFill>
        <p:spPr>
          <a:xfrm>
            <a:off x="1863971" y="844896"/>
            <a:ext cx="9589475" cy="5769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31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3298" y="162220"/>
            <a:ext cx="2611777" cy="670293"/>
          </a:xfrm>
        </p:spPr>
        <p:txBody>
          <a:bodyPr/>
          <a:lstStyle/>
          <a:p>
            <a:r>
              <a:rPr lang="en-US" b="1" dirty="0"/>
              <a:t>KEY TERMS: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016599" y="1456998"/>
            <a:ext cx="10882324" cy="4861741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2000" b="1" u="sng" dirty="0" smtClean="0">
                <a:solidFill>
                  <a:srgbClr val="FF6600"/>
                </a:solidFill>
              </a:rPr>
              <a:t>Worksheet/Sheets</a:t>
            </a:r>
          </a:p>
          <a:p>
            <a:r>
              <a:rPr lang="en-US" sz="2000" dirty="0" smtClean="0"/>
              <a:t>A </a:t>
            </a:r>
            <a:r>
              <a:rPr lang="en-US" sz="2000" dirty="0"/>
              <a:t>worksheet is a collection of cells in the form of rows and columns.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b="1" u="sng" dirty="0" smtClean="0">
                <a:solidFill>
                  <a:srgbClr val="FF6600"/>
                </a:solidFill>
              </a:rPr>
              <a:t>Workbook</a:t>
            </a:r>
            <a:endParaRPr lang="en-US" sz="2000" b="1" u="sng" dirty="0">
              <a:solidFill>
                <a:srgbClr val="FF6600"/>
              </a:solidFill>
            </a:endParaRPr>
          </a:p>
          <a:p>
            <a:r>
              <a:rPr lang="en-US" sz="2000" dirty="0"/>
              <a:t>A collection of worksheets is known as a workbook. </a:t>
            </a:r>
            <a:r>
              <a:rPr lang="en-US" sz="2000" dirty="0" smtClean="0"/>
              <a:t>The </a:t>
            </a:r>
            <a:r>
              <a:rPr lang="en-US" sz="2000" dirty="0"/>
              <a:t>name of the default workbook is Book1.</a:t>
            </a:r>
          </a:p>
          <a:p>
            <a:pPr marL="137160" indent="0">
              <a:buNone/>
            </a:pPr>
            <a:r>
              <a:rPr lang="en-US" sz="2000" b="1" u="sng" dirty="0">
                <a:solidFill>
                  <a:srgbClr val="FF6600"/>
                </a:solidFill>
              </a:rPr>
              <a:t>Columns</a:t>
            </a:r>
          </a:p>
          <a:p>
            <a:r>
              <a:rPr lang="en-US" sz="2000" dirty="0"/>
              <a:t>The columns are arranged vertically. These are headed with letters.</a:t>
            </a:r>
          </a:p>
          <a:p>
            <a:pPr marL="137160" indent="0">
              <a:buNone/>
            </a:pPr>
            <a:r>
              <a:rPr lang="en-US" sz="2000" b="1" u="sng" dirty="0">
                <a:solidFill>
                  <a:srgbClr val="FF6600"/>
                </a:solidFill>
              </a:rPr>
              <a:t>Rows</a:t>
            </a:r>
          </a:p>
          <a:p>
            <a:r>
              <a:rPr lang="en-US" sz="2000" dirty="0"/>
              <a:t>Rows are arranged horizontally. These are headed with numbers</a:t>
            </a:r>
            <a:r>
              <a:rPr lang="en-US" sz="2000" dirty="0" smtClean="0"/>
              <a:t>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827023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2810" y="539433"/>
            <a:ext cx="8596668" cy="748101"/>
          </a:xfrm>
        </p:spPr>
        <p:txBody>
          <a:bodyPr/>
          <a:lstStyle/>
          <a:p>
            <a:r>
              <a:rPr lang="en-US" b="1" dirty="0"/>
              <a:t>KEY TERMS: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553635" y="1679324"/>
            <a:ext cx="8935017" cy="4636261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n-US" b="1" u="sng" dirty="0" smtClean="0">
                <a:solidFill>
                  <a:srgbClr val="FF6600"/>
                </a:solidFill>
              </a:rPr>
              <a:t>Cell</a:t>
            </a:r>
            <a:endParaRPr lang="en-US" b="1" u="sng" dirty="0">
              <a:solidFill>
                <a:srgbClr val="FF6600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/>
              <a:t>A cell is the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intersection </a:t>
            </a:r>
            <a:r>
              <a:rPr lang="en-US" dirty="0"/>
              <a:t>of a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row and a column</a:t>
            </a:r>
            <a:r>
              <a:rPr lang="en-US" dirty="0"/>
              <a:t>. Each cell can store a single item of data, it can be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text</a:t>
            </a:r>
            <a:r>
              <a:rPr lang="en-US" dirty="0"/>
              <a:t>,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number, or a date value.</a:t>
            </a:r>
          </a:p>
          <a:p>
            <a:pPr marL="137160" lvl="0" indent="0" fontAlgn="base">
              <a:lnSpc>
                <a:spcPct val="160000"/>
              </a:lnSpc>
              <a:buNone/>
            </a:pPr>
            <a:r>
              <a:rPr lang="en-US" altLang="en-US" b="1" u="sng" dirty="0">
                <a:solidFill>
                  <a:srgbClr val="FF6600"/>
                </a:solidFill>
              </a:rPr>
              <a:t>Active Cell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80000"/>
            </a:pPr>
            <a:r>
              <a:rPr lang="en-US" altLang="en-US" dirty="0"/>
              <a:t>The </a:t>
            </a: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</a:rPr>
              <a:t>selected cell </a:t>
            </a:r>
            <a:r>
              <a:rPr lang="en-US" altLang="en-US" dirty="0"/>
              <a:t>is called the active cell. It is displayed with </a:t>
            </a: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</a:rPr>
              <a:t>bold</a:t>
            </a:r>
            <a:r>
              <a:rPr lang="en-US" altLang="en-US"/>
              <a:t>, </a:t>
            </a:r>
            <a:r>
              <a:rPr lang="en-US" altLang="en-US" b="1" smtClean="0">
                <a:solidFill>
                  <a:schemeClr val="accent2">
                    <a:lumMod val="75000"/>
                  </a:schemeClr>
                </a:solidFill>
              </a:rPr>
              <a:t>dark border</a:t>
            </a:r>
            <a:r>
              <a:rPr lang="en-US" altLang="en-US" dirty="0"/>
              <a:t>.</a:t>
            </a:r>
          </a:p>
          <a:p>
            <a:pPr marL="137160" indent="0" fontAlgn="base">
              <a:lnSpc>
                <a:spcPct val="150000"/>
              </a:lnSpc>
              <a:buNone/>
            </a:pPr>
            <a:r>
              <a:rPr lang="en-US" altLang="en-US" b="1" u="sng" dirty="0">
                <a:solidFill>
                  <a:srgbClr val="FF6600"/>
                </a:solidFill>
              </a:rPr>
              <a:t>Name Box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/>
              <a:t>The name box displays the cell reference of the active </a:t>
            </a:r>
            <a:r>
              <a:rPr lang="en-US" dirty="0" smtClean="0"/>
              <a:t>cell.</a:t>
            </a:r>
            <a:endParaRPr lang="en-US" dirty="0"/>
          </a:p>
          <a:p>
            <a:pPr marL="137160" indent="0">
              <a:lnSpc>
                <a:spcPct val="150000"/>
              </a:lnSpc>
              <a:buNone/>
            </a:pPr>
            <a:r>
              <a:rPr lang="en-US" b="1" u="sng" dirty="0" smtClean="0">
                <a:solidFill>
                  <a:srgbClr val="FF6600"/>
                </a:solidFill>
              </a:rPr>
              <a:t>Formula Bar</a:t>
            </a:r>
            <a:endParaRPr lang="en-US" b="1" u="sng" dirty="0">
              <a:solidFill>
                <a:srgbClr val="FF6600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/>
              <a:t>The formula bar is a long bar found above the columns of a worksheet. </a:t>
            </a:r>
            <a:endParaRPr lang="en-US" alt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7601803" y="3997454"/>
            <a:ext cx="4379958" cy="1938140"/>
            <a:chOff x="1503387" y="-249872"/>
            <a:chExt cx="3886970" cy="1451815"/>
          </a:xfrm>
        </p:grpSpPr>
        <p:sp>
          <p:nvSpPr>
            <p:cNvPr id="11" name="Rectangle 10"/>
            <p:cNvSpPr/>
            <p:nvPr/>
          </p:nvSpPr>
          <p:spPr>
            <a:xfrm>
              <a:off x="1503387" y="925914"/>
              <a:ext cx="663005" cy="2760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endPara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186509" y="925914"/>
              <a:ext cx="238519" cy="2760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endPara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405435" y="925914"/>
              <a:ext cx="298793" cy="2760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endPara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669679" y="925914"/>
              <a:ext cx="995151" cy="2760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.</a:t>
              </a:r>
              <a:endPara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pic>
          <p:nvPicPr>
            <p:cNvPr id="16" name="Picture 15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618457" y="-249872"/>
              <a:ext cx="3771900" cy="11334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96038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621571" y="567580"/>
            <a:ext cx="4455844" cy="91808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Starting MS Excel: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14" name="Text Placeholder 13"/>
          <p:cNvSpPr>
            <a:spLocks noGrp="1"/>
          </p:cNvSpPr>
          <p:nvPr>
            <p:ph sz="half" idx="1"/>
          </p:nvPr>
        </p:nvSpPr>
        <p:spPr>
          <a:xfrm>
            <a:off x="677333" y="1672683"/>
            <a:ext cx="5400081" cy="4368678"/>
          </a:xfrm>
        </p:spPr>
        <p:txBody>
          <a:bodyPr/>
          <a:lstStyle/>
          <a:p>
            <a:r>
              <a:rPr lang="en-US" sz="2400" b="1" u="sng" dirty="0">
                <a:solidFill>
                  <a:srgbClr val="FF6600"/>
                </a:solidFill>
              </a:rPr>
              <a:t>Starting MS Excel:</a:t>
            </a:r>
          </a:p>
          <a:p>
            <a:pPr marL="480060" indent="-342900">
              <a:buFont typeface="+mj-lt"/>
              <a:buAutoNum type="arabicPeriod"/>
            </a:pPr>
            <a:r>
              <a:rPr lang="en-US" sz="2000" dirty="0" smtClean="0"/>
              <a:t>Click </a:t>
            </a:r>
            <a:r>
              <a:rPr lang="en-US" sz="2000" dirty="0"/>
              <a:t>on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start </a:t>
            </a:r>
            <a:r>
              <a:rPr lang="en-US" sz="2000" dirty="0"/>
              <a:t>➡ locate the letter e ➡ click on Excel to open.</a:t>
            </a:r>
          </a:p>
          <a:p>
            <a:pPr marL="137160" indent="0">
              <a:buNone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OR</a:t>
            </a:r>
          </a:p>
          <a:p>
            <a:pPr marL="480060" lvl="0" indent="-342900" fontAlgn="base">
              <a:buFont typeface="+mj-lt"/>
              <a:buAutoNum type="arabicPeriod" startAt="2"/>
            </a:pPr>
            <a:r>
              <a:rPr lang="en-US" sz="2000" dirty="0"/>
              <a:t>Type Excel in the search box➡ click on Excel to open.</a:t>
            </a:r>
          </a:p>
          <a:p>
            <a:pPr marL="480060" lvl="0" indent="-342900" fontAlgn="base">
              <a:buFont typeface="+mj-lt"/>
              <a:buAutoNum type="arabicPeriod" startAt="2"/>
            </a:pPr>
            <a:r>
              <a:rPr lang="en-US" sz="2000" dirty="0"/>
              <a:t>MS Excel window opens.</a:t>
            </a:r>
          </a:p>
          <a:p>
            <a:pPr marL="137160" indent="0">
              <a:buNone/>
            </a:pP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7742941" y="1672683"/>
            <a:ext cx="3693882" cy="3692478"/>
            <a:chOff x="0" y="0"/>
            <a:chExt cx="2209801" cy="1552576"/>
          </a:xfrm>
        </p:grpSpPr>
        <p:pic>
          <p:nvPicPr>
            <p:cNvPr id="17" name="Picture 16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334" y="2273"/>
              <a:ext cx="2194560" cy="1536192"/>
            </a:xfrm>
            <a:prstGeom prst="rect">
              <a:avLst/>
            </a:prstGeom>
          </p:spPr>
        </p:pic>
        <p:sp>
          <p:nvSpPr>
            <p:cNvPr id="18" name="Shape 96"/>
            <p:cNvSpPr/>
            <p:nvPr/>
          </p:nvSpPr>
          <p:spPr>
            <a:xfrm>
              <a:off x="0" y="4763"/>
              <a:ext cx="2205038" cy="0"/>
            </a:xfrm>
            <a:custGeom>
              <a:avLst/>
              <a:gdLst/>
              <a:ahLst/>
              <a:cxnLst/>
              <a:rect l="0" t="0" r="0" b="0"/>
              <a:pathLst>
                <a:path w="2205038">
                  <a:moveTo>
                    <a:pt x="0" y="0"/>
                  </a:moveTo>
                  <a:lnTo>
                    <a:pt x="2205038" y="0"/>
                  </a:lnTo>
                </a:path>
              </a:pathLst>
            </a:custGeom>
            <a:ln w="952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Shape 97"/>
            <p:cNvSpPr/>
            <p:nvPr/>
          </p:nvSpPr>
          <p:spPr>
            <a:xfrm>
              <a:off x="2205038" y="0"/>
              <a:ext cx="0" cy="1547813"/>
            </a:xfrm>
            <a:custGeom>
              <a:avLst/>
              <a:gdLst/>
              <a:ahLst/>
              <a:cxnLst/>
              <a:rect l="0" t="0" r="0" b="0"/>
              <a:pathLst>
                <a:path h="1547813">
                  <a:moveTo>
                    <a:pt x="0" y="0"/>
                  </a:moveTo>
                  <a:lnTo>
                    <a:pt x="0" y="1547813"/>
                  </a:lnTo>
                </a:path>
              </a:pathLst>
            </a:custGeom>
            <a:ln w="952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Shape 98"/>
            <p:cNvSpPr/>
            <p:nvPr/>
          </p:nvSpPr>
          <p:spPr>
            <a:xfrm>
              <a:off x="4763" y="1547813"/>
              <a:ext cx="2205038" cy="0"/>
            </a:xfrm>
            <a:custGeom>
              <a:avLst/>
              <a:gdLst/>
              <a:ahLst/>
              <a:cxnLst/>
              <a:rect l="0" t="0" r="0" b="0"/>
              <a:pathLst>
                <a:path w="2205038">
                  <a:moveTo>
                    <a:pt x="2205038" y="0"/>
                  </a:moveTo>
                  <a:lnTo>
                    <a:pt x="0" y="0"/>
                  </a:lnTo>
                </a:path>
              </a:pathLst>
            </a:custGeom>
            <a:ln w="952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Shape 99"/>
            <p:cNvSpPr/>
            <p:nvPr/>
          </p:nvSpPr>
          <p:spPr>
            <a:xfrm>
              <a:off x="4763" y="4763"/>
              <a:ext cx="0" cy="1547813"/>
            </a:xfrm>
            <a:custGeom>
              <a:avLst/>
              <a:gdLst/>
              <a:ahLst/>
              <a:cxnLst/>
              <a:rect l="0" t="0" r="0" b="0"/>
              <a:pathLst>
                <a:path h="1547813">
                  <a:moveTo>
                    <a:pt x="0" y="1547813"/>
                  </a:moveTo>
                  <a:lnTo>
                    <a:pt x="0" y="0"/>
                  </a:lnTo>
                </a:path>
              </a:pathLst>
            </a:custGeom>
            <a:ln w="952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5580954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1868</TotalTime>
  <Words>1121</Words>
  <Application>Microsoft Office PowerPoint</Application>
  <PresentationFormat>Widescreen</PresentationFormat>
  <Paragraphs>131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Century Gothic</vt:lpstr>
      <vt:lpstr>Noto Sans Symbols</vt:lpstr>
      <vt:lpstr>Segoe UI</vt:lpstr>
      <vt:lpstr>Times New Roman</vt:lpstr>
      <vt:lpstr>Trebuchet MS</vt:lpstr>
      <vt:lpstr>Wingdings</vt:lpstr>
      <vt:lpstr>Wingdings 3</vt:lpstr>
      <vt:lpstr>Wisp</vt:lpstr>
      <vt:lpstr>MS Excel</vt:lpstr>
      <vt:lpstr>Learning Objectives</vt:lpstr>
      <vt:lpstr>Introduction </vt:lpstr>
      <vt:lpstr>Introduction</vt:lpstr>
      <vt:lpstr>Introduction</vt:lpstr>
      <vt:lpstr>Window Parts</vt:lpstr>
      <vt:lpstr>KEY TERMS:</vt:lpstr>
      <vt:lpstr>KEY TERMS:</vt:lpstr>
      <vt:lpstr>Starting MS Excel: </vt:lpstr>
      <vt:lpstr>Opening a Spreadsheet</vt:lpstr>
      <vt:lpstr>Creating a blank workbook in MS Excel </vt:lpstr>
      <vt:lpstr> </vt:lpstr>
      <vt:lpstr>Apply Skills</vt:lpstr>
      <vt:lpstr>Learning Objectives</vt:lpstr>
      <vt:lpstr>Selecting Cells</vt:lpstr>
      <vt:lpstr>Selecting Cells</vt:lpstr>
      <vt:lpstr>Insert or Delete Rows and Columns</vt:lpstr>
      <vt:lpstr>Hide or show rows or columns  </vt:lpstr>
      <vt:lpstr>Change the column width or row height in Excel </vt:lpstr>
      <vt:lpstr>Change the column width or row height in Excel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Excel</dc:title>
  <dc:creator>Windows User</dc:creator>
  <cp:lastModifiedBy>Lab</cp:lastModifiedBy>
  <cp:revision>54</cp:revision>
  <dcterms:created xsi:type="dcterms:W3CDTF">2025-04-27T02:36:26Z</dcterms:created>
  <dcterms:modified xsi:type="dcterms:W3CDTF">2025-08-27T11:07:03Z</dcterms:modified>
</cp:coreProperties>
</file>