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Nunito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i20sobljRxsYrbPKvQGGtQakWJ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3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3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13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13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3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3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13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13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3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3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13"/>
          <p:cNvGrpSpPr/>
          <p:nvPr/>
        </p:nvGrpSpPr>
        <p:grpSpPr>
          <a:xfrm>
            <a:off x="7057468" y="5088"/>
            <a:ext cx="1851281" cy="752108"/>
            <a:chOff x="6917201" y="0"/>
            <a:chExt cx="2227776" cy="863400"/>
          </a:xfrm>
        </p:grpSpPr>
        <p:sp>
          <p:nvSpPr>
            <p:cNvPr id="23" name="Google Shape;23;p1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13"/>
          <p:cNvGrpSpPr/>
          <p:nvPr/>
        </p:nvGrpSpPr>
        <p:grpSpPr>
          <a:xfrm>
            <a:off x="6553032" y="4217852"/>
            <a:ext cx="2389067" cy="925737"/>
            <a:chOff x="6917201" y="0"/>
            <a:chExt cx="2227776" cy="863400"/>
          </a:xfrm>
        </p:grpSpPr>
        <p:sp>
          <p:nvSpPr>
            <p:cNvPr id="27" name="Google Shape;27;p1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13"/>
          <p:cNvGrpSpPr/>
          <p:nvPr/>
        </p:nvGrpSpPr>
        <p:grpSpPr>
          <a:xfrm>
            <a:off x="199149" y="4055652"/>
            <a:ext cx="2795413" cy="1083308"/>
            <a:chOff x="6917201" y="0"/>
            <a:chExt cx="2227776" cy="863400"/>
          </a:xfrm>
        </p:grpSpPr>
        <p:sp>
          <p:nvSpPr>
            <p:cNvPr id="31" name="Google Shape;31;p1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22"/>
          <p:cNvGrpSpPr/>
          <p:nvPr/>
        </p:nvGrpSpPr>
        <p:grpSpPr>
          <a:xfrm>
            <a:off x="5959222" y="4119576"/>
            <a:ext cx="2520951" cy="1024165"/>
            <a:chOff x="6917201" y="0"/>
            <a:chExt cx="2227776" cy="863400"/>
          </a:xfrm>
        </p:grpSpPr>
        <p:sp>
          <p:nvSpPr>
            <p:cNvPr id="112" name="Google Shape;112;p2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22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116" name="Google Shape;116;p2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22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2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" name="Google Shape;46;p15"/>
          <p:cNvGrpSpPr/>
          <p:nvPr/>
        </p:nvGrpSpPr>
        <p:grpSpPr>
          <a:xfrm>
            <a:off x="5594191" y="3961115"/>
            <a:ext cx="2910144" cy="1182340"/>
            <a:chOff x="6917201" y="0"/>
            <a:chExt cx="2227776" cy="863400"/>
          </a:xfrm>
        </p:grpSpPr>
        <p:sp>
          <p:nvSpPr>
            <p:cNvPr id="47" name="Google Shape;47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" name="Google Shape;50;p15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51" name="Google Shape;51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15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5" name="Google Shape;55;p1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8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9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19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19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9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9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4" name="Google Shape;84;p1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9"/>
          <p:cNvGrpSpPr/>
          <p:nvPr/>
        </p:nvGrpSpPr>
        <p:grpSpPr>
          <a:xfrm>
            <a:off x="34934" y="4522125"/>
            <a:ext cx="1593305" cy="617072"/>
            <a:chOff x="6917201" y="0"/>
            <a:chExt cx="2227776" cy="863400"/>
          </a:xfrm>
        </p:grpSpPr>
        <p:sp>
          <p:nvSpPr>
            <p:cNvPr id="86" name="Google Shape;86;p1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9" name="Google Shape;89;p19"/>
          <p:cNvGrpSpPr/>
          <p:nvPr/>
        </p:nvGrpSpPr>
        <p:grpSpPr>
          <a:xfrm>
            <a:off x="5886353" y="1243"/>
            <a:ext cx="3257454" cy="1261514"/>
            <a:chOff x="6917201" y="0"/>
            <a:chExt cx="2227776" cy="863400"/>
          </a:xfrm>
        </p:grpSpPr>
        <p:sp>
          <p:nvSpPr>
            <p:cNvPr id="90" name="Google Shape;90;p1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19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1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0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20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20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1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1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2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"/>
          <p:cNvPicPr preferRelativeResize="0"/>
          <p:nvPr/>
        </p:nvPicPr>
        <p:blipFill rotWithShape="1">
          <a:blip r:embed="rId3">
            <a:alphaModFix/>
          </a:blip>
          <a:srcRect b="6629" l="0" r="871" t="0"/>
          <a:stretch/>
        </p:blipFill>
        <p:spPr>
          <a:xfrm>
            <a:off x="142000" y="152400"/>
            <a:ext cx="8851226" cy="477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"/>
          <p:cNvSpPr txBox="1"/>
          <p:nvPr>
            <p:ph type="title"/>
          </p:nvPr>
        </p:nvSpPr>
        <p:spPr>
          <a:xfrm>
            <a:off x="203825" y="1987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FF0000"/>
                </a:solidFill>
              </a:rPr>
              <a:t>Paragraph 4</a:t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91" name="Google Shape;191;p10"/>
          <p:cNvSpPr txBox="1"/>
          <p:nvPr>
            <p:ph idx="1" type="body"/>
          </p:nvPr>
        </p:nvSpPr>
        <p:spPr>
          <a:xfrm>
            <a:off x="203825" y="917850"/>
            <a:ext cx="8363400" cy="29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b="1" lang="en" sz="3100">
                <a:solidFill>
                  <a:srgbClr val="000000"/>
                </a:solidFill>
              </a:rPr>
              <a:t>In the last paragraph you will include any additional information the reader may want to know.</a:t>
            </a:r>
            <a:endParaRPr b="1" sz="3100">
              <a:solidFill>
                <a:srgbClr val="000000"/>
              </a:solidFill>
            </a:endParaRPr>
          </a:p>
        </p:txBody>
      </p:sp>
      <p:pic>
        <p:nvPicPr>
          <p:cNvPr id="192" name="Google Shape;192;p10"/>
          <p:cNvPicPr preferRelativeResize="0"/>
          <p:nvPr/>
        </p:nvPicPr>
        <p:blipFill rotWithShape="1">
          <a:blip r:embed="rId3">
            <a:alphaModFix/>
          </a:blip>
          <a:srcRect b="9811" l="0" r="0" t="0"/>
          <a:stretch/>
        </p:blipFill>
        <p:spPr>
          <a:xfrm>
            <a:off x="1309550" y="2053950"/>
            <a:ext cx="7622000" cy="283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1"/>
          <p:cNvSpPr txBox="1"/>
          <p:nvPr>
            <p:ph type="title"/>
          </p:nvPr>
        </p:nvSpPr>
        <p:spPr>
          <a:xfrm>
            <a:off x="188050" y="164550"/>
            <a:ext cx="7505700" cy="6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>
                <a:solidFill>
                  <a:srgbClr val="000000"/>
                </a:solidFill>
              </a:rPr>
              <a:t>Car thief caught trapped in target vehicle 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98" name="Google Shape;198;p11"/>
          <p:cNvSpPr txBox="1"/>
          <p:nvPr>
            <p:ph idx="1" type="body"/>
          </p:nvPr>
        </p:nvSpPr>
        <p:spPr>
          <a:xfrm>
            <a:off x="1262200" y="581100"/>
            <a:ext cx="7110000" cy="32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Jim David, Staff Reporter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CANBERRA - A bungling Australian car thief was nabbed after accidentally locking himself in the vehicle he was trying to steal yesterday.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Police were called to a house in Adelaide after two thieves were heard trying to steal a car. On arrival, they were surprised to find a 53- year old man hiding inside the vehicle. 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lang="en" sz="21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“The man, while breaking into the car, had locked himself in the car and couldn’t get out,” South Australian police said, adding a second thief was found hiding in nearby bushes.</a:t>
            </a:r>
            <a:endParaRPr sz="21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9" name="Google Shape;199;p11"/>
          <p:cNvSpPr/>
          <p:nvPr/>
        </p:nvSpPr>
        <p:spPr>
          <a:xfrm>
            <a:off x="7589025" y="52000"/>
            <a:ext cx="16194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sng" cap="none" strike="noStrik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Headline </a:t>
            </a:r>
            <a:endParaRPr b="1" i="0" sz="2300" u="sng" cap="none" strike="noStrike">
              <a:solidFill>
                <a:srgbClr val="3C78D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1"/>
          <p:cNvSpPr/>
          <p:nvPr/>
        </p:nvSpPr>
        <p:spPr>
          <a:xfrm>
            <a:off x="4046325" y="738325"/>
            <a:ext cx="3542700" cy="44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sng" cap="none" strike="noStrike">
                <a:solidFill>
                  <a:srgbClr val="3C78D8"/>
                </a:solidFill>
                <a:latin typeface="Arial"/>
                <a:ea typeface="Arial"/>
                <a:cs typeface="Arial"/>
                <a:sym typeface="Arial"/>
              </a:rPr>
              <a:t>Byline (name of author)</a:t>
            </a:r>
            <a:endParaRPr b="1" i="0" sz="2300" u="sng" cap="none" strike="noStrike">
              <a:solidFill>
                <a:srgbClr val="3C78D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1"/>
          <p:cNvSpPr/>
          <p:nvPr/>
        </p:nvSpPr>
        <p:spPr>
          <a:xfrm>
            <a:off x="23650" y="1230650"/>
            <a:ext cx="12621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sng" cap="none" strike="noStrike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Placeline</a:t>
            </a:r>
            <a:endParaRPr b="1" i="0" sz="2200" u="sng" cap="none" strike="noStrike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1"/>
          <p:cNvSpPr/>
          <p:nvPr/>
        </p:nvSpPr>
        <p:spPr>
          <a:xfrm>
            <a:off x="6942250" y="3275400"/>
            <a:ext cx="1919100" cy="441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sng" cap="none" strike="noStrike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Quotation </a:t>
            </a:r>
            <a:endParaRPr b="1" i="0" sz="2300" u="sng" cap="none" strike="noStrike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1"/>
          <p:cNvSpPr/>
          <p:nvPr/>
        </p:nvSpPr>
        <p:spPr>
          <a:xfrm>
            <a:off x="63100" y="3275400"/>
            <a:ext cx="11832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" sz="2900" u="sng" cap="none" strike="noStrike">
                <a:solidFill>
                  <a:srgbClr val="4A86E8"/>
                </a:solidFill>
                <a:latin typeface="Arial"/>
                <a:ea typeface="Arial"/>
                <a:cs typeface="Arial"/>
                <a:sym typeface="Arial"/>
              </a:rPr>
              <a:t>Body </a:t>
            </a:r>
            <a:endParaRPr b="1" i="0" sz="2900" u="sng" cap="none" strike="noStrike">
              <a:solidFill>
                <a:srgbClr val="4A86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4323075" y="3739400"/>
            <a:ext cx="31500" cy="15600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8283250" y="1561975"/>
            <a:ext cx="1404300" cy="669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sng" cap="none" strike="noStrike">
                <a:solidFill>
                  <a:srgbClr val="3D85C6"/>
                </a:solidFill>
                <a:latin typeface="Arial"/>
                <a:ea typeface="Arial"/>
                <a:cs typeface="Arial"/>
                <a:sym typeface="Arial"/>
              </a:rPr>
              <a:t>Lead </a:t>
            </a:r>
            <a:endParaRPr b="1" i="0" sz="2400" u="sng" cap="none" strike="noStrike">
              <a:solidFill>
                <a:srgbClr val="3D85C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6" name="Google Shape;206;p11"/>
          <p:cNvCxnSpPr/>
          <p:nvPr/>
        </p:nvCxnSpPr>
        <p:spPr>
          <a:xfrm rot="10800000">
            <a:off x="962500" y="4070750"/>
            <a:ext cx="299700" cy="41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07" name="Google Shape;207;p11"/>
          <p:cNvCxnSpPr>
            <a:endCxn id="203" idx="0"/>
          </p:cNvCxnSpPr>
          <p:nvPr/>
        </p:nvCxnSpPr>
        <p:spPr>
          <a:xfrm flipH="1">
            <a:off x="654700" y="2761200"/>
            <a:ext cx="717900" cy="51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08" name="Google Shape;208;p11"/>
          <p:cNvCxnSpPr/>
          <p:nvPr/>
        </p:nvCxnSpPr>
        <p:spPr>
          <a:xfrm flipH="1">
            <a:off x="7983525" y="3723525"/>
            <a:ext cx="457500" cy="44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09" name="Google Shape;209;p11"/>
          <p:cNvCxnSpPr>
            <a:endCxn id="205" idx="1"/>
          </p:cNvCxnSpPr>
          <p:nvPr/>
        </p:nvCxnSpPr>
        <p:spPr>
          <a:xfrm flipH="1" rot="10800000">
            <a:off x="6942250" y="1896475"/>
            <a:ext cx="1341000" cy="15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0" name="Google Shape;210;p11"/>
          <p:cNvCxnSpPr>
            <a:endCxn id="200" idx="1"/>
          </p:cNvCxnSpPr>
          <p:nvPr/>
        </p:nvCxnSpPr>
        <p:spPr>
          <a:xfrm>
            <a:off x="3581625" y="930775"/>
            <a:ext cx="464700" cy="28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1" name="Google Shape;211;p11"/>
          <p:cNvCxnSpPr>
            <a:endCxn id="199" idx="1"/>
          </p:cNvCxnSpPr>
          <p:nvPr/>
        </p:nvCxnSpPr>
        <p:spPr>
          <a:xfrm>
            <a:off x="6831825" y="283900"/>
            <a:ext cx="757200" cy="10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12" name="Google Shape;212;p11"/>
          <p:cNvSpPr/>
          <p:nvPr/>
        </p:nvSpPr>
        <p:spPr>
          <a:xfrm>
            <a:off x="710000" y="997020"/>
            <a:ext cx="933300" cy="262475"/>
          </a:xfrm>
          <a:custGeom>
            <a:rect b="b" l="l" r="r" t="t"/>
            <a:pathLst>
              <a:path extrusionOk="0" h="10499" w="37332">
                <a:moveTo>
                  <a:pt x="0" y="9345"/>
                </a:moveTo>
                <a:cubicBezTo>
                  <a:pt x="0" y="-1876"/>
                  <a:pt x="25517" y="-2378"/>
                  <a:pt x="33448" y="5559"/>
                </a:cubicBezTo>
                <a:cubicBezTo>
                  <a:pt x="34079" y="6190"/>
                  <a:pt x="34449" y="7452"/>
                  <a:pt x="35342" y="7452"/>
                </a:cubicBezTo>
                <a:cubicBezTo>
                  <a:pt x="36283" y="7452"/>
                  <a:pt x="35939" y="4262"/>
                  <a:pt x="36604" y="4927"/>
                </a:cubicBezTo>
                <a:cubicBezTo>
                  <a:pt x="37794" y="6117"/>
                  <a:pt x="37136" y="8379"/>
                  <a:pt x="36604" y="9976"/>
                </a:cubicBezTo>
                <a:cubicBezTo>
                  <a:pt x="36097" y="11496"/>
                  <a:pt x="33319" y="9216"/>
                  <a:pt x="32186" y="808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idx="1" type="body"/>
          </p:nvPr>
        </p:nvSpPr>
        <p:spPr>
          <a:xfrm>
            <a:off x="882275" y="1167550"/>
            <a:ext cx="7505700" cy="3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lang="en" sz="3600"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A news report explains a real-life event; it presents a lot of information but does not use a lot of words.</a:t>
            </a:r>
            <a:endParaRPr sz="3600">
              <a:highlight>
                <a:srgbClr val="FFFF00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206687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"/>
          <p:cNvSpPr/>
          <p:nvPr/>
        </p:nvSpPr>
        <p:spPr>
          <a:xfrm>
            <a:off x="422302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6237175" y="457550"/>
            <a:ext cx="536400" cy="5838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/>
          <p:nvPr>
            <p:ph type="title"/>
          </p:nvPr>
        </p:nvSpPr>
        <p:spPr>
          <a:xfrm>
            <a:off x="819150" y="252450"/>
            <a:ext cx="7505700" cy="7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0000FF"/>
                </a:solidFill>
              </a:rPr>
              <a:t>Facts about News Reports </a:t>
            </a:r>
            <a:endParaRPr b="1" u="sng">
              <a:solidFill>
                <a:srgbClr val="0000FF"/>
              </a:solidFill>
            </a:endParaRPr>
          </a:p>
        </p:txBody>
      </p:sp>
      <p:sp>
        <p:nvSpPr>
          <p:cNvPr id="142" name="Google Shape;142;p3"/>
          <p:cNvSpPr txBox="1"/>
          <p:nvPr>
            <p:ph idx="1" type="body"/>
          </p:nvPr>
        </p:nvSpPr>
        <p:spPr>
          <a:xfrm>
            <a:off x="63125" y="867800"/>
            <a:ext cx="8693400" cy="40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-406400" lvl="0" marL="457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Factual and informational.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5WH (when,where,what,who,how) belong to the first two paragraphs of the report.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Includes quotations from key people who are witnesses or part of the story.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●"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Written in third person (does not use “I”). </a:t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/>
          <p:nvPr>
            <p:ph type="title"/>
          </p:nvPr>
        </p:nvSpPr>
        <p:spPr>
          <a:xfrm>
            <a:off x="282725" y="3091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351C75"/>
                </a:solidFill>
              </a:rPr>
              <a:t>A News Report Includes the following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48" name="Google Shape;148;p4"/>
          <p:cNvSpPr txBox="1"/>
          <p:nvPr>
            <p:ph idx="1" type="body"/>
          </p:nvPr>
        </p:nvSpPr>
        <p:spPr>
          <a:xfrm>
            <a:off x="271950" y="1356875"/>
            <a:ext cx="8600100" cy="38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headline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byline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placeline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lead paragraph 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Body paragraph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Comic Sans MS"/>
              <a:buChar char="-"/>
            </a:pPr>
            <a:r>
              <a:rPr b="1" lang="en" sz="2800">
                <a:solidFill>
                  <a:srgbClr val="CC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Quotations</a:t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49" name="Google Shape;149;p4"/>
          <p:cNvPicPr preferRelativeResize="0"/>
          <p:nvPr/>
        </p:nvPicPr>
        <p:blipFill rotWithShape="1">
          <a:blip r:embed="rId3">
            <a:alphaModFix/>
          </a:blip>
          <a:srcRect b="3305" l="0" r="0" t="0"/>
          <a:stretch/>
        </p:blipFill>
        <p:spPr>
          <a:xfrm>
            <a:off x="5096175" y="1169600"/>
            <a:ext cx="3360625" cy="376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 txBox="1"/>
          <p:nvPr>
            <p:ph type="title"/>
          </p:nvPr>
        </p:nvSpPr>
        <p:spPr>
          <a:xfrm>
            <a:off x="819150" y="324925"/>
            <a:ext cx="28569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55" name="Google Shape;155;p5"/>
          <p:cNvSpPr txBox="1"/>
          <p:nvPr>
            <p:ph idx="1" type="body"/>
          </p:nvPr>
        </p:nvSpPr>
        <p:spPr>
          <a:xfrm>
            <a:off x="132750" y="870525"/>
            <a:ext cx="5326200" cy="409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rgbClr val="FF00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 b="1" sz="23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56" name="Google Shape;15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5"/>
          <p:cNvSpPr txBox="1"/>
          <p:nvPr/>
        </p:nvSpPr>
        <p:spPr>
          <a:xfrm>
            <a:off x="4875275" y="324925"/>
            <a:ext cx="3912900" cy="41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none" cap="none" strike="noStrike">
                <a:solidFill>
                  <a:srgbClr val="FFF2CC"/>
                </a:solidFill>
                <a:latin typeface="Georgia"/>
                <a:ea typeface="Georgia"/>
                <a:cs typeface="Georgia"/>
                <a:sym typeface="Georgia"/>
              </a:rPr>
              <a:t>It is the title of the report. It should be catchy and grab the attention of the readers.</a:t>
            </a:r>
            <a:endParaRPr b="1" i="0" sz="2300" u="none" cap="none" strike="noStrike">
              <a:solidFill>
                <a:srgbClr val="FFF2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0" lang="en" sz="2300" u="sng" cap="none" strike="noStrike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Examples</a:t>
            </a:r>
            <a:r>
              <a:rPr b="1" i="0" lang="en" sz="2300" u="none" cap="none" strike="noStrike">
                <a:solidFill>
                  <a:srgbClr val="FCE5CD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b="1" i="0" sz="2300" u="none" cap="none" strike="noStrike">
              <a:solidFill>
                <a:srgbClr val="FCE5CD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rgbClr val="0B5394"/>
                </a:solidFill>
                <a:highlight>
                  <a:srgbClr val="FFFF00"/>
                </a:highlight>
                <a:latin typeface="Georgia"/>
                <a:ea typeface="Georgia"/>
                <a:cs typeface="Georgia"/>
                <a:sym typeface="Georgia"/>
              </a:rPr>
              <a:t>“Assassin Kills Kennedy!”</a:t>
            </a:r>
            <a:endParaRPr b="1" i="0" sz="2100" u="none" cap="none" strike="noStrike">
              <a:solidFill>
                <a:srgbClr val="0B5394"/>
              </a:solidFill>
              <a:highlight>
                <a:srgbClr val="D5A6BD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0B5394"/>
                </a:solidFill>
                <a:highlight>
                  <a:srgbClr val="FF00FF"/>
                </a:highlight>
                <a:latin typeface="Georgia"/>
                <a:ea typeface="Georgia"/>
                <a:cs typeface="Georgia"/>
                <a:sym typeface="Georgia"/>
              </a:rPr>
              <a:t>“Royal Birth: It’s a Boy!” 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 txBox="1"/>
          <p:nvPr/>
        </p:nvSpPr>
        <p:spPr>
          <a:xfrm>
            <a:off x="2761100" y="1546200"/>
            <a:ext cx="1972200" cy="7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2477075" y="324925"/>
            <a:ext cx="2729400" cy="16947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1" i="0" lang="en" sz="3400" u="sng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3400" u="sng" cap="none" strike="noStrik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 txBox="1"/>
          <p:nvPr>
            <p:ph type="title"/>
          </p:nvPr>
        </p:nvSpPr>
        <p:spPr>
          <a:xfrm>
            <a:off x="819150" y="324925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351C75"/>
                </a:solidFill>
              </a:rPr>
              <a:t>Byline 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252450" y="899325"/>
            <a:ext cx="8598900" cy="36132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" sz="2500" u="none" cap="none" strike="noStrike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A Byline is the name of the person who wrote the report. Remember, when you write your own News Report that you will use your own name.</a:t>
            </a:r>
            <a:endParaRPr b="1" i="0" sz="2500" u="none" cap="none" strike="noStrike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"/>
          <p:cNvSpPr txBox="1"/>
          <p:nvPr>
            <p:ph type="title"/>
          </p:nvPr>
        </p:nvSpPr>
        <p:spPr>
          <a:xfrm>
            <a:off x="819150" y="3091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0B5394"/>
                </a:solidFill>
              </a:rPr>
              <a:t>Placeline</a:t>
            </a:r>
            <a:endParaRPr b="1" u="sng">
              <a:solidFill>
                <a:srgbClr val="0B5394"/>
              </a:solidFill>
            </a:endParaRPr>
          </a:p>
        </p:txBody>
      </p:sp>
      <p:sp>
        <p:nvSpPr>
          <p:cNvPr id="171" name="Google Shape;171;p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sp>
        <p:nvSpPr>
          <p:cNvPr id="172" name="Google Shape;172;p7"/>
          <p:cNvSpPr/>
          <p:nvPr/>
        </p:nvSpPr>
        <p:spPr>
          <a:xfrm>
            <a:off x="710000" y="1263750"/>
            <a:ext cx="7614900" cy="3280200"/>
          </a:xfrm>
          <a:prstGeom prst="bevel">
            <a:avLst>
              <a:gd fmla="val 125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 the report was written. </a:t>
            </a:r>
            <a:endParaRPr b="1" i="0" sz="2400" u="none" cap="none" strike="noStrike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85200C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place the report was written depends on where the incident took place.</a:t>
            </a:r>
            <a:endParaRPr b="1" i="0" sz="2400" u="none" cap="none" strike="noStrike">
              <a:solidFill>
                <a:srgbClr val="85200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"/>
          <p:cNvSpPr txBox="1"/>
          <p:nvPr>
            <p:ph type="title"/>
          </p:nvPr>
        </p:nvSpPr>
        <p:spPr>
          <a:xfrm>
            <a:off x="219600" y="214475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CC0000"/>
                </a:solidFill>
              </a:rPr>
              <a:t>Lead Paragraph: </a:t>
            </a:r>
            <a:endParaRPr b="1" u="sng">
              <a:solidFill>
                <a:srgbClr val="CC0000"/>
              </a:solidFill>
            </a:endParaRPr>
          </a:p>
        </p:txBody>
      </p:sp>
      <p:sp>
        <p:nvSpPr>
          <p:cNvPr id="178" name="Google Shape;178;p8"/>
          <p:cNvSpPr txBox="1"/>
          <p:nvPr>
            <p:ph idx="1" type="body"/>
          </p:nvPr>
        </p:nvSpPr>
        <p:spPr>
          <a:xfrm>
            <a:off x="282725" y="838950"/>
            <a:ext cx="8458200" cy="12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" sz="2500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first paragraph of the report. </a:t>
            </a:r>
            <a:endParaRPr b="1" sz="2500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b="1" lang="en" sz="2500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the lead paragraph, you must include the 4WH:</a:t>
            </a:r>
            <a:endParaRPr b="1" sz="2500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Who: Who was involved in the incident?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What: What exactly happened?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Where: Where did it happen?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b="1" lang="en" sz="25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When: When did it happen?</a:t>
            </a:r>
            <a:endParaRPr b="1" sz="25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79" name="Google Shape;17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0825" y="2114250"/>
            <a:ext cx="2308850" cy="28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"/>
          <p:cNvSpPr txBox="1"/>
          <p:nvPr>
            <p:ph type="title"/>
          </p:nvPr>
        </p:nvSpPr>
        <p:spPr>
          <a:xfrm>
            <a:off x="219600" y="230275"/>
            <a:ext cx="7505700" cy="6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u="sng">
                <a:solidFill>
                  <a:srgbClr val="FF0000"/>
                </a:solidFill>
              </a:rPr>
              <a:t>Paragraph 2</a:t>
            </a:r>
            <a:endParaRPr b="1" u="sng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b="1" u="sng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" sz="2700">
                <a:solidFill>
                  <a:srgbClr val="000000"/>
                </a:solidFill>
              </a:rPr>
              <a:t>The second paragraph of the report explains </a:t>
            </a:r>
            <a:r>
              <a:rPr b="1" lang="en" sz="2700">
                <a:solidFill>
                  <a:srgbClr val="FF0000"/>
                </a:solidFill>
              </a:rPr>
              <a:t>HOW </a:t>
            </a:r>
            <a:r>
              <a:rPr b="1" lang="en" sz="2700">
                <a:solidFill>
                  <a:srgbClr val="000000"/>
                </a:solidFill>
              </a:rPr>
              <a:t>and </a:t>
            </a:r>
            <a:r>
              <a:rPr b="1" lang="en" sz="2700">
                <a:solidFill>
                  <a:srgbClr val="FF0000"/>
                </a:solidFill>
              </a:rPr>
              <a:t>WHY </a:t>
            </a:r>
            <a:r>
              <a:rPr b="1" lang="en" sz="2700">
                <a:solidFill>
                  <a:srgbClr val="000000"/>
                </a:solidFill>
              </a:rPr>
              <a:t>the incident happened.</a:t>
            </a:r>
            <a:endParaRPr b="1" sz="2700">
              <a:solidFill>
                <a:srgbClr val="000000"/>
              </a:solidFill>
            </a:endParaRPr>
          </a:p>
        </p:txBody>
      </p:sp>
      <p:sp>
        <p:nvSpPr>
          <p:cNvPr id="185" name="Google Shape;185;p9"/>
          <p:cNvSpPr txBox="1"/>
          <p:nvPr>
            <p:ph idx="1" type="body"/>
          </p:nvPr>
        </p:nvSpPr>
        <p:spPr>
          <a:xfrm>
            <a:off x="219600" y="2258925"/>
            <a:ext cx="76218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en" sz="2800" u="sng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Paragraph 3</a:t>
            </a:r>
            <a:endParaRPr b="1" sz="2800" u="sng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b="1" lang="en" sz="2700">
                <a:latin typeface="Nunito"/>
                <a:ea typeface="Nunito"/>
                <a:cs typeface="Nunito"/>
                <a:sym typeface="Nunito"/>
              </a:rPr>
              <a:t>In the third paragraph, you will need to include at least one quotation from someone who was part of the incident and who was interviewed for the report.</a:t>
            </a:r>
            <a:endParaRPr b="1" sz="270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