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3" roundtripDataSignature="AMtx7mg3Cqz/7DxIHKcpnohLEnyFvTaa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customschemas.google.com/relationships/presentationmetadata" Target="metadata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77ac07b70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77ac07b7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77ac07b701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77ac07b70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77ac07b701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77ac07b70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77ac07b701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77ac07b70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77ac07b701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77ac07b70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77ac07b701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77ac07b70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6" name="Google Shape;46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8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2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0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102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Fat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2583" y="2821577"/>
            <a:ext cx="7726834" cy="3765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839788" y="-2414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Unsaturated fatty acids </a:t>
            </a:r>
            <a:endParaRPr/>
          </a:p>
        </p:txBody>
      </p:sp>
      <p:sp>
        <p:nvSpPr>
          <p:cNvPr id="152" name="Google Shape;152;p10"/>
          <p:cNvSpPr txBox="1"/>
          <p:nvPr>
            <p:ph idx="1" type="body"/>
          </p:nvPr>
        </p:nvSpPr>
        <p:spPr>
          <a:xfrm>
            <a:off x="726009" y="855997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</a:rPr>
              <a:t>Mono-unsaturated fatty acids </a:t>
            </a:r>
            <a:endParaRPr>
              <a:solidFill>
                <a:srgbClr val="C00000"/>
              </a:solidFill>
            </a:endParaRPr>
          </a:p>
        </p:txBody>
      </p:sp>
      <p:sp>
        <p:nvSpPr>
          <p:cNvPr id="153" name="Google Shape;153;p10"/>
          <p:cNvSpPr txBox="1"/>
          <p:nvPr>
            <p:ph idx="2" type="body"/>
          </p:nvPr>
        </p:nvSpPr>
        <p:spPr>
          <a:xfrm>
            <a:off x="569255" y="2560048"/>
            <a:ext cx="5157787" cy="4729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Only one double bond ex: oleic acid found in olive oil.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       C     C    C    C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Monounsaturated fatty acid</a:t>
            </a:r>
            <a:endParaRPr/>
          </a:p>
        </p:txBody>
      </p:sp>
      <p:sp>
        <p:nvSpPr>
          <p:cNvPr id="154" name="Google Shape;154;p10"/>
          <p:cNvSpPr txBox="1"/>
          <p:nvPr>
            <p:ph idx="3" type="body"/>
          </p:nvPr>
        </p:nvSpPr>
        <p:spPr>
          <a:xfrm>
            <a:off x="6172200" y="880932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</a:rPr>
              <a:t>Poly unsaturated fatty acids </a:t>
            </a:r>
            <a:endParaRPr>
              <a:solidFill>
                <a:srgbClr val="C00000"/>
              </a:solidFill>
            </a:endParaRPr>
          </a:p>
        </p:txBody>
      </p:sp>
      <p:sp>
        <p:nvSpPr>
          <p:cNvPr id="155" name="Google Shape;155;p10"/>
          <p:cNvSpPr txBox="1"/>
          <p:nvPr>
            <p:ph idx="4" type="body"/>
          </p:nvPr>
        </p:nvSpPr>
        <p:spPr>
          <a:xfrm>
            <a:off x="6172200" y="2206495"/>
            <a:ext cx="5183188" cy="4286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More than one double bond ex: linoleic acid                      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</a:rPr>
              <a:t>   linolenic acid                     </a:t>
            </a:r>
            <a:r>
              <a:rPr lang="en-US" sz="2200">
                <a:highlight>
                  <a:srgbClr val="FFFF00"/>
                </a:highlight>
              </a:rPr>
              <a:t>vegetable oil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</a:rPr>
              <a:t>   Omega3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</a:rPr>
              <a:t>   Omega6                          </a:t>
            </a:r>
            <a:r>
              <a:rPr lang="en-US" sz="2600">
                <a:highlight>
                  <a:srgbClr val="FFFF00"/>
                </a:highlight>
              </a:rPr>
              <a:t>oily fish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              C    C    C    C    C    C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polyunsaturated “more than 1 double bond “ </a:t>
            </a:r>
            <a:endParaRPr/>
          </a:p>
        </p:txBody>
      </p:sp>
      <p:cxnSp>
        <p:nvCxnSpPr>
          <p:cNvPr id="156" name="Google Shape;156;p10"/>
          <p:cNvCxnSpPr/>
          <p:nvPr/>
        </p:nvCxnSpPr>
        <p:spPr>
          <a:xfrm>
            <a:off x="1789608" y="4109872"/>
            <a:ext cx="26125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7" name="Google Shape;157;p10"/>
          <p:cNvCxnSpPr/>
          <p:nvPr/>
        </p:nvCxnSpPr>
        <p:spPr>
          <a:xfrm>
            <a:off x="1815735" y="4206240"/>
            <a:ext cx="26125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8" name="Google Shape;158;p10"/>
          <p:cNvCxnSpPr/>
          <p:nvPr/>
        </p:nvCxnSpPr>
        <p:spPr>
          <a:xfrm>
            <a:off x="2390499" y="4164229"/>
            <a:ext cx="235132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9" name="Google Shape;159;p10"/>
          <p:cNvSpPr/>
          <p:nvPr/>
        </p:nvSpPr>
        <p:spPr>
          <a:xfrm>
            <a:off x="1240969" y="3857611"/>
            <a:ext cx="1149532" cy="705394"/>
          </a:xfrm>
          <a:prstGeom prst="cloud">
            <a:avLst/>
          </a:prstGeom>
          <a:noFill/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Google Shape;160;p10"/>
          <p:cNvCxnSpPr/>
          <p:nvPr/>
        </p:nvCxnSpPr>
        <p:spPr>
          <a:xfrm>
            <a:off x="1724297" y="4650377"/>
            <a:ext cx="0" cy="48332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61" name="Google Shape;161;p10"/>
          <p:cNvCxnSpPr/>
          <p:nvPr/>
        </p:nvCxnSpPr>
        <p:spPr>
          <a:xfrm>
            <a:off x="2899954" y="4164229"/>
            <a:ext cx="248195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2" name="Google Shape;162;p10"/>
          <p:cNvCxnSpPr/>
          <p:nvPr/>
        </p:nvCxnSpPr>
        <p:spPr>
          <a:xfrm>
            <a:off x="7654834" y="4885509"/>
            <a:ext cx="20900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3" name="Google Shape;163;p10"/>
          <p:cNvCxnSpPr/>
          <p:nvPr/>
        </p:nvCxnSpPr>
        <p:spPr>
          <a:xfrm>
            <a:off x="7654834" y="4976949"/>
            <a:ext cx="20900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4" name="Google Shape;164;p10"/>
          <p:cNvCxnSpPr/>
          <p:nvPr/>
        </p:nvCxnSpPr>
        <p:spPr>
          <a:xfrm>
            <a:off x="8138160" y="4885509"/>
            <a:ext cx="18288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5" name="Google Shape;165;p10"/>
          <p:cNvCxnSpPr/>
          <p:nvPr/>
        </p:nvCxnSpPr>
        <p:spPr>
          <a:xfrm>
            <a:off x="8595360" y="4885509"/>
            <a:ext cx="235131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6" name="Google Shape;166;p10"/>
          <p:cNvCxnSpPr/>
          <p:nvPr/>
        </p:nvCxnSpPr>
        <p:spPr>
          <a:xfrm>
            <a:off x="8621486" y="4976949"/>
            <a:ext cx="235131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7" name="Google Shape;167;p10"/>
          <p:cNvCxnSpPr/>
          <p:nvPr/>
        </p:nvCxnSpPr>
        <p:spPr>
          <a:xfrm>
            <a:off x="9052560" y="4885509"/>
            <a:ext cx="222069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8" name="Google Shape;168;p10"/>
          <p:cNvCxnSpPr/>
          <p:nvPr/>
        </p:nvCxnSpPr>
        <p:spPr>
          <a:xfrm>
            <a:off x="9496697" y="4885509"/>
            <a:ext cx="27432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9" name="Google Shape;169;p10"/>
          <p:cNvCxnSpPr/>
          <p:nvPr/>
        </p:nvCxnSpPr>
        <p:spPr>
          <a:xfrm>
            <a:off x="9575074" y="4976949"/>
            <a:ext cx="195943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0" name="Google Shape;170;p10"/>
          <p:cNvSpPr/>
          <p:nvPr/>
        </p:nvSpPr>
        <p:spPr>
          <a:xfrm>
            <a:off x="6779623" y="4885509"/>
            <a:ext cx="404948" cy="796834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7759337" y="3849476"/>
            <a:ext cx="1404257" cy="809896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8321040" y="2609917"/>
            <a:ext cx="1227909" cy="1013421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highlight>
                  <a:srgbClr val="FFFF00"/>
                </a:highlight>
              </a:rPr>
              <a:t>Cis fatty acids are thought to be better than trans fatty acids 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78" name="Google Shape;178;p11"/>
          <p:cNvSpPr txBox="1"/>
          <p:nvPr>
            <p:ph idx="1" type="body"/>
          </p:nvPr>
        </p:nvSpPr>
        <p:spPr>
          <a:xfrm>
            <a:off x="838200" y="1825624"/>
            <a:ext cx="10515600" cy="46927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Different combination of fatty acids combine with glycerol to form a wide variety of fat molecules.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All fats and oils contain a mixture of the three different of fatty acids 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Saturated fatty acids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Unsaturated fatty acids              monounsaturated fatty acids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                                   polyunsaturated fatty acids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This affects the hardness of the fat.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cxnSp>
        <p:nvCxnSpPr>
          <p:cNvPr id="179" name="Google Shape;179;p11"/>
          <p:cNvCxnSpPr/>
          <p:nvPr/>
        </p:nvCxnSpPr>
        <p:spPr>
          <a:xfrm>
            <a:off x="4898571" y="4924697"/>
            <a:ext cx="1110343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0" name="Google Shape;180;p11"/>
          <p:cNvCxnSpPr/>
          <p:nvPr/>
        </p:nvCxnSpPr>
        <p:spPr>
          <a:xfrm>
            <a:off x="4937760" y="5094514"/>
            <a:ext cx="1593669" cy="32657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"/>
          <p:cNvSpPr txBox="1"/>
          <p:nvPr>
            <p:ph idx="1" type="body"/>
          </p:nvPr>
        </p:nvSpPr>
        <p:spPr>
          <a:xfrm>
            <a:off x="1164771" y="640080"/>
            <a:ext cx="10515600" cy="6217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Fats and oils are obtained from both animals and plants foods.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Essential fatty acids : E F.A’S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are fatty acids that the body needs but can’t make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 F.A’S must be obtained from food containing fat  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2"/>
          <p:cNvSpPr/>
          <p:nvPr/>
        </p:nvSpPr>
        <p:spPr>
          <a:xfrm>
            <a:off x="976448" y="3056708"/>
            <a:ext cx="376646" cy="444137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Fat is present in food either as</a:t>
            </a:r>
            <a:endParaRPr/>
          </a:p>
        </p:txBody>
      </p:sp>
      <p:sp>
        <p:nvSpPr>
          <p:cNvPr id="192" name="Google Shape;192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US">
                <a:solidFill>
                  <a:srgbClr val="C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Visible fat :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00000"/>
              <a:buNone/>
            </a:pPr>
            <a:r>
              <a:rPr lang="en-US">
                <a:solidFill>
                  <a:srgbClr val="C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is easy to detect in food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-fat on meat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- butter, margarine, lard, suet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- cooking fats and oils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US">
                <a:solidFill>
                  <a:srgbClr val="C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Invisible fat:</a:t>
            </a:r>
            <a:endParaRPr>
              <a:solidFill>
                <a:srgbClr val="C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is a constituent part of food, and is difficult to detect: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-lean meat – fat within muscle (marbling)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- egg yolk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- flesh of oily fish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-nuts, seeds, fruits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- prepared foods, e.g. pastry ,              cakes, biscuits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- fried foods, e.g. fritters, croquettes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Requirements:        </a:t>
            </a:r>
            <a:endParaRPr sz="3400">
              <a:highlight>
                <a:srgbClr val="FFFF00"/>
              </a:highlight>
            </a:endParaRPr>
          </a:p>
        </p:txBody>
      </p:sp>
      <p:sp>
        <p:nvSpPr>
          <p:cNvPr id="199" name="Google Shape;19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 body can adapt most fatty acids in food to suit its requirements.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There are some fatty acids that the body needs but cannot make itself ( </a:t>
            </a:r>
            <a:r>
              <a:rPr b="1" lang="en-US">
                <a:solidFill>
                  <a:srgbClr val="F7CAAC"/>
                </a:solidFill>
              </a:rPr>
              <a:t>essential fatty acids </a:t>
            </a:r>
            <a:r>
              <a:rPr lang="en-US"/>
              <a:t>(EFA’s) ).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Linoleic and Linolenic acids are: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Essential fatty acids.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Found  mainly in plant oil.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Needed for brain development of babies;                                                                              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           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make special essential fatty acids from linoleic and linolenic acid in breast milk. This is a reason why human breast milk is best for babies.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5"/>
          <p:cNvSpPr/>
          <p:nvPr/>
        </p:nvSpPr>
        <p:spPr>
          <a:xfrm>
            <a:off x="1237129" y="4356848"/>
            <a:ext cx="1169894" cy="430305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From vegetable oil </a:t>
            </a:r>
            <a:endParaRPr/>
          </a:p>
        </p:txBody>
      </p:sp>
      <p:pic>
        <p:nvPicPr>
          <p:cNvPr id="212" name="Google Shape;212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5623" y="1815738"/>
            <a:ext cx="10608177" cy="48855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Omega 3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Found in oily fish (e.g. herrings, sardines, mackerel)</a:t>
            </a:r>
            <a:r>
              <a:rPr lang="en-US"/>
              <a:t>, contain EFA’s </a:t>
            </a:r>
            <a:r>
              <a:rPr lang="en-US">
                <a:highlight>
                  <a:srgbClr val="FFFF00"/>
                </a:highlight>
              </a:rPr>
              <a:t>called </a:t>
            </a:r>
            <a:r>
              <a:rPr b="1" lang="en-US">
                <a:solidFill>
                  <a:srgbClr val="F7CAAC"/>
                </a:solidFill>
                <a:highlight>
                  <a:srgbClr val="FFFF00"/>
                </a:highlight>
              </a:rPr>
              <a:t>omega 6 </a:t>
            </a:r>
            <a:r>
              <a:rPr lang="en-US">
                <a:highlight>
                  <a:srgbClr val="FFFF00"/>
                </a:highlight>
              </a:rPr>
              <a:t>and </a:t>
            </a:r>
            <a:r>
              <a:rPr b="1" lang="en-US">
                <a:solidFill>
                  <a:srgbClr val="F7CAAC"/>
                </a:solidFill>
                <a:highlight>
                  <a:srgbClr val="FFFF00"/>
                </a:highlight>
              </a:rPr>
              <a:t>omega 3</a:t>
            </a:r>
            <a:r>
              <a:rPr lang="en-US">
                <a:highlight>
                  <a:srgbClr val="FFFF00"/>
                </a:highlight>
              </a:rPr>
              <a:t>.  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Omega 3 helps lower the blood cholesterol and helps to prevent blood clots. 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It is recommended to eat </a:t>
            </a:r>
            <a:r>
              <a:rPr lang="en-US">
                <a:highlight>
                  <a:srgbClr val="FFFF00"/>
                </a:highlight>
              </a:rPr>
              <a:t>two portions of oily fish per week.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Some oily fish products mention omega 3 on their labels.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From oily fish</a:t>
            </a:r>
            <a:endParaRPr/>
          </a:p>
        </p:txBody>
      </p:sp>
      <p:pic>
        <p:nvPicPr>
          <p:cNvPr id="224" name="Google Shape;224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961964"/>
            <a:ext cx="10801028" cy="47915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Fat provides an average of 35% of our total energy requirements. </a:t>
            </a:r>
            <a:endParaRPr/>
          </a:p>
        </p:txBody>
      </p:sp>
      <p:pic>
        <p:nvPicPr>
          <p:cNvPr id="230" name="Google Shape;230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7543" y="1886049"/>
            <a:ext cx="8203474" cy="4175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            </a:t>
            </a: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Fat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550817" y="1162594"/>
            <a:ext cx="10515600" cy="51188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Functions of fat:                                               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1. Provides a convenient and concentrated source of energy, supplying more energy than the same weight of carbohydrate or protein.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2. Surrounds and protects certain vital organs, e.g. kidneys, glands.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3.Forms an insulating layer (adipose tissue) beneath the skin to help preserve body heat and protect the skeleton and organs.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Forms part of the structure of cell membrane throughout the body, especially in the brain.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/>
              <a:t>Increasing the intake of fat may lead to a variety of diseases such as:                                        </a:t>
            </a:r>
            <a:r>
              <a:rPr lang="en-US" sz="3200">
                <a:highlight>
                  <a:srgbClr val="FFFF00"/>
                </a:highlight>
              </a:rPr>
              <a:t>  Past Paper Question</a:t>
            </a:r>
            <a:endParaRPr sz="3200">
              <a:highlight>
                <a:srgbClr val="FFFF00"/>
              </a:highlight>
            </a:endParaRPr>
          </a:p>
        </p:txBody>
      </p:sp>
      <p:sp>
        <p:nvSpPr>
          <p:cNvPr id="236" name="Google Shape;236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Obesity  </a:t>
            </a:r>
            <a:r>
              <a:rPr lang="en-US" sz="2400">
                <a:solidFill>
                  <a:srgbClr val="C00000"/>
                </a:solidFill>
                <a:highlight>
                  <a:srgbClr val="FFFF00"/>
                </a:highlight>
              </a:rPr>
              <a:t>leads</a:t>
            </a:r>
            <a:r>
              <a:rPr lang="en-US">
                <a:highlight>
                  <a:srgbClr val="FFFF00"/>
                </a:highlight>
              </a:rPr>
              <a:t>    to low self esteem, problems during surgeries, breathlessness.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CHD “ coronary heart disease”.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High cholesterol level.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High blood pressure.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Diabetes.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Low physical activity.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</a:rPr>
              <a:t>Depression.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cxnSp>
        <p:nvCxnSpPr>
          <p:cNvPr id="237" name="Google Shape;237;p20"/>
          <p:cNvCxnSpPr/>
          <p:nvPr/>
        </p:nvCxnSpPr>
        <p:spPr>
          <a:xfrm>
            <a:off x="2677886" y="2246811"/>
            <a:ext cx="783771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Recommendations to decrease fat intake in the diet:                         </a:t>
            </a:r>
            <a:r>
              <a:rPr lang="en-US" sz="3200">
                <a:highlight>
                  <a:srgbClr val="FFFF00"/>
                </a:highlight>
              </a:rPr>
              <a:t>  Past Paper Question </a:t>
            </a:r>
            <a:endParaRPr sz="3200">
              <a:highlight>
                <a:srgbClr val="FFFF00"/>
              </a:highlight>
            </a:endParaRPr>
          </a:p>
        </p:txBody>
      </p:sp>
      <p:sp>
        <p:nvSpPr>
          <p:cNvPr id="243" name="Google Shape;243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1. Decrease the intake of invisible fat found in the form of (crisps, snacks, cakes and biscuits).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2. Decrease the intake of saturated F.A’S and increase the intake of unsaturated F.A’S.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3. Decrease the intake of trans F.A’S. 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4. Increase the intake of omega 3 fatty acids found in oily fish.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5. Substitute products high in fat with others which are reduced in fat or low in fat.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"/>
          <p:cNvSpPr/>
          <p:nvPr/>
        </p:nvSpPr>
        <p:spPr>
          <a:xfrm>
            <a:off x="836023" y="2103120"/>
            <a:ext cx="2455816" cy="114953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2"/>
          <p:cNvSpPr/>
          <p:nvPr/>
        </p:nvSpPr>
        <p:spPr>
          <a:xfrm>
            <a:off x="4519750" y="2103120"/>
            <a:ext cx="2939142" cy="114953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2"/>
          <p:cNvSpPr/>
          <p:nvPr/>
        </p:nvSpPr>
        <p:spPr>
          <a:xfrm>
            <a:off x="8438606" y="2103120"/>
            <a:ext cx="3004457" cy="114953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2"/>
          <p:cNvSpPr/>
          <p:nvPr/>
        </p:nvSpPr>
        <p:spPr>
          <a:xfrm>
            <a:off x="836022" y="3735977"/>
            <a:ext cx="2455817" cy="1162594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2"/>
          <p:cNvSpPr/>
          <p:nvPr/>
        </p:nvSpPr>
        <p:spPr>
          <a:xfrm>
            <a:off x="4519750" y="3670663"/>
            <a:ext cx="2939142" cy="1254034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22"/>
          <p:cNvSpPr/>
          <p:nvPr/>
        </p:nvSpPr>
        <p:spPr>
          <a:xfrm>
            <a:off x="8392885" y="3592286"/>
            <a:ext cx="3095897" cy="133241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2"/>
          <p:cNvSpPr/>
          <p:nvPr/>
        </p:nvSpPr>
        <p:spPr>
          <a:xfrm>
            <a:off x="1920240" y="5239993"/>
            <a:ext cx="2534194" cy="142385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2"/>
          <p:cNvSpPr/>
          <p:nvPr/>
        </p:nvSpPr>
        <p:spPr>
          <a:xfrm>
            <a:off x="7171509" y="5212080"/>
            <a:ext cx="2717074" cy="1397726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22"/>
          <p:cNvSpPr txBox="1"/>
          <p:nvPr/>
        </p:nvSpPr>
        <p:spPr>
          <a:xfrm>
            <a:off x="999309" y="2325189"/>
            <a:ext cx="225987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Solid fats melt into liquid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2"/>
          <p:cNvSpPr txBox="1"/>
          <p:nvPr/>
        </p:nvSpPr>
        <p:spPr>
          <a:xfrm>
            <a:off x="4770154" y="2325139"/>
            <a:ext cx="265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Oil becomes thinner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2"/>
          <p:cNvSpPr txBox="1"/>
          <p:nvPr/>
        </p:nvSpPr>
        <p:spPr>
          <a:xfrm>
            <a:off x="8438606" y="2325189"/>
            <a:ext cx="300445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It begins to bubble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22"/>
          <p:cNvSpPr txBox="1"/>
          <p:nvPr/>
        </p:nvSpPr>
        <p:spPr>
          <a:xfrm>
            <a:off x="992777" y="3984171"/>
            <a:ext cx="219456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Smoke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22"/>
          <p:cNvSpPr txBox="1"/>
          <p:nvPr/>
        </p:nvSpPr>
        <p:spPr>
          <a:xfrm>
            <a:off x="4663441" y="4049486"/>
            <a:ext cx="265175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 blue haze can be seen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22"/>
          <p:cNvSpPr txBox="1"/>
          <p:nvPr/>
        </p:nvSpPr>
        <p:spPr>
          <a:xfrm>
            <a:off x="8686803" y="3866606"/>
            <a:ext cx="250806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Fat molecules decompose into glycerol and F.A’S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2"/>
          <p:cNvSpPr txBox="1"/>
          <p:nvPr/>
        </p:nvSpPr>
        <p:spPr>
          <a:xfrm>
            <a:off x="7511130" y="5496226"/>
            <a:ext cx="203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Burns rapidly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2"/>
          <p:cNvSpPr txBox="1"/>
          <p:nvPr/>
        </p:nvSpPr>
        <p:spPr>
          <a:xfrm>
            <a:off x="2521130" y="5767252"/>
            <a:ext cx="219456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Fat ignites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2"/>
          <p:cNvSpPr txBox="1"/>
          <p:nvPr/>
        </p:nvSpPr>
        <p:spPr>
          <a:xfrm>
            <a:off x="1384663" y="241239"/>
            <a:ext cx="88173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effect of heat on fat “continuous heating”?  Fat soluble vitamins are not affected by heat                        </a:t>
            </a: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Pa</a:t>
            </a:r>
            <a:r>
              <a:rPr lang="en-US" sz="2800">
                <a:solidFill>
                  <a:schemeClr val="dk1"/>
                </a:solidFill>
                <a:highlight>
                  <a:srgbClr val="FFFF00"/>
                </a:highlight>
              </a:rPr>
              <a:t>st Paper Question </a:t>
            </a:r>
            <a:endParaRPr sz="280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2"/>
          <p:cNvSpPr/>
          <p:nvPr/>
        </p:nvSpPr>
        <p:spPr>
          <a:xfrm>
            <a:off x="3435531" y="2489181"/>
            <a:ext cx="770709" cy="28183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2"/>
          <p:cNvSpPr/>
          <p:nvPr/>
        </p:nvSpPr>
        <p:spPr>
          <a:xfrm>
            <a:off x="7654834" y="2489181"/>
            <a:ext cx="738051" cy="28183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2"/>
          <p:cNvSpPr/>
          <p:nvPr/>
        </p:nvSpPr>
        <p:spPr>
          <a:xfrm>
            <a:off x="7654834" y="3984171"/>
            <a:ext cx="640080" cy="228599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2"/>
          <p:cNvSpPr/>
          <p:nvPr/>
        </p:nvSpPr>
        <p:spPr>
          <a:xfrm>
            <a:off x="3566160" y="4049487"/>
            <a:ext cx="640080" cy="334794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22"/>
          <p:cNvSpPr/>
          <p:nvPr/>
        </p:nvSpPr>
        <p:spPr>
          <a:xfrm>
            <a:off x="5212080" y="5767252"/>
            <a:ext cx="1162594" cy="40011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2"/>
          <p:cNvSpPr/>
          <p:nvPr/>
        </p:nvSpPr>
        <p:spPr>
          <a:xfrm>
            <a:off x="130628" y="4384281"/>
            <a:ext cx="1031965" cy="2225525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22"/>
          <p:cNvSpPr/>
          <p:nvPr/>
        </p:nvSpPr>
        <p:spPr>
          <a:xfrm>
            <a:off x="11240587" y="2677885"/>
            <a:ext cx="816429" cy="1938141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g377ac07b701_0_0" title="Fat May-June 2023 1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039599" cy="3217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Google Shape;281;g377ac07b701_0_3" title="Fat May-June 2023 11 ms 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1887202" cy="586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Google Shape;286;g377ac07b701_0_6" title="Fat 1 May-June 2024 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0714382" cy="6705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Google Shape;291;g377ac07b701_0_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1887200" cy="644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g377ac07b701_0_16" title="Fats My-June 2021 12 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039599" cy="5773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g377ac07b701_0_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1887201" cy="655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idx="1" type="body"/>
          </p:nvPr>
        </p:nvSpPr>
        <p:spPr>
          <a:xfrm>
            <a:off x="655320" y="159049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5. Provides a source of the fat-soluble vitamins A, D, E, and K.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6. Provides a reserve of energy for long-term storage, which can be used if energy intake is restricted.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7.Provides texture and flavor in food and helps to make it palatable.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8. Foods containing fat provide a feeling of fullness (satiety) after a meal, as fat digestion is slow.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9794" y="549875"/>
            <a:ext cx="8882743" cy="64209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 txBox="1"/>
          <p:nvPr>
            <p:ph type="ctrTitle"/>
          </p:nvPr>
        </p:nvSpPr>
        <p:spPr>
          <a:xfrm>
            <a:off x="561625" y="179775"/>
            <a:ext cx="10344600" cy="3445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 sz="33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</a:t>
            </a:r>
            <a:endParaRPr sz="33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1g carbs = 4 kcals   </a:t>
            </a:r>
            <a:b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1g protein = 4 kcals</a:t>
            </a:r>
            <a:b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1g fat = 9 kcals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5"/>
          <p:cNvSpPr txBox="1"/>
          <p:nvPr>
            <p:ph idx="1" type="subTitle"/>
          </p:nvPr>
        </p:nvSpPr>
        <p:spPr>
          <a:xfrm>
            <a:off x="1014548" y="4967153"/>
            <a:ext cx="9144000" cy="21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Only nutrients that give energy</a:t>
            </a:r>
            <a:endParaRPr sz="28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>
              <a:highlight>
                <a:srgbClr val="FFFF00"/>
              </a:highlight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Kcal = calories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3553097" y="5551714"/>
            <a:ext cx="627017" cy="979715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6831874" y="5447211"/>
            <a:ext cx="679269" cy="1123406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4815837" y="3625345"/>
            <a:ext cx="1541430" cy="1636794"/>
          </a:xfrm>
          <a:prstGeom prst="lightningBol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>
            <p:ph type="ctrTitle"/>
          </p:nvPr>
        </p:nvSpPr>
        <p:spPr>
          <a:xfrm>
            <a:off x="1301932" y="41696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Vitamins</a:t>
            </a:r>
            <a:br>
              <a:rPr lang="en-US" sz="2800">
                <a:latin typeface="Arial"/>
                <a:ea typeface="Arial"/>
                <a:cs typeface="Arial"/>
                <a:sym typeface="Arial"/>
              </a:rPr>
            </a:br>
            <a:br>
              <a:rPr lang="en-US" sz="2800">
                <a:latin typeface="Arial"/>
                <a:ea typeface="Arial"/>
                <a:cs typeface="Arial"/>
                <a:sym typeface="Arial"/>
              </a:rPr>
            </a:br>
            <a:br>
              <a:rPr lang="en-US" sz="2400"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latin typeface="Arial"/>
                <a:ea typeface="Arial"/>
                <a:cs typeface="Arial"/>
                <a:sym typeface="Arial"/>
              </a:rPr>
              <a:t>ex: Vit A, Vit D, Vit E, Vit K                        ex: Vit C, Vit B complex</a:t>
            </a:r>
            <a:br>
              <a:rPr lang="en-US" sz="2400"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latin typeface="Arial"/>
                <a:ea typeface="Arial"/>
                <a:cs typeface="Arial"/>
                <a:sym typeface="Arial"/>
              </a:rPr>
              <a:t>         “ADEK”                                                   (B1,B2,B6,B12)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6"/>
          <p:cNvSpPr txBox="1"/>
          <p:nvPr>
            <p:ph idx="1" type="subTitle"/>
          </p:nvPr>
        </p:nvSpPr>
        <p:spPr>
          <a:xfrm>
            <a:off x="1523999" y="3602037"/>
            <a:ext cx="9305109" cy="2393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highlight>
                  <a:srgbClr val="FFFF00"/>
                </a:highlight>
              </a:rPr>
              <a:t>Fats and oils have the same basic chemical structure but their physical appearance differ at room temperature.  </a:t>
            </a:r>
            <a:endParaRPr>
              <a:highlight>
                <a:srgbClr val="FFFF00"/>
              </a:highlight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highlight>
                  <a:srgbClr val="FFFF00"/>
                </a:highlight>
              </a:rPr>
              <a:t>Fats are solid at room temperature.</a:t>
            </a:r>
            <a:endParaRPr>
              <a:highlight>
                <a:srgbClr val="FFFF00"/>
              </a:highlight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>
                <a:highlight>
                  <a:srgbClr val="FFFF00"/>
                </a:highlight>
              </a:rPr>
              <a:t>Oils are liquid at room temperature.</a:t>
            </a:r>
            <a:endParaRPr sz="2800">
              <a:highlight>
                <a:srgbClr val="FFFF00"/>
              </a:highlight>
            </a:endParaRPr>
          </a:p>
        </p:txBody>
      </p:sp>
      <p:cxnSp>
        <p:nvCxnSpPr>
          <p:cNvPr id="117" name="Google Shape;117;p6"/>
          <p:cNvCxnSpPr/>
          <p:nvPr/>
        </p:nvCxnSpPr>
        <p:spPr>
          <a:xfrm flipH="1">
            <a:off x="4441371" y="1463040"/>
            <a:ext cx="1188720" cy="53557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8" name="Google Shape;118;p6"/>
          <p:cNvCxnSpPr/>
          <p:nvPr/>
        </p:nvCxnSpPr>
        <p:spPr>
          <a:xfrm>
            <a:off x="5873932" y="1476103"/>
            <a:ext cx="944879" cy="50945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 txBox="1"/>
          <p:nvPr>
            <p:ph type="title"/>
          </p:nvPr>
        </p:nvSpPr>
        <p:spPr>
          <a:xfrm>
            <a:off x="812075" y="49446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/>
              <a:t>There are 40 different fatty acids ( fatty acids are the building blocks of fats )</a:t>
            </a:r>
            <a:endParaRPr sz="4000"/>
          </a:p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812075" y="32339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Fat refers to both fats and oils, lipid is another name of fat.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Elements that make up fat: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Carbon, Hydrogen, Oxygen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Fat molecules are made of Triglycerol or ( Triglyceride), which is a molecule of glycerol and fatty acids.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Glycerol                      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3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          fatty       fatty      fatty                     Triglyceride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acid        acid     acid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5" name="Google Shape;125;p7"/>
          <p:cNvCxnSpPr/>
          <p:nvPr/>
        </p:nvCxnSpPr>
        <p:spPr>
          <a:xfrm flipH="1">
            <a:off x="2860766" y="3370217"/>
            <a:ext cx="300445" cy="40494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6" name="Google Shape;126;p7"/>
          <p:cNvCxnSpPr/>
          <p:nvPr/>
        </p:nvCxnSpPr>
        <p:spPr>
          <a:xfrm>
            <a:off x="3709851" y="3370217"/>
            <a:ext cx="169818" cy="40494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7" name="Google Shape;127;p7"/>
          <p:cNvCxnSpPr/>
          <p:nvPr/>
        </p:nvCxnSpPr>
        <p:spPr>
          <a:xfrm>
            <a:off x="4206240" y="3370217"/>
            <a:ext cx="640080" cy="40494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8" name="Google Shape;128;p7"/>
          <p:cNvSpPr/>
          <p:nvPr/>
        </p:nvSpPr>
        <p:spPr>
          <a:xfrm>
            <a:off x="6257109" y="3866606"/>
            <a:ext cx="961209" cy="41801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7"/>
          <p:cNvSpPr/>
          <p:nvPr/>
        </p:nvSpPr>
        <p:spPr>
          <a:xfrm>
            <a:off x="1751784" y="3261723"/>
            <a:ext cx="640080" cy="1541417"/>
          </a:xfrm>
          <a:prstGeom prst="leftBrace">
            <a:avLst>
              <a:gd fmla="val 32823" name="adj1"/>
              <a:gd fmla="val 5000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7"/>
          <p:cNvSpPr/>
          <p:nvPr/>
        </p:nvSpPr>
        <p:spPr>
          <a:xfrm>
            <a:off x="4258478" y="3359142"/>
            <a:ext cx="901200" cy="1432800"/>
          </a:xfrm>
          <a:prstGeom prst="rightBrace">
            <a:avLst>
              <a:gd fmla="val 8333" name="adj1"/>
              <a:gd fmla="val 50830" name="adj2"/>
            </a:avLst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/>
          <p:nvPr>
            <p:ph type="title"/>
          </p:nvPr>
        </p:nvSpPr>
        <p:spPr>
          <a:xfrm>
            <a:off x="839788" y="1317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                  Fatty Acids  </a:t>
            </a:r>
            <a:r>
              <a:rPr lang="en-US" sz="27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</a:t>
            </a:r>
            <a:endParaRPr sz="27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8"/>
          <p:cNvSpPr txBox="1"/>
          <p:nvPr>
            <p:ph idx="1" type="body"/>
          </p:nvPr>
        </p:nvSpPr>
        <p:spPr>
          <a:xfrm>
            <a:off x="1178300" y="1024744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Saturated fatty acids 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8"/>
          <p:cNvSpPr txBox="1"/>
          <p:nvPr>
            <p:ph idx="2" type="body"/>
          </p:nvPr>
        </p:nvSpPr>
        <p:spPr>
          <a:xfrm>
            <a:off x="630782" y="2008685"/>
            <a:ext cx="5157787" cy="45880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All the carbon atoms are saturated with hydrogen atoms and can’t accept more.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Fats that are solid at room temperature are mostly made up of saturated fatty acids.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No double bonds “single bond”.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</a:rPr>
              <a:t>Found in lard, suet, bacon, milk &amp; butter. 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38" name="Google Shape;138;p8"/>
          <p:cNvSpPr txBox="1"/>
          <p:nvPr>
            <p:ph idx="3" type="body"/>
          </p:nvPr>
        </p:nvSpPr>
        <p:spPr>
          <a:xfrm>
            <a:off x="6674598" y="1024744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Unsaturated fatty acids </a:t>
            </a:r>
            <a:endParaRPr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idx="4" type="body"/>
          </p:nvPr>
        </p:nvSpPr>
        <p:spPr>
          <a:xfrm>
            <a:off x="6097588" y="2008685"/>
            <a:ext cx="5183188" cy="45880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Not all carbon atoms are attached to hydrogen atoms and can accept more.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Some of carbon atoms are joined by double bond.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Can be either cis or trans “depends on how the hydrogen atoms are arranged at the double bond”.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Mostly liquid at room temperature.</a:t>
            </a:r>
            <a:endParaRPr>
              <a:highlight>
                <a:srgbClr val="FFFF00"/>
              </a:highlight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highlight>
                  <a:srgbClr val="FFFF00"/>
                </a:highlight>
              </a:rPr>
              <a:t>Found in vegetable oils, fish liver oils and oily fish.</a:t>
            </a:r>
            <a:endParaRPr>
              <a:highlight>
                <a:srgbClr val="FFFF00"/>
              </a:highlight>
            </a:endParaRPr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highlight>
                  <a:srgbClr val="FFFF00"/>
                </a:highlight>
              </a:rPr>
              <a:t>Unsaturated fatty acids are better than saturated fatty acids. </a:t>
            </a:r>
            <a:endParaRPr>
              <a:highlight>
                <a:srgbClr val="FFFF00"/>
              </a:highlight>
            </a:endParaRPr>
          </a:p>
        </p:txBody>
      </p:sp>
      <p:pic>
        <p:nvPicPr>
          <p:cNvPr id="145" name="Google Shape;145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1503" y="3963646"/>
            <a:ext cx="4876800" cy="2767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9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1704" y="2636836"/>
            <a:ext cx="5290456" cy="38798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2022-04-08T07:59:12Z</dcterms:created>
  <dc:creator>User</dc:creator>
</cp:coreProperties>
</file>