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281035c2fd2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g281035c2fd2_0_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9" name="Google Shape;139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5" name="Google Shape;145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2" name="Google Shape;152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281035c2fd2_0_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g281035c2fd2_0_9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7" name="Google Shape;8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2" name="Google Shape;92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9" name="Google Shape;99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5" name="Google Shape;105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1" name="Google Shape;111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6" name="Google Shape;116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2" name="Google Shape;122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7" name="Google Shape;127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6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6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2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55A11"/>
              </a:buClr>
              <a:buSzPts val="4400"/>
              <a:buFont typeface="Comic Sans MS"/>
              <a:buNone/>
            </a:pPr>
            <a:r>
              <a:rPr b="1" lang="en-US">
                <a:solidFill>
                  <a:srgbClr val="C55A11"/>
                </a:solidFill>
                <a:latin typeface="Comic Sans MS"/>
                <a:ea typeface="Comic Sans MS"/>
                <a:cs typeface="Comic Sans MS"/>
                <a:sym typeface="Comic Sans MS"/>
              </a:rPr>
              <a:t>Exercises</a:t>
            </a:r>
            <a:endParaRPr>
              <a:solidFill>
                <a:srgbClr val="C55A11"/>
              </a:solidFill>
            </a:endParaRPr>
          </a:p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330740" y="1690688"/>
            <a:ext cx="11449500" cy="44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Decide whether these sentences are simple, compound or complex.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1- Cindy and Sue auditioned for the lead role in the play.  </a:t>
            </a:r>
            <a:r>
              <a:rPr lang="en-US">
                <a:solidFill>
                  <a:srgbClr val="FF0000"/>
                </a:solidFill>
              </a:rPr>
              <a:t>Simple </a:t>
            </a:r>
            <a:endParaRPr>
              <a:solidFill>
                <a:srgbClr val="FF000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2- I’m going to the dance but I have to buy a new dress. </a:t>
            </a:r>
            <a:r>
              <a:rPr lang="en-US">
                <a:solidFill>
                  <a:srgbClr val="FF0000"/>
                </a:solidFill>
              </a:rPr>
              <a:t>Compound</a:t>
            </a:r>
            <a:endParaRPr>
              <a:solidFill>
                <a:srgbClr val="FF000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3- Mark isn’t coming to the party since I didn’t invite him. </a:t>
            </a:r>
            <a:r>
              <a:rPr lang="en-US">
                <a:solidFill>
                  <a:srgbClr val="FF0000"/>
                </a:solidFill>
              </a:rPr>
              <a:t>Complex</a:t>
            </a:r>
            <a:endParaRPr>
              <a:solidFill>
                <a:srgbClr val="FF000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4- Is the game this Friday or is it next week?  </a:t>
            </a:r>
            <a:r>
              <a:rPr lang="en-US">
                <a:solidFill>
                  <a:srgbClr val="FF0000"/>
                </a:solidFill>
              </a:rPr>
              <a:t>Compound</a:t>
            </a:r>
            <a:endParaRPr>
              <a:solidFill>
                <a:srgbClr val="FF000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5- Whenever I feel sick, I do not go to school. </a:t>
            </a:r>
            <a:r>
              <a:rPr lang="en-US">
                <a:solidFill>
                  <a:srgbClr val="FF0000"/>
                </a:solidFill>
              </a:rPr>
              <a:t>Complex</a:t>
            </a:r>
            <a:endParaRPr>
              <a:solidFill>
                <a:srgbClr val="FF000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6- Should I buy the red shirt or the blue one? </a:t>
            </a:r>
            <a:r>
              <a:rPr lang="en-US">
                <a:solidFill>
                  <a:srgbClr val="FF0000"/>
                </a:solidFill>
              </a:rPr>
              <a:t>Simple</a:t>
            </a:r>
            <a:endParaRPr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55A11"/>
              </a:buClr>
              <a:buSzPts val="4400"/>
              <a:buFont typeface="Comic Sans MS"/>
              <a:buNone/>
            </a:pPr>
            <a:r>
              <a:rPr b="1" lang="en-US">
                <a:solidFill>
                  <a:srgbClr val="C55A11"/>
                </a:solidFill>
                <a:latin typeface="Comic Sans MS"/>
                <a:ea typeface="Comic Sans MS"/>
                <a:cs typeface="Comic Sans MS"/>
                <a:sym typeface="Comic Sans MS"/>
              </a:rPr>
              <a:t>Main and Subordinate clauses</a:t>
            </a:r>
            <a:endParaRPr>
              <a:solidFill>
                <a:srgbClr val="C55A11"/>
              </a:solidFill>
            </a:endParaRPr>
          </a:p>
        </p:txBody>
      </p:sp>
      <p:sp>
        <p:nvSpPr>
          <p:cNvPr id="142" name="Google Shape;142;p2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800"/>
              <a:buNone/>
            </a:pPr>
            <a:r>
              <a:rPr lang="en-US">
                <a:solidFill>
                  <a:srgbClr val="0070C0"/>
                </a:solidFill>
              </a:rPr>
              <a:t>A complex sentence consists of a main clause and one or more subordinate clauses.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rgbClr val="0070C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70C0"/>
              </a:buClr>
              <a:buSzPts val="2800"/>
              <a:buNone/>
            </a:pPr>
            <a:r>
              <a:rPr lang="en-US">
                <a:solidFill>
                  <a:srgbClr val="0070C0"/>
                </a:solidFill>
              </a:rPr>
              <a:t>A </a:t>
            </a:r>
            <a:r>
              <a:rPr lang="en-US" u="sng">
                <a:solidFill>
                  <a:srgbClr val="0070C0"/>
                </a:solidFill>
              </a:rPr>
              <a:t>main clause </a:t>
            </a:r>
            <a:r>
              <a:rPr lang="en-US">
                <a:solidFill>
                  <a:srgbClr val="0070C0"/>
                </a:solidFill>
              </a:rPr>
              <a:t>is a simple sentence or an independent clause, which means that it can stand alone and deliver a meaningful thought.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rgbClr val="0070C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70C0"/>
              </a:buClr>
              <a:buSzPts val="2800"/>
              <a:buNone/>
            </a:pPr>
            <a:r>
              <a:rPr lang="en-US">
                <a:solidFill>
                  <a:srgbClr val="0070C0"/>
                </a:solidFill>
              </a:rPr>
              <a:t>A </a:t>
            </a:r>
            <a:r>
              <a:rPr lang="en-US" u="sng">
                <a:solidFill>
                  <a:srgbClr val="0070C0"/>
                </a:solidFill>
              </a:rPr>
              <a:t>subordinate clause </a:t>
            </a:r>
            <a:r>
              <a:rPr lang="en-US">
                <a:solidFill>
                  <a:srgbClr val="0070C0"/>
                </a:solidFill>
              </a:rPr>
              <a:t>is a dependent clause so it can’t stand alone. It needs a main clause for it to make sense. A subordinate clause usually starts with a </a:t>
            </a:r>
            <a:r>
              <a:rPr lang="en-US" u="sng">
                <a:solidFill>
                  <a:srgbClr val="0070C0"/>
                </a:solidFill>
              </a:rPr>
              <a:t>subordinate connective (or subordinate conjunction)</a:t>
            </a:r>
            <a:r>
              <a:rPr lang="en-US">
                <a:solidFill>
                  <a:srgbClr val="0070C0"/>
                </a:solidFill>
              </a:rPr>
              <a:t>.</a:t>
            </a:r>
            <a:endParaRPr u="sng">
              <a:solidFill>
                <a:srgbClr val="0070C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55A11"/>
              </a:buClr>
              <a:buSzPts val="4400"/>
              <a:buFont typeface="Comic Sans MS"/>
              <a:buNone/>
            </a:pPr>
            <a:r>
              <a:rPr b="1" lang="en-US">
                <a:solidFill>
                  <a:srgbClr val="C55A11"/>
                </a:solidFill>
                <a:latin typeface="Comic Sans MS"/>
                <a:ea typeface="Comic Sans MS"/>
                <a:cs typeface="Comic Sans MS"/>
                <a:sym typeface="Comic Sans MS"/>
              </a:rPr>
              <a:t>Examples</a:t>
            </a:r>
            <a:endParaRPr>
              <a:solidFill>
                <a:srgbClr val="C55A11"/>
              </a:solidFill>
            </a:endParaRPr>
          </a:p>
        </p:txBody>
      </p:sp>
      <p:sp>
        <p:nvSpPr>
          <p:cNvPr id="148" name="Google Shape;148;p2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None/>
            </a:pPr>
            <a:r>
              <a:rPr b="1" lang="en-US" u="sng">
                <a:solidFill>
                  <a:srgbClr val="FF0000"/>
                </a:solidFill>
              </a:rPr>
              <a:t>While</a:t>
            </a:r>
            <a:r>
              <a:rPr b="1" lang="en-US" u="sng">
                <a:solidFill>
                  <a:srgbClr val="00B050"/>
                </a:solidFill>
              </a:rPr>
              <a:t> I was running up the stairs</a:t>
            </a:r>
            <a:r>
              <a:rPr b="1" lang="en-US">
                <a:solidFill>
                  <a:srgbClr val="00B050"/>
                </a:solidFill>
              </a:rPr>
              <a:t>, I saw my friend.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050"/>
              </a:buClr>
              <a:buSzPts val="2800"/>
              <a:buNone/>
            </a:pPr>
            <a:r>
              <a:rPr b="1" lang="en-US">
                <a:solidFill>
                  <a:srgbClr val="00B050"/>
                </a:solidFill>
              </a:rPr>
              <a:t>I saw my friend </a:t>
            </a:r>
            <a:r>
              <a:rPr b="1" lang="en-US" u="sng">
                <a:solidFill>
                  <a:srgbClr val="FF0000"/>
                </a:solidFill>
              </a:rPr>
              <a:t>while</a:t>
            </a:r>
            <a:r>
              <a:rPr b="1" lang="en-US" u="sng">
                <a:solidFill>
                  <a:srgbClr val="00B050"/>
                </a:solidFill>
              </a:rPr>
              <a:t> I was running up the stairs</a:t>
            </a:r>
            <a:r>
              <a:rPr b="1" lang="en-US">
                <a:solidFill>
                  <a:srgbClr val="00B050"/>
                </a:solidFill>
              </a:rPr>
              <a:t>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b="1">
              <a:solidFill>
                <a:srgbClr val="00B05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050"/>
              </a:buClr>
              <a:buSzPts val="2800"/>
              <a:buNone/>
            </a:pPr>
            <a:r>
              <a:rPr b="1" lang="en-US">
                <a:solidFill>
                  <a:srgbClr val="00B050"/>
                </a:solidFill>
              </a:rPr>
              <a:t>The boy was waiting in the room </a:t>
            </a:r>
            <a:r>
              <a:rPr b="1" lang="en-US" u="sng">
                <a:solidFill>
                  <a:srgbClr val="FF0000"/>
                </a:solidFill>
              </a:rPr>
              <a:t>because</a:t>
            </a:r>
            <a:r>
              <a:rPr b="1" lang="en-US" u="sng">
                <a:solidFill>
                  <a:srgbClr val="00B050"/>
                </a:solidFill>
              </a:rPr>
              <a:t> he was expecting a call.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ts val="2800"/>
              <a:buNone/>
            </a:pPr>
            <a:r>
              <a:rPr b="1" lang="en-US" u="sng">
                <a:solidFill>
                  <a:srgbClr val="FF0000"/>
                </a:solidFill>
              </a:rPr>
              <a:t>Because</a:t>
            </a:r>
            <a:r>
              <a:rPr b="1" lang="en-US" u="sng">
                <a:solidFill>
                  <a:srgbClr val="00B050"/>
                </a:solidFill>
              </a:rPr>
              <a:t> he was expecting a call</a:t>
            </a:r>
            <a:r>
              <a:rPr b="1" lang="en-US">
                <a:solidFill>
                  <a:srgbClr val="00B050"/>
                </a:solidFill>
              </a:rPr>
              <a:t>, the boy was waiting in the room.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b="1" u="sng">
              <a:solidFill>
                <a:srgbClr val="00B05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ts val="2800"/>
              <a:buNone/>
            </a:pPr>
            <a:r>
              <a:rPr b="1" lang="en-US" u="sng">
                <a:solidFill>
                  <a:srgbClr val="FF0000"/>
                </a:solidFill>
              </a:rPr>
              <a:t>Whenever</a:t>
            </a:r>
            <a:r>
              <a:rPr b="1" lang="en-US" u="sng">
                <a:solidFill>
                  <a:srgbClr val="00B050"/>
                </a:solidFill>
              </a:rPr>
              <a:t> I study all night</a:t>
            </a:r>
            <a:r>
              <a:rPr b="1" lang="en-US">
                <a:solidFill>
                  <a:srgbClr val="00B050"/>
                </a:solidFill>
              </a:rPr>
              <a:t>, I wake up very late.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050"/>
              </a:buClr>
              <a:buSzPts val="2800"/>
              <a:buNone/>
            </a:pPr>
            <a:r>
              <a:rPr b="1" lang="en-US">
                <a:solidFill>
                  <a:srgbClr val="00B050"/>
                </a:solidFill>
              </a:rPr>
              <a:t>I wake up very late </a:t>
            </a:r>
            <a:r>
              <a:rPr b="1" lang="en-US" u="sng">
                <a:solidFill>
                  <a:srgbClr val="FF0000"/>
                </a:solidFill>
              </a:rPr>
              <a:t>whenever</a:t>
            </a:r>
            <a:r>
              <a:rPr b="1" lang="en-US" u="sng">
                <a:solidFill>
                  <a:srgbClr val="00B050"/>
                </a:solidFill>
              </a:rPr>
              <a:t> I study all night</a:t>
            </a:r>
            <a:r>
              <a:rPr b="1" lang="en-US">
                <a:solidFill>
                  <a:srgbClr val="00B050"/>
                </a:solidFill>
              </a:rPr>
              <a:t>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b="1">
              <a:solidFill>
                <a:srgbClr val="00B05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b="1">
              <a:solidFill>
                <a:srgbClr val="00B05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149" name="Google Shape;149;p24"/>
          <p:cNvSpPr txBox="1"/>
          <p:nvPr/>
        </p:nvSpPr>
        <p:spPr>
          <a:xfrm>
            <a:off x="7380514" y="797073"/>
            <a:ext cx="5094515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400" u="sng" cap="none" strike="noStrik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Subordinate clause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400" u="sng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Subordinating connective</a:t>
            </a:r>
            <a:r>
              <a:rPr b="1" i="0" lang="en-US" sz="2400" u="none" cap="none" strike="noStrik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55A11"/>
              </a:buClr>
              <a:buSzPts val="4400"/>
              <a:buFont typeface="Comic Sans MS"/>
              <a:buNone/>
            </a:pPr>
            <a:r>
              <a:rPr b="1" lang="en-US">
                <a:solidFill>
                  <a:srgbClr val="C55A11"/>
                </a:solidFill>
                <a:latin typeface="Comic Sans MS"/>
                <a:ea typeface="Comic Sans MS"/>
                <a:cs typeface="Comic Sans MS"/>
                <a:sym typeface="Comic Sans MS"/>
              </a:rPr>
              <a:t>Exercises</a:t>
            </a:r>
            <a:endParaRPr>
              <a:solidFill>
                <a:srgbClr val="C55A11"/>
              </a:solidFill>
            </a:endParaRPr>
          </a:p>
        </p:txBody>
      </p:sp>
      <p:sp>
        <p:nvSpPr>
          <p:cNvPr id="155" name="Google Shape;155;p25"/>
          <p:cNvSpPr txBox="1"/>
          <p:nvPr>
            <p:ph idx="1" type="body"/>
          </p:nvPr>
        </p:nvSpPr>
        <p:spPr>
          <a:xfrm>
            <a:off x="321013" y="1391055"/>
            <a:ext cx="11032787" cy="47859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60"/>
              <a:buNone/>
            </a:pPr>
            <a:r>
              <a:rPr lang="en-US" sz="1960"/>
              <a:t>Underline the subordinate clause and circle the subordinating connective in each sentence below:</a:t>
            </a:r>
            <a:endParaRPr/>
          </a:p>
          <a:p>
            <a:pPr indent="0" lvl="0" marL="0" rtl="0" algn="l">
              <a:lnSpc>
                <a:spcPct val="1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960"/>
              <a:buNone/>
            </a:pPr>
            <a:r>
              <a:rPr lang="en-US" sz="1960"/>
              <a:t>1- When the president arrives, he will give a speech to the public.</a:t>
            </a:r>
            <a:endParaRPr/>
          </a:p>
          <a:p>
            <a:pPr indent="0" lvl="0" marL="0" rtl="0" algn="l">
              <a:lnSpc>
                <a:spcPct val="1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960"/>
              <a:buNone/>
            </a:pPr>
            <a:r>
              <a:rPr lang="en-US" sz="1960"/>
              <a:t>2- Because I can’t wait for the bus, I’ll walk to school.</a:t>
            </a:r>
            <a:endParaRPr/>
          </a:p>
          <a:p>
            <a:pPr indent="0" lvl="0" marL="0" rtl="0" algn="l">
              <a:lnSpc>
                <a:spcPct val="1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960"/>
              <a:buNone/>
            </a:pPr>
            <a:r>
              <a:rPr lang="en-US" sz="1960"/>
              <a:t>3- Before the food gets cold, go sit at the table.</a:t>
            </a:r>
            <a:endParaRPr/>
          </a:p>
          <a:p>
            <a:pPr indent="0" lvl="0" marL="0" rtl="0" algn="l">
              <a:lnSpc>
                <a:spcPct val="1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960"/>
              <a:buNone/>
            </a:pPr>
            <a:r>
              <a:rPr lang="en-US" sz="1960"/>
              <a:t>4- Tamara likes to dance whenever she has free time.</a:t>
            </a:r>
            <a:endParaRPr/>
          </a:p>
          <a:p>
            <a:pPr indent="0" lvl="0" marL="0" rtl="0" algn="l">
              <a:lnSpc>
                <a:spcPct val="1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960"/>
              <a:buNone/>
            </a:pPr>
            <a:r>
              <a:rPr lang="en-US" sz="1960"/>
              <a:t>5- As the sun sets, I listened to my favorite songs.</a:t>
            </a:r>
            <a:endParaRPr/>
          </a:p>
          <a:p>
            <a:pPr indent="0" lvl="0" marL="0" rtl="0" algn="l">
              <a:lnSpc>
                <a:spcPct val="1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960"/>
              <a:buNone/>
            </a:pPr>
            <a:r>
              <a:rPr lang="en-US" sz="1960"/>
              <a:t>6- If the dress is on sale, she will buy it.</a:t>
            </a:r>
            <a:endParaRPr/>
          </a:p>
          <a:p>
            <a:pPr indent="0" lvl="0" marL="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960"/>
              <a:buNone/>
            </a:pPr>
            <a:r>
              <a:t/>
            </a:r>
            <a:endParaRPr sz="196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6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55A11"/>
              </a:buClr>
              <a:buSzPts val="4400"/>
              <a:buFont typeface="Comic Sans MS"/>
              <a:buNone/>
            </a:pPr>
            <a:r>
              <a:rPr b="1" lang="en-US">
                <a:solidFill>
                  <a:srgbClr val="C55A11"/>
                </a:solidFill>
                <a:latin typeface="Comic Sans MS"/>
                <a:ea typeface="Comic Sans MS"/>
                <a:cs typeface="Comic Sans MS"/>
                <a:sym typeface="Comic Sans MS"/>
              </a:rPr>
              <a:t>Exercises</a:t>
            </a:r>
            <a:endParaRPr>
              <a:solidFill>
                <a:srgbClr val="C55A11"/>
              </a:solidFill>
            </a:endParaRPr>
          </a:p>
        </p:txBody>
      </p:sp>
      <p:sp>
        <p:nvSpPr>
          <p:cNvPr id="161" name="Google Shape;161;p26"/>
          <p:cNvSpPr txBox="1"/>
          <p:nvPr>
            <p:ph idx="1" type="body"/>
          </p:nvPr>
        </p:nvSpPr>
        <p:spPr>
          <a:xfrm>
            <a:off x="321013" y="1391055"/>
            <a:ext cx="11032800" cy="47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60"/>
              <a:buNone/>
            </a:pPr>
            <a:r>
              <a:rPr lang="en-US" sz="1960"/>
              <a:t>Underline the subordinate clause and circle the subordinating connective in each sentence below:</a:t>
            </a:r>
            <a:endParaRPr/>
          </a:p>
          <a:p>
            <a:pPr indent="0" lvl="0" marL="0" rtl="0" algn="l">
              <a:lnSpc>
                <a:spcPct val="1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960"/>
              <a:buNone/>
            </a:pPr>
            <a:r>
              <a:rPr lang="en-US" sz="1960"/>
              <a:t>1- </a:t>
            </a:r>
            <a:r>
              <a:rPr lang="en-US" sz="1960" u="sng">
                <a:solidFill>
                  <a:srgbClr val="FF0000"/>
                </a:solidFill>
              </a:rPr>
              <a:t>When </a:t>
            </a:r>
            <a:r>
              <a:rPr lang="en-US" sz="1960" u="sng"/>
              <a:t>the president arrives</a:t>
            </a:r>
            <a:r>
              <a:rPr lang="en-US" sz="1960"/>
              <a:t>, he will give a speech to the public.</a:t>
            </a:r>
            <a:endParaRPr/>
          </a:p>
          <a:p>
            <a:pPr indent="0" lvl="0" marL="0" rtl="0" algn="l">
              <a:lnSpc>
                <a:spcPct val="1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960"/>
              <a:buNone/>
            </a:pPr>
            <a:r>
              <a:rPr lang="en-US" sz="1960"/>
              <a:t>2- </a:t>
            </a:r>
            <a:r>
              <a:rPr lang="en-US" sz="1960" u="sng">
                <a:solidFill>
                  <a:srgbClr val="FF0000"/>
                </a:solidFill>
              </a:rPr>
              <a:t>Because </a:t>
            </a:r>
            <a:r>
              <a:rPr lang="en-US" sz="1960" u="sng"/>
              <a:t>I can’t wait for the bus</a:t>
            </a:r>
            <a:r>
              <a:rPr lang="en-US" sz="1960"/>
              <a:t>, I’ll walk to school.</a:t>
            </a:r>
            <a:endParaRPr/>
          </a:p>
          <a:p>
            <a:pPr indent="0" lvl="0" marL="0" rtl="0" algn="l">
              <a:lnSpc>
                <a:spcPct val="1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960"/>
              <a:buNone/>
            </a:pPr>
            <a:r>
              <a:rPr lang="en-US" sz="1960"/>
              <a:t>3- </a:t>
            </a:r>
            <a:r>
              <a:rPr lang="en-US" sz="1960" u="sng">
                <a:solidFill>
                  <a:srgbClr val="FF0000"/>
                </a:solidFill>
              </a:rPr>
              <a:t>Before </a:t>
            </a:r>
            <a:r>
              <a:rPr lang="en-US" sz="1960" u="sng"/>
              <a:t>the food gets cold,</a:t>
            </a:r>
            <a:r>
              <a:rPr lang="en-US" sz="1960"/>
              <a:t> go sit at the table.</a:t>
            </a:r>
            <a:endParaRPr/>
          </a:p>
          <a:p>
            <a:pPr indent="0" lvl="0" marL="0" rtl="0" algn="l">
              <a:lnSpc>
                <a:spcPct val="1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960"/>
              <a:buNone/>
            </a:pPr>
            <a:r>
              <a:rPr lang="en-US" sz="1960"/>
              <a:t>4- Tamara likes to dance </a:t>
            </a:r>
            <a:r>
              <a:rPr lang="en-US" sz="1960" u="sng">
                <a:solidFill>
                  <a:srgbClr val="FF0000"/>
                </a:solidFill>
              </a:rPr>
              <a:t>whenever </a:t>
            </a:r>
            <a:r>
              <a:rPr lang="en-US" sz="1960" u="sng"/>
              <a:t>she has free time</a:t>
            </a:r>
            <a:r>
              <a:rPr lang="en-US" sz="1960"/>
              <a:t>.</a:t>
            </a:r>
            <a:endParaRPr/>
          </a:p>
          <a:p>
            <a:pPr indent="0" lvl="0" marL="0" rtl="0" algn="l">
              <a:lnSpc>
                <a:spcPct val="1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960"/>
              <a:buNone/>
            </a:pPr>
            <a:r>
              <a:rPr lang="en-US" sz="1960"/>
              <a:t>5- </a:t>
            </a:r>
            <a:r>
              <a:rPr lang="en-US" sz="1960" u="sng">
                <a:solidFill>
                  <a:srgbClr val="FF0000"/>
                </a:solidFill>
              </a:rPr>
              <a:t>As </a:t>
            </a:r>
            <a:r>
              <a:rPr lang="en-US" sz="1960" u="sng"/>
              <a:t>the sun sets</a:t>
            </a:r>
            <a:r>
              <a:rPr lang="en-US" sz="1960"/>
              <a:t>, I listened to my favorite songs.</a:t>
            </a:r>
            <a:endParaRPr/>
          </a:p>
          <a:p>
            <a:pPr indent="0" lvl="0" marL="0" rtl="0" algn="l">
              <a:lnSpc>
                <a:spcPct val="1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960"/>
              <a:buNone/>
            </a:pPr>
            <a:r>
              <a:rPr lang="en-US" sz="1960"/>
              <a:t>6- </a:t>
            </a:r>
            <a:r>
              <a:rPr lang="en-US" sz="1960" u="sng">
                <a:solidFill>
                  <a:srgbClr val="FF0000"/>
                </a:solidFill>
              </a:rPr>
              <a:t>If </a:t>
            </a:r>
            <a:r>
              <a:rPr lang="en-US" sz="1960" u="sng"/>
              <a:t>the dress is on sale</a:t>
            </a:r>
            <a:r>
              <a:rPr lang="en-US" sz="1960"/>
              <a:t>, she will buy it.</a:t>
            </a:r>
            <a:endParaRPr/>
          </a:p>
          <a:p>
            <a:pPr indent="0" lvl="0" marL="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960"/>
              <a:buNone/>
            </a:pPr>
            <a:r>
              <a:t/>
            </a:r>
            <a:endParaRPr sz="196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4"/>
          <p:cNvPicPr preferRelativeResize="0"/>
          <p:nvPr/>
        </p:nvPicPr>
        <p:blipFill rotWithShape="1">
          <a:blip r:embed="rId3">
            <a:alphaModFix/>
          </a:blip>
          <a:srcRect b="4381" l="0" r="0" t="0"/>
          <a:stretch/>
        </p:blipFill>
        <p:spPr>
          <a:xfrm>
            <a:off x="0" y="0"/>
            <a:ext cx="12192001" cy="655755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4B081"/>
              </a:buClr>
              <a:buSzPts val="4400"/>
              <a:buFont typeface="Comic Sans MS"/>
              <a:buNone/>
            </a:pPr>
            <a:r>
              <a:rPr b="1" lang="en-US">
                <a:solidFill>
                  <a:srgbClr val="F4B081"/>
                </a:solidFill>
                <a:latin typeface="Comic Sans MS"/>
                <a:ea typeface="Comic Sans MS"/>
                <a:cs typeface="Comic Sans MS"/>
                <a:sym typeface="Comic Sans MS"/>
              </a:rPr>
              <a:t>Examples</a:t>
            </a:r>
            <a:endParaRPr/>
          </a:p>
        </p:txBody>
      </p:sp>
      <p:sp>
        <p:nvSpPr>
          <p:cNvPr id="95" name="Google Shape;95;p1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2800"/>
              <a:buNone/>
            </a:pPr>
            <a:r>
              <a:rPr b="1" lang="en-US" u="sng">
                <a:solidFill>
                  <a:srgbClr val="00B050"/>
                </a:solidFill>
              </a:rPr>
              <a:t>Joe</a:t>
            </a:r>
            <a:r>
              <a:rPr b="1" lang="en-US">
                <a:solidFill>
                  <a:srgbClr val="00B050"/>
                </a:solidFill>
              </a:rPr>
              <a:t>    </a:t>
            </a:r>
            <a:r>
              <a:rPr b="1" lang="en-US" u="sng">
                <a:solidFill>
                  <a:srgbClr val="FF0000"/>
                </a:solidFill>
              </a:rPr>
              <a:t>waited</a:t>
            </a:r>
            <a:r>
              <a:rPr b="1" lang="en-US">
                <a:solidFill>
                  <a:srgbClr val="00B050"/>
                </a:solidFill>
              </a:rPr>
              <a:t>   for the train.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b="1">
              <a:solidFill>
                <a:srgbClr val="00B05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b="1">
              <a:solidFill>
                <a:srgbClr val="00B05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050"/>
              </a:buClr>
              <a:buSzPts val="2800"/>
              <a:buNone/>
            </a:pPr>
            <a:r>
              <a:rPr b="1" lang="en-US" u="sng">
                <a:solidFill>
                  <a:srgbClr val="00B050"/>
                </a:solidFill>
              </a:rPr>
              <a:t>The train</a:t>
            </a:r>
            <a:r>
              <a:rPr b="1" lang="en-US">
                <a:solidFill>
                  <a:srgbClr val="00B050"/>
                </a:solidFill>
              </a:rPr>
              <a:t>   </a:t>
            </a:r>
            <a:r>
              <a:rPr b="1" lang="en-US" u="sng">
                <a:solidFill>
                  <a:srgbClr val="FF0000"/>
                </a:solidFill>
              </a:rPr>
              <a:t>was</a:t>
            </a:r>
            <a:r>
              <a:rPr b="1" lang="en-US">
                <a:solidFill>
                  <a:srgbClr val="00B050"/>
                </a:solidFill>
              </a:rPr>
              <a:t>  late.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b="1">
              <a:solidFill>
                <a:srgbClr val="00B05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b="1">
              <a:solidFill>
                <a:srgbClr val="00B05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050"/>
              </a:buClr>
              <a:buSzPts val="2800"/>
              <a:buNone/>
            </a:pPr>
            <a:r>
              <a:rPr b="1" lang="en-US" u="sng">
                <a:solidFill>
                  <a:srgbClr val="00B050"/>
                </a:solidFill>
              </a:rPr>
              <a:t>I</a:t>
            </a:r>
            <a:r>
              <a:rPr b="1" lang="en-US">
                <a:solidFill>
                  <a:srgbClr val="00B050"/>
                </a:solidFill>
              </a:rPr>
              <a:t>   </a:t>
            </a:r>
            <a:r>
              <a:rPr b="1" lang="en-US" u="sng">
                <a:solidFill>
                  <a:srgbClr val="FF0000"/>
                </a:solidFill>
              </a:rPr>
              <a:t>looked</a:t>
            </a:r>
            <a:r>
              <a:rPr b="1" lang="en-US">
                <a:solidFill>
                  <a:srgbClr val="00B050"/>
                </a:solidFill>
              </a:rPr>
              <a:t>   for Mary and Samantha at the bus station</a:t>
            </a:r>
            <a:endParaRPr/>
          </a:p>
        </p:txBody>
      </p:sp>
      <p:sp>
        <p:nvSpPr>
          <p:cNvPr id="96" name="Google Shape;96;p15"/>
          <p:cNvSpPr txBox="1"/>
          <p:nvPr/>
        </p:nvSpPr>
        <p:spPr>
          <a:xfrm>
            <a:off x="9718766" y="1825625"/>
            <a:ext cx="1531188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US" sz="2800" u="sng" cap="none" strike="noStrike">
                <a:solidFill>
                  <a:srgbClr val="00B050"/>
                </a:solidFill>
                <a:latin typeface="Comic Sans MS"/>
                <a:ea typeface="Comic Sans MS"/>
                <a:cs typeface="Comic Sans MS"/>
                <a:sym typeface="Comic Sans MS"/>
              </a:rPr>
              <a:t>Subject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US" sz="2800" u="sng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verb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Google Shape;101;p16"/>
          <p:cNvPicPr preferRelativeResize="0"/>
          <p:nvPr/>
        </p:nvPicPr>
        <p:blipFill rotWithShape="1">
          <a:blip r:embed="rId3">
            <a:alphaModFix/>
          </a:blip>
          <a:srcRect b="5141" l="0" r="0" t="0"/>
          <a:stretch/>
        </p:blipFill>
        <p:spPr>
          <a:xfrm>
            <a:off x="0" y="0"/>
            <a:ext cx="12192000" cy="6505303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16"/>
          <p:cNvSpPr txBox="1"/>
          <p:nvPr/>
        </p:nvSpPr>
        <p:spPr>
          <a:xfrm>
            <a:off x="1554482" y="5421085"/>
            <a:ext cx="6675120" cy="58477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en-US" sz="3200" u="none" cap="none" strike="noStrike">
                <a:solidFill>
                  <a:srgbClr val="3821C3"/>
                </a:solidFill>
                <a:latin typeface="Calibri"/>
                <a:ea typeface="Calibri"/>
                <a:cs typeface="Calibri"/>
                <a:sym typeface="Calibri"/>
              </a:rPr>
              <a:t>and, or, but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55A11"/>
              </a:buClr>
              <a:buSzPts val="4400"/>
              <a:buFont typeface="Comic Sans MS"/>
              <a:buNone/>
            </a:pPr>
            <a:r>
              <a:rPr b="1" lang="en-US">
                <a:solidFill>
                  <a:srgbClr val="C55A11"/>
                </a:solidFill>
                <a:latin typeface="Comic Sans MS"/>
                <a:ea typeface="Comic Sans MS"/>
                <a:cs typeface="Comic Sans MS"/>
                <a:sym typeface="Comic Sans MS"/>
              </a:rPr>
              <a:t>Examples</a:t>
            </a:r>
            <a:endParaRPr>
              <a:solidFill>
                <a:srgbClr val="C55A11"/>
              </a:solidFill>
            </a:endParaRPr>
          </a:p>
        </p:txBody>
      </p:sp>
      <p:sp>
        <p:nvSpPr>
          <p:cNvPr id="108" name="Google Shape;108;p1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2800"/>
              <a:buNone/>
            </a:pPr>
            <a:r>
              <a:rPr b="1" lang="en-US">
                <a:solidFill>
                  <a:srgbClr val="00B050"/>
                </a:solidFill>
              </a:rPr>
              <a:t>Joe waited for the train </a:t>
            </a:r>
            <a:r>
              <a:rPr b="1" lang="en-US" u="sng">
                <a:solidFill>
                  <a:srgbClr val="FF0000"/>
                </a:solidFill>
              </a:rPr>
              <a:t>but</a:t>
            </a:r>
            <a:r>
              <a:rPr b="1" lang="en-US">
                <a:solidFill>
                  <a:srgbClr val="00B050"/>
                </a:solidFill>
              </a:rPr>
              <a:t> it was late.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b="1">
              <a:solidFill>
                <a:srgbClr val="00B05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b="1">
              <a:solidFill>
                <a:srgbClr val="00B05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050"/>
              </a:buClr>
              <a:buSzPts val="2800"/>
              <a:buNone/>
            </a:pPr>
            <a:r>
              <a:rPr b="1" lang="en-US">
                <a:solidFill>
                  <a:srgbClr val="00B050"/>
                </a:solidFill>
              </a:rPr>
              <a:t>He can buy the book</a:t>
            </a:r>
            <a:r>
              <a:rPr b="1" lang="en-US" u="sng">
                <a:solidFill>
                  <a:srgbClr val="FF0000"/>
                </a:solidFill>
              </a:rPr>
              <a:t> or </a:t>
            </a:r>
            <a:r>
              <a:rPr b="1" lang="en-US">
                <a:solidFill>
                  <a:srgbClr val="00B050"/>
                </a:solidFill>
              </a:rPr>
              <a:t>he can borrow it from the library.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b="1">
              <a:solidFill>
                <a:srgbClr val="00B05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b="1">
              <a:solidFill>
                <a:srgbClr val="00B05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050"/>
              </a:buClr>
              <a:buSzPts val="2800"/>
              <a:buNone/>
            </a:pPr>
            <a:r>
              <a:rPr b="1" lang="en-US">
                <a:solidFill>
                  <a:srgbClr val="00B050"/>
                </a:solidFill>
              </a:rPr>
              <a:t>Mary and Samantha arrived at the bus station at noon </a:t>
            </a:r>
            <a:r>
              <a:rPr b="1" lang="en-US" u="sng">
                <a:solidFill>
                  <a:srgbClr val="FF0000"/>
                </a:solidFill>
              </a:rPr>
              <a:t>and</a:t>
            </a:r>
            <a:r>
              <a:rPr b="1" lang="en-US">
                <a:solidFill>
                  <a:srgbClr val="00B050"/>
                </a:solidFill>
              </a:rPr>
              <a:t> they left before I arrived.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Google Shape;113;p18"/>
          <p:cNvPicPr preferRelativeResize="0"/>
          <p:nvPr/>
        </p:nvPicPr>
        <p:blipFill rotWithShape="1">
          <a:blip r:embed="rId3">
            <a:alphaModFix/>
          </a:blip>
          <a:srcRect b="4381" l="0" r="0" t="0"/>
          <a:stretch/>
        </p:blipFill>
        <p:spPr>
          <a:xfrm>
            <a:off x="0" y="0"/>
            <a:ext cx="12192000" cy="655755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55A11"/>
              </a:buClr>
              <a:buSzPts val="4400"/>
              <a:buFont typeface="Comic Sans MS"/>
              <a:buNone/>
            </a:pPr>
            <a:r>
              <a:rPr b="1" lang="en-US">
                <a:solidFill>
                  <a:srgbClr val="C55A11"/>
                </a:solidFill>
                <a:latin typeface="Comic Sans MS"/>
                <a:ea typeface="Comic Sans MS"/>
                <a:cs typeface="Comic Sans MS"/>
                <a:sym typeface="Comic Sans MS"/>
              </a:rPr>
              <a:t>Examples</a:t>
            </a:r>
            <a:endParaRPr>
              <a:solidFill>
                <a:srgbClr val="C55A11"/>
              </a:solidFill>
            </a:endParaRPr>
          </a:p>
        </p:txBody>
      </p:sp>
      <p:sp>
        <p:nvSpPr>
          <p:cNvPr id="119" name="Google Shape;119;p1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2800"/>
              <a:buNone/>
            </a:pPr>
            <a:r>
              <a:rPr b="1" lang="en-US">
                <a:solidFill>
                  <a:srgbClr val="00B050"/>
                </a:solidFill>
              </a:rPr>
              <a:t>Lisa ate pancakes </a:t>
            </a:r>
            <a:r>
              <a:rPr b="1" lang="en-US" u="sng">
                <a:solidFill>
                  <a:srgbClr val="FF0000"/>
                </a:solidFill>
              </a:rPr>
              <a:t>while</a:t>
            </a:r>
            <a:r>
              <a:rPr b="1" lang="en-US">
                <a:solidFill>
                  <a:srgbClr val="00B050"/>
                </a:solidFill>
              </a:rPr>
              <a:t> she was reading the newspaper.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b="1">
              <a:solidFill>
                <a:srgbClr val="00B05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b="1">
              <a:solidFill>
                <a:srgbClr val="00B05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ts val="2800"/>
              <a:buNone/>
            </a:pPr>
            <a:r>
              <a:rPr b="1" lang="en-US" u="sng">
                <a:solidFill>
                  <a:srgbClr val="FF0000"/>
                </a:solidFill>
              </a:rPr>
              <a:t>Whenever</a:t>
            </a:r>
            <a:r>
              <a:rPr b="1" lang="en-US">
                <a:solidFill>
                  <a:srgbClr val="00B050"/>
                </a:solidFill>
              </a:rPr>
              <a:t> Lisa sees a pretty sunset, she wants to take a picture of it.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b="1">
              <a:solidFill>
                <a:srgbClr val="00B05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b="1">
              <a:solidFill>
                <a:srgbClr val="00B05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ts val="2800"/>
              <a:buNone/>
            </a:pPr>
            <a:r>
              <a:rPr b="1" lang="en-US" u="sng">
                <a:solidFill>
                  <a:srgbClr val="FF0000"/>
                </a:solidFill>
              </a:rPr>
              <a:t>Because</a:t>
            </a:r>
            <a:r>
              <a:rPr b="1" lang="en-US">
                <a:solidFill>
                  <a:srgbClr val="00B050"/>
                </a:solidFill>
              </a:rPr>
              <a:t> I was hungry, I ordered some food.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Google Shape;124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55A11"/>
              </a:buClr>
              <a:buSzPts val="4400"/>
              <a:buFont typeface="Comic Sans MS"/>
              <a:buNone/>
            </a:pPr>
            <a:r>
              <a:rPr b="1" lang="en-US">
                <a:solidFill>
                  <a:srgbClr val="C55A11"/>
                </a:solidFill>
                <a:latin typeface="Comic Sans MS"/>
                <a:ea typeface="Comic Sans MS"/>
                <a:cs typeface="Comic Sans MS"/>
                <a:sym typeface="Comic Sans MS"/>
              </a:rPr>
              <a:t>Exercises</a:t>
            </a:r>
            <a:endParaRPr>
              <a:solidFill>
                <a:srgbClr val="C55A11"/>
              </a:solidFill>
            </a:endParaRPr>
          </a:p>
        </p:txBody>
      </p:sp>
      <p:sp>
        <p:nvSpPr>
          <p:cNvPr id="130" name="Google Shape;130;p21"/>
          <p:cNvSpPr txBox="1"/>
          <p:nvPr>
            <p:ph idx="1" type="body"/>
          </p:nvPr>
        </p:nvSpPr>
        <p:spPr>
          <a:xfrm>
            <a:off x="330740" y="1690688"/>
            <a:ext cx="11449456" cy="4486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Decide whether these sentences are simple, compound or complex.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1- Sally and Joe auditioned for the lead role in the play._________________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2- I’m going to the dance but I have to buy a new dress. _________________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3- Mark isn’t coming to the party since I didn’t invite him. _______________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4- Is the game this Friday or is it next week? _________________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5- Whenever I feel sick, I do not go to school._________________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6- Should I buy the red shirt or the blue one?__________________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