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Nuni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italic.fntdata"/><Relationship Id="rId6" Type="http://schemas.openxmlformats.org/officeDocument/2006/relationships/slide" Target="slides/slide1.xml"/><Relationship Id="rId18" Type="http://schemas.openxmlformats.org/officeDocument/2006/relationships/font" Target="fonts/Nuni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b07bb623e7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b07bb623e7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0a1110f3e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0a1110f3e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b07bb623e7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b07bb623e7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07bb623e7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b07bb623e7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09b7ae817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09b7ae817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09b7ae817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09b7ae817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b07bb623e7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b07bb623e7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b07bb623e7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b07bb623e7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b07bb623e7_0_1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b07bb623e7_0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099575e90d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099575e90d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g"/><Relationship Id="rId4" Type="http://schemas.openxmlformats.org/officeDocument/2006/relationships/image" Target="../media/image1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Relationship Id="rId4" Type="http://schemas.openxmlformats.org/officeDocument/2006/relationships/image" Target="../media/image10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13" title="hq720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9" cy="51451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2"/>
          <p:cNvSpPr txBox="1"/>
          <p:nvPr>
            <p:ph type="title"/>
          </p:nvPr>
        </p:nvSpPr>
        <p:spPr>
          <a:xfrm>
            <a:off x="819150" y="324925"/>
            <a:ext cx="28569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u="sng">
              <a:solidFill>
                <a:srgbClr val="FF0000"/>
              </a:solidFill>
            </a:endParaRPr>
          </a:p>
        </p:txBody>
      </p:sp>
      <p:sp>
        <p:nvSpPr>
          <p:cNvPr id="191" name="Google Shape;191;p22"/>
          <p:cNvSpPr txBox="1"/>
          <p:nvPr>
            <p:ph idx="1" type="body"/>
          </p:nvPr>
        </p:nvSpPr>
        <p:spPr>
          <a:xfrm>
            <a:off x="132750" y="870525"/>
            <a:ext cx="5326200" cy="409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  <a:highlight>
                <a:srgbClr val="FF00FF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 sz="2300">
              <a:solidFill>
                <a:srgbClr val="0B539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92" name="Google Shape;19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22"/>
          <p:cNvSpPr txBox="1"/>
          <p:nvPr/>
        </p:nvSpPr>
        <p:spPr>
          <a:xfrm>
            <a:off x="4777250" y="138825"/>
            <a:ext cx="4410600" cy="389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highlight>
                  <a:schemeClr val="lt2"/>
                </a:highlight>
              </a:rPr>
              <a:t>General use: Shows speech or highlights exact words.</a:t>
            </a:r>
            <a:endParaRPr b="1" sz="1300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u="sng">
                <a:highlight>
                  <a:schemeClr val="lt2"/>
                </a:highlight>
              </a:rPr>
              <a:t>In poetry:</a:t>
            </a:r>
            <a:endParaRPr sz="1300" u="sng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highlight>
                <a:schemeClr val="lt2"/>
              </a:highlight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>
                <a:highlight>
                  <a:schemeClr val="lt2"/>
                </a:highlight>
              </a:rPr>
              <a:t>Brings dialogue or “voice” into the poem.</a:t>
            </a:r>
            <a:endParaRPr sz="1300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highlight>
                <a:schemeClr val="lt2"/>
              </a:highlight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>
                <a:highlight>
                  <a:schemeClr val="lt2"/>
                </a:highlight>
              </a:rPr>
              <a:t>Highlights words for emphasis.</a:t>
            </a:r>
            <a:endParaRPr sz="1300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u="sng">
                <a:highlight>
                  <a:schemeClr val="lt2"/>
                </a:highlight>
              </a:rPr>
              <a:t>Example:</a:t>
            </a:r>
            <a:endParaRPr sz="1300" u="sng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0000"/>
                </a:solidFill>
                <a:highlight>
                  <a:schemeClr val="lt2"/>
                </a:highlight>
              </a:rPr>
              <a:t>“Sing,” said the bird,</a:t>
            </a:r>
            <a:endParaRPr sz="1500">
              <a:solidFill>
                <a:srgbClr val="FF0000"/>
              </a:solidFill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0000"/>
                </a:solidFill>
                <a:highlight>
                  <a:schemeClr val="lt2"/>
                </a:highlight>
              </a:rPr>
              <a:t>“sing of the morning sun.”</a:t>
            </a:r>
            <a:endParaRPr sz="1500">
              <a:solidFill>
                <a:srgbClr val="FF0000"/>
              </a:solidFill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u="sng">
                <a:highlight>
                  <a:schemeClr val="lt2"/>
                </a:highlight>
              </a:rPr>
              <a:t>Effect</a:t>
            </a:r>
            <a:r>
              <a:rPr lang="en" sz="1300">
                <a:highlight>
                  <a:schemeClr val="lt2"/>
                </a:highlight>
              </a:rPr>
              <a:t>:</a:t>
            </a:r>
            <a:endParaRPr sz="1300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highlight>
                <a:schemeClr val="lt2"/>
              </a:highlight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>
                <a:highlight>
                  <a:schemeClr val="lt2"/>
                </a:highlight>
              </a:rPr>
              <a:t>Adds personality and life.</a:t>
            </a:r>
            <a:endParaRPr sz="1300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highlight>
                <a:schemeClr val="lt2"/>
              </a:highlight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>
                <a:highlight>
                  <a:schemeClr val="lt2"/>
                </a:highlight>
              </a:rPr>
              <a:t>Helps the reader hear a speaker inside the poem.</a:t>
            </a:r>
            <a:endParaRPr sz="1300">
              <a:highlight>
                <a:schemeClr val="lt2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b="1" sz="2000">
              <a:solidFill>
                <a:srgbClr val="0B5394"/>
              </a:solidFill>
              <a:highlight>
                <a:srgbClr val="FFF2CC"/>
              </a:highlight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4" name="Google Shape;194;p22"/>
          <p:cNvSpPr txBox="1"/>
          <p:nvPr/>
        </p:nvSpPr>
        <p:spPr>
          <a:xfrm>
            <a:off x="2761100" y="1546200"/>
            <a:ext cx="1972200" cy="7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 u="sng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2"/>
          <p:cNvSpPr/>
          <p:nvPr/>
        </p:nvSpPr>
        <p:spPr>
          <a:xfrm>
            <a:off x="2006525" y="138825"/>
            <a:ext cx="2628300" cy="1694700"/>
          </a:xfrm>
          <a:prstGeom prst="cloud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 u="sng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Quotation</a:t>
            </a:r>
            <a:r>
              <a:rPr b="1" lang="en" sz="2700" u="sng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 marks (“ ”)</a:t>
            </a:r>
            <a:endParaRPr sz="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23" title="9a4a070253a2ce11ee2b59ba9eb2b2d7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6950" y="443900"/>
            <a:ext cx="7411975" cy="420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/>
        </p:nvSpPr>
        <p:spPr>
          <a:xfrm>
            <a:off x="691600" y="936725"/>
            <a:ext cx="7984200" cy="3969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General use: Ends a complete sentence.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In poetry:</a:t>
            </a:r>
            <a:endParaRPr u="sng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Signals the end of a complete thought or image.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Creates a definite pause or sense of closure.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Example</a:t>
            </a:r>
            <a:r>
              <a:rPr lang="en"/>
              <a:t>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The stars shine bright.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The night is calm.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Effect:</a:t>
            </a:r>
            <a:endParaRPr u="sng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Makes the rhythm slower and more final.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Gives the poem structure and clarity.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4" name="Google Shape;134;p14"/>
          <p:cNvSpPr txBox="1"/>
          <p:nvPr/>
        </p:nvSpPr>
        <p:spPr>
          <a:xfrm>
            <a:off x="809975" y="307150"/>
            <a:ext cx="7639800" cy="4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 u="sng">
                <a:solidFill>
                  <a:schemeClr val="dk2"/>
                </a:solidFill>
                <a:highlight>
                  <a:srgbClr val="FF9900"/>
                </a:highlight>
                <a:latin typeface="Comic Sans MS"/>
                <a:ea typeface="Comic Sans MS"/>
                <a:cs typeface="Comic Sans MS"/>
                <a:sym typeface="Comic Sans MS"/>
              </a:rPr>
              <a:t>Full Stop (.)</a:t>
            </a:r>
            <a:endParaRPr b="1" sz="3000" u="sng">
              <a:solidFill>
                <a:schemeClr val="dk2"/>
              </a:solidFill>
              <a:highlight>
                <a:srgbClr val="FF9900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35" name="Google Shape;135;p14" title="maxresdefault.jpg"/>
          <p:cNvPicPr preferRelativeResize="0"/>
          <p:nvPr/>
        </p:nvPicPr>
        <p:blipFill rotWithShape="1">
          <a:blip r:embed="rId3">
            <a:alphaModFix/>
          </a:blip>
          <a:srcRect b="17668" l="5681" r="5119" t="0"/>
          <a:stretch/>
        </p:blipFill>
        <p:spPr>
          <a:xfrm>
            <a:off x="5835100" y="936725"/>
            <a:ext cx="2840701" cy="26265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/>
          <p:nvPr>
            <p:ph type="title"/>
          </p:nvPr>
        </p:nvSpPr>
        <p:spPr>
          <a:xfrm>
            <a:off x="819150" y="252450"/>
            <a:ext cx="7505700" cy="7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0000FF"/>
                </a:solidFill>
              </a:rPr>
              <a:t>Comma (,)</a:t>
            </a:r>
            <a:endParaRPr b="1" u="sng">
              <a:solidFill>
                <a:srgbClr val="0000FF"/>
              </a:solidFill>
            </a:endParaRPr>
          </a:p>
        </p:txBody>
      </p:sp>
      <p:sp>
        <p:nvSpPr>
          <p:cNvPr id="141" name="Google Shape;141;p15"/>
          <p:cNvSpPr txBox="1"/>
          <p:nvPr>
            <p:ph idx="1" type="body"/>
          </p:nvPr>
        </p:nvSpPr>
        <p:spPr>
          <a:xfrm>
            <a:off x="239675" y="867800"/>
            <a:ext cx="8517000" cy="363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General use: Indicates a short pause, separates items in a list.</a:t>
            </a:r>
            <a:endParaRPr b="1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poetry:</a:t>
            </a:r>
            <a:endParaRPr sz="1400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Creates pauses that affect rhythm and flow.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emphasize descriptive words or build suspense.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Softly, the wind whispers,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through the quiet, dark trees.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Effect</a:t>
            </a: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Adds gentle pacing.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Makes the line sound more musical.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b="1" sz="3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2" name="Google Shape;142;p15" title="comma-13894.jpg"/>
          <p:cNvPicPr preferRelativeResize="0"/>
          <p:nvPr/>
        </p:nvPicPr>
        <p:blipFill rotWithShape="1">
          <a:blip r:embed="rId3">
            <a:alphaModFix/>
          </a:blip>
          <a:srcRect b="0" l="18253" r="0" t="0"/>
          <a:stretch/>
        </p:blipFill>
        <p:spPr>
          <a:xfrm>
            <a:off x="5921200" y="1071125"/>
            <a:ext cx="3014926" cy="384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/>
          <p:nvPr>
            <p:ph type="title"/>
          </p:nvPr>
        </p:nvSpPr>
        <p:spPr>
          <a:xfrm>
            <a:off x="819150" y="189200"/>
            <a:ext cx="7505700" cy="6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Question Mark (?)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48" name="Google Shape;148;p16"/>
          <p:cNvSpPr txBox="1"/>
          <p:nvPr>
            <p:ph idx="1" type="body"/>
          </p:nvPr>
        </p:nvSpPr>
        <p:spPr>
          <a:xfrm>
            <a:off x="711525" y="860000"/>
            <a:ext cx="7505700" cy="300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General use: Marks a direct question.</a:t>
            </a:r>
            <a:endParaRPr b="1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poetry:</a:t>
            </a:r>
            <a:endParaRPr sz="1400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Introduces curiosity, reflection, or mystery.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Invites the reader to think beyond the poem.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Example:</a:t>
            </a:r>
            <a:endParaRPr sz="1400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Who calls my name?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Where does the river go?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Effect</a:t>
            </a: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lang="en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Makes the reader feel uncertainty or wonder.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b="1" sz="1600"/>
          </a:p>
        </p:txBody>
      </p:sp>
      <p:pic>
        <p:nvPicPr>
          <p:cNvPr id="149" name="Google Shape;14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20500" y="1253025"/>
            <a:ext cx="3922150" cy="2927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17"/>
          <p:cNvPicPr preferRelativeResize="0"/>
          <p:nvPr/>
        </p:nvPicPr>
        <p:blipFill rotWithShape="1">
          <a:blip r:embed="rId3">
            <a:alphaModFix/>
          </a:blip>
          <a:srcRect b="8357" l="0" r="0" t="0"/>
          <a:stretch/>
        </p:blipFill>
        <p:spPr>
          <a:xfrm>
            <a:off x="5809125" y="254100"/>
            <a:ext cx="3136199" cy="4419924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17"/>
          <p:cNvSpPr txBox="1"/>
          <p:nvPr/>
        </p:nvSpPr>
        <p:spPr>
          <a:xfrm>
            <a:off x="650925" y="297900"/>
            <a:ext cx="4565400" cy="22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6"/>
                </a:solidFill>
              </a:rPr>
              <a:t>Exclamation Mark ( ! )</a:t>
            </a:r>
            <a:endParaRPr b="1">
              <a:solidFill>
                <a:schemeClr val="accent6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General use: Expresses excitement, surprise, or strong feeling.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In poetry:</a:t>
            </a:r>
            <a:endParaRPr u="sng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Adds intensity, urgency, or dramatic effect.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Example</a:t>
            </a:r>
            <a:r>
              <a:rPr lang="en"/>
              <a:t>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Run! The storm is near!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Dance! Sing! Laugh!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/>
              <a:t>Effect</a:t>
            </a:r>
            <a:r>
              <a:rPr lang="en"/>
              <a:t>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Gives energy and emotion.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Makes the voice sound louder and stronger.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p17" title="images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55275" y="254100"/>
            <a:ext cx="624000" cy="759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"/>
          <p:cNvSpPr txBox="1"/>
          <p:nvPr>
            <p:ph type="title"/>
          </p:nvPr>
        </p:nvSpPr>
        <p:spPr>
          <a:xfrm>
            <a:off x="246300" y="98525"/>
            <a:ext cx="86514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351C75"/>
                </a:solidFill>
              </a:rPr>
              <a:t>Colon (:)</a:t>
            </a:r>
            <a:endParaRPr b="1" u="sng">
              <a:solidFill>
                <a:srgbClr val="351C75"/>
              </a:solidFill>
            </a:endParaRPr>
          </a:p>
        </p:txBody>
      </p:sp>
      <p:sp>
        <p:nvSpPr>
          <p:cNvPr id="162" name="Google Shape;162;p18"/>
          <p:cNvSpPr txBox="1"/>
          <p:nvPr>
            <p:ph idx="1" type="body"/>
          </p:nvPr>
        </p:nvSpPr>
        <p:spPr>
          <a:xfrm>
            <a:off x="271950" y="594800"/>
            <a:ext cx="8600100" cy="365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General use: Introduces a list, explanation, or expansion.</a:t>
            </a:r>
            <a:endParaRPr b="1" sz="15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u="sng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poetry:</a:t>
            </a:r>
            <a:endParaRPr sz="1500" u="sng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Comic Sans MS"/>
              <a:buChar char="-"/>
            </a:pPr>
            <a:r>
              <a:rPr lang="en" sz="15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Creates anticipation for what comes next.</a:t>
            </a:r>
            <a:endParaRPr sz="15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Comic Sans MS"/>
              <a:buChar char="-"/>
            </a:pPr>
            <a:r>
              <a:rPr lang="en" sz="15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Highlights important words or phrases.</a:t>
            </a:r>
            <a:endParaRPr sz="15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u="sng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Example:</a:t>
            </a:r>
            <a:endParaRPr sz="1500" u="sng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 hold three gifts:</a:t>
            </a:r>
            <a:endParaRPr sz="15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hope, love, courage.</a:t>
            </a:r>
            <a:endParaRPr sz="15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u="sng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Effect</a:t>
            </a:r>
            <a:r>
              <a:rPr lang="en" sz="15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endParaRPr sz="15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Comic Sans MS"/>
              <a:buChar char="-"/>
            </a:pPr>
            <a:r>
              <a:rPr lang="en" sz="15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Builds expectation.</a:t>
            </a:r>
            <a:endParaRPr sz="15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Comic Sans MS"/>
              <a:buChar char="-"/>
            </a:pPr>
            <a:r>
              <a:rPr lang="en" sz="15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Makes the second part feel more powerful.</a:t>
            </a:r>
            <a:endParaRPr sz="15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b="1" sz="25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63" name="Google Shape;163;p18" title="screenshot-87_ver_1.png"/>
          <p:cNvPicPr preferRelativeResize="0"/>
          <p:nvPr/>
        </p:nvPicPr>
        <p:blipFill rotWithShape="1">
          <a:blip r:embed="rId3">
            <a:alphaModFix/>
          </a:blip>
          <a:srcRect b="12455" l="4184" r="15955" t="7653"/>
          <a:stretch/>
        </p:blipFill>
        <p:spPr>
          <a:xfrm>
            <a:off x="5991700" y="816150"/>
            <a:ext cx="2905999" cy="3755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9"/>
          <p:cNvSpPr txBox="1"/>
          <p:nvPr>
            <p:ph type="title"/>
          </p:nvPr>
        </p:nvSpPr>
        <p:spPr>
          <a:xfrm>
            <a:off x="228900" y="149900"/>
            <a:ext cx="8802000" cy="396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700">
              <a:solidFill>
                <a:srgbClr val="CC0000"/>
              </a:solidFill>
            </a:endParaRPr>
          </a:p>
        </p:txBody>
      </p:sp>
      <p:pic>
        <p:nvPicPr>
          <p:cNvPr id="169" name="Google Shape;169;p19" title="images (1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900" y="232575"/>
            <a:ext cx="8718825" cy="4722025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19"/>
          <p:cNvSpPr txBox="1"/>
          <p:nvPr/>
        </p:nvSpPr>
        <p:spPr>
          <a:xfrm>
            <a:off x="3615825" y="51350"/>
            <a:ext cx="5331900" cy="54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 u="sng"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rPr>
              <a:t>Semi-Colon (;)</a:t>
            </a:r>
            <a:endParaRPr b="1" sz="2800">
              <a:solidFill>
                <a:srgbClr val="CC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latin typeface="Comic Sans MS"/>
                <a:ea typeface="Comic Sans MS"/>
                <a:cs typeface="Comic Sans MS"/>
                <a:sym typeface="Comic Sans MS"/>
              </a:rPr>
              <a:t>General use: Links two related ideas.</a:t>
            </a:r>
            <a:endParaRPr b="1"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u="sng">
                <a:latin typeface="Comic Sans MS"/>
                <a:ea typeface="Comic Sans MS"/>
                <a:cs typeface="Comic Sans MS"/>
                <a:sym typeface="Comic Sans MS"/>
              </a:rPr>
              <a:t>In poetry:</a:t>
            </a:r>
            <a:endParaRPr sz="1600" u="sng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mic Sans MS"/>
              <a:buChar char="●"/>
            </a:pPr>
            <a:r>
              <a:rPr lang="en" sz="1600">
                <a:latin typeface="Comic Sans MS"/>
                <a:ea typeface="Comic Sans MS"/>
                <a:cs typeface="Comic Sans MS"/>
                <a:sym typeface="Comic Sans MS"/>
              </a:rPr>
              <a:t>Connects thoughts more smoothly than a full stop.</a:t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mic Sans MS"/>
              <a:buChar char="●"/>
            </a:pPr>
            <a:r>
              <a:rPr lang="en" sz="1600">
                <a:latin typeface="Comic Sans MS"/>
                <a:ea typeface="Comic Sans MS"/>
                <a:cs typeface="Comic Sans MS"/>
                <a:sym typeface="Comic Sans MS"/>
              </a:rPr>
              <a:t>Shows relationship between two images or ideas.</a:t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u="sng">
                <a:latin typeface="Comic Sans MS"/>
                <a:ea typeface="Comic Sans MS"/>
                <a:cs typeface="Comic Sans MS"/>
                <a:sym typeface="Comic Sans MS"/>
              </a:rPr>
              <a:t>Example:</a:t>
            </a:r>
            <a:endParaRPr sz="1600" u="sng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moon is rising;</a:t>
            </a:r>
            <a:endParaRPr sz="16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night begins to dream.</a:t>
            </a:r>
            <a:endParaRPr sz="16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u="sng">
                <a:latin typeface="Comic Sans MS"/>
                <a:ea typeface="Comic Sans MS"/>
                <a:cs typeface="Comic Sans MS"/>
                <a:sym typeface="Comic Sans MS"/>
              </a:rPr>
              <a:t>Effect</a:t>
            </a:r>
            <a:r>
              <a:rPr lang="en" sz="1600"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mic Sans MS"/>
              <a:buChar char="●"/>
            </a:pPr>
            <a:r>
              <a:rPr lang="en" sz="1600">
                <a:latin typeface="Comic Sans MS"/>
                <a:ea typeface="Comic Sans MS"/>
                <a:cs typeface="Comic Sans MS"/>
                <a:sym typeface="Comic Sans MS"/>
              </a:rPr>
              <a:t>Creates balance and flow.</a:t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mic Sans MS"/>
              <a:buChar char="●"/>
            </a:pPr>
            <a:r>
              <a:rPr lang="en" sz="1600">
                <a:latin typeface="Comic Sans MS"/>
                <a:ea typeface="Comic Sans MS"/>
                <a:cs typeface="Comic Sans MS"/>
                <a:sym typeface="Comic Sans MS"/>
              </a:rPr>
              <a:t>Shows two ideas are linked but separate.</a:t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CC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"/>
          <p:cNvSpPr txBox="1"/>
          <p:nvPr>
            <p:ph idx="1" type="body"/>
          </p:nvPr>
        </p:nvSpPr>
        <p:spPr>
          <a:xfrm>
            <a:off x="208825" y="203675"/>
            <a:ext cx="8649900" cy="424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                    Dash (-)</a:t>
            </a:r>
            <a:endParaRPr b="1" sz="28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General use: Interrupts a sentence or adds extra information.</a:t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 u="sng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In poetry:</a:t>
            </a:r>
            <a:endParaRPr b="1" sz="1400" u="sng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unito"/>
              <a:buChar char="●"/>
            </a:pPr>
            <a:r>
              <a:rPr b="1" lang="en" sz="14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Adds drama, surprise, or emphasis.</a:t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unito"/>
              <a:buChar char="●"/>
            </a:pPr>
            <a:r>
              <a:rPr b="1" lang="en" sz="14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Can show a sudden break in thought.</a:t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 u="sng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Example:</a:t>
            </a:r>
            <a:endParaRPr b="1" sz="1400" u="sng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I searched for light—</a:t>
            </a:r>
            <a:endParaRPr b="1" sz="14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and found it in your eyes.</a:t>
            </a:r>
            <a:endParaRPr b="1" sz="14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 u="sng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Effect:</a:t>
            </a:r>
            <a:endParaRPr b="1" sz="1400" u="sng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unito"/>
              <a:buChar char="●"/>
            </a:pPr>
            <a:r>
              <a:rPr b="1" lang="en" sz="14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Creates suspense or shock.</a:t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unito"/>
              <a:buChar char="●"/>
            </a:pPr>
            <a:r>
              <a:rPr b="1" lang="en" sz="14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Makes the second part more powerful.</a:t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b="1" sz="28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176" name="Google Shape;176;p20" title="images (2)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2725" y="578300"/>
            <a:ext cx="28575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20" title="three-types-of-dashes_27c5571306.jpg"/>
          <p:cNvPicPr preferRelativeResize="0"/>
          <p:nvPr/>
        </p:nvPicPr>
        <p:blipFill rotWithShape="1">
          <a:blip r:embed="rId4">
            <a:alphaModFix/>
          </a:blip>
          <a:srcRect b="10554" l="0" r="0" t="0"/>
          <a:stretch/>
        </p:blipFill>
        <p:spPr>
          <a:xfrm>
            <a:off x="4645050" y="2370800"/>
            <a:ext cx="4313625" cy="2572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1"/>
          <p:cNvSpPr txBox="1"/>
          <p:nvPr>
            <p:ph idx="1" type="body"/>
          </p:nvPr>
        </p:nvSpPr>
        <p:spPr>
          <a:xfrm>
            <a:off x="347375" y="716075"/>
            <a:ext cx="8293800" cy="379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 </a:t>
            </a:r>
            <a:r>
              <a:rPr b="1" lang="en" sz="14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General use: Shows omission, hesitation, or something left unsaid.</a:t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400" u="sng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In poetry:</a:t>
            </a:r>
            <a:endParaRPr b="1" sz="1400" u="sng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unito"/>
              <a:buChar char="-"/>
            </a:pPr>
            <a:r>
              <a:rPr b="1" lang="en" sz="14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Creates suspense, silence, or a trailing thought.</a:t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unito"/>
              <a:buChar char="-"/>
            </a:pPr>
            <a:r>
              <a:rPr b="1" lang="en" sz="14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Suggests continuation beyond the line.</a:t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 u="sng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Example:</a:t>
            </a:r>
            <a:endParaRPr b="1" sz="1400" u="sng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The sea waits …</a:t>
            </a:r>
            <a:endParaRPr b="1" sz="14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endless, eternal … calling.</a:t>
            </a:r>
            <a:endParaRPr b="1" sz="14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 u="sng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Effect:</a:t>
            </a:r>
            <a:endParaRPr b="1" sz="1400" u="sng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unito"/>
              <a:buChar char="-"/>
            </a:pPr>
            <a:r>
              <a:rPr b="1" lang="en" sz="14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Builds mystery.</a:t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unito"/>
              <a:buChar char="-"/>
            </a:pPr>
            <a:r>
              <a:rPr b="1" lang="en" sz="14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Leaves space for the reader’s imagination.</a:t>
            </a:r>
            <a:endParaRPr b="1" sz="14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83" name="Google Shape;183;p21"/>
          <p:cNvSpPr txBox="1"/>
          <p:nvPr/>
        </p:nvSpPr>
        <p:spPr>
          <a:xfrm>
            <a:off x="4946500" y="975650"/>
            <a:ext cx="4056600" cy="39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1"/>
          <p:cNvSpPr txBox="1"/>
          <p:nvPr/>
        </p:nvSpPr>
        <p:spPr>
          <a:xfrm>
            <a:off x="1122025" y="210325"/>
            <a:ext cx="6596100" cy="39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 u="sng">
                <a:solidFill>
                  <a:schemeClr val="dk2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Ellipsis   (...)</a:t>
            </a:r>
            <a:endParaRPr b="1" sz="2100" u="sng">
              <a:solidFill>
                <a:schemeClr val="dk2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5" name="Google Shape;185;p21" title="836755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03075" y="631900"/>
            <a:ext cx="2969475" cy="387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