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37" roundtripDataSignature="AMtx7mgvOD59oYx+qWXrGEMyp2OYMD4W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customschemas.google.com/relationships/presentationmetadata" Target="metadata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00e392f85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g300e392f85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364e45863f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g364e45863f8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3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3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4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1055823" y="1985984"/>
            <a:ext cx="16176353" cy="5946553"/>
            <a:chOff x="0" y="-38100"/>
            <a:chExt cx="3781139" cy="1389976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3781139" cy="1351876"/>
            </a:xfrm>
            <a:custGeom>
              <a:rect b="b" l="l" r="r" t="t"/>
              <a:pathLst>
                <a:path extrusionOk="0" h="1351876" w="3781139">
                  <a:moveTo>
                    <a:pt x="24408" y="0"/>
                  </a:moveTo>
                  <a:lnTo>
                    <a:pt x="3756731" y="0"/>
                  </a:lnTo>
                  <a:cubicBezTo>
                    <a:pt x="3770211" y="0"/>
                    <a:pt x="3781139" y="10928"/>
                    <a:pt x="3781139" y="24408"/>
                  </a:cubicBezTo>
                  <a:lnTo>
                    <a:pt x="3781139" y="1327468"/>
                  </a:lnTo>
                  <a:cubicBezTo>
                    <a:pt x="3781139" y="1340948"/>
                    <a:pt x="3770211" y="1351876"/>
                    <a:pt x="3756731" y="1351876"/>
                  </a:cubicBezTo>
                  <a:lnTo>
                    <a:pt x="24408" y="1351876"/>
                  </a:lnTo>
                  <a:cubicBezTo>
                    <a:pt x="10928" y="1351876"/>
                    <a:pt x="0" y="1340948"/>
                    <a:pt x="0" y="1327468"/>
                  </a:cubicBezTo>
                  <a:lnTo>
                    <a:pt x="0" y="24408"/>
                  </a:lnTo>
                  <a:cubicBezTo>
                    <a:pt x="0" y="10928"/>
                    <a:pt x="10928" y="0"/>
                    <a:pt x="24408" y="0"/>
                  </a:cubicBezTo>
                  <a:close/>
                </a:path>
              </a:pathLst>
            </a:custGeom>
            <a:solidFill>
              <a:srgbClr val="F6CD47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38100"/>
              <a:ext cx="3781139" cy="13899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"/>
          <p:cNvSpPr/>
          <p:nvPr/>
        </p:nvSpPr>
        <p:spPr>
          <a:xfrm>
            <a:off x="1364230" y="661961"/>
            <a:ext cx="3286764" cy="2276831"/>
          </a:xfrm>
          <a:custGeom>
            <a:rect b="b" l="l" r="r" t="t"/>
            <a:pathLst>
              <a:path extrusionOk="0" h="2276831" w="3286764">
                <a:moveTo>
                  <a:pt x="0" y="0"/>
                </a:moveTo>
                <a:lnTo>
                  <a:pt x="3286764" y="0"/>
                </a:lnTo>
                <a:lnTo>
                  <a:pt x="3286764" y="2276831"/>
                </a:lnTo>
                <a:lnTo>
                  <a:pt x="0" y="22768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/>
          <p:nvPr/>
        </p:nvSpPr>
        <p:spPr>
          <a:xfrm>
            <a:off x="14341497" y="6335285"/>
            <a:ext cx="2724040" cy="3194503"/>
          </a:xfrm>
          <a:custGeom>
            <a:rect b="b" l="l" r="r" t="t"/>
            <a:pathLst>
              <a:path extrusionOk="0" h="3194503" w="2724040">
                <a:moveTo>
                  <a:pt x="0" y="0"/>
                </a:moveTo>
                <a:lnTo>
                  <a:pt x="2724040" y="0"/>
                </a:lnTo>
                <a:lnTo>
                  <a:pt x="2724040" y="3194504"/>
                </a:lnTo>
                <a:lnTo>
                  <a:pt x="0" y="31945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"/>
          <p:cNvSpPr txBox="1"/>
          <p:nvPr/>
        </p:nvSpPr>
        <p:spPr>
          <a:xfrm>
            <a:off x="1055823" y="2938792"/>
            <a:ext cx="16009714" cy="25864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97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PUNCTATUION 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5770063" y="8282595"/>
            <a:ext cx="6747874" cy="845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96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Page 5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3342424" y="5889678"/>
            <a:ext cx="11603151" cy="1513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2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POERTY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11"/>
          <p:cNvGrpSpPr/>
          <p:nvPr/>
        </p:nvGrpSpPr>
        <p:grpSpPr>
          <a:xfrm>
            <a:off x="918911" y="2765536"/>
            <a:ext cx="16340389" cy="4863574"/>
            <a:chOff x="0" y="-28575"/>
            <a:chExt cx="3899704" cy="1160713"/>
          </a:xfrm>
        </p:grpSpPr>
        <p:sp>
          <p:nvSpPr>
            <p:cNvPr id="210" name="Google Shape;210;p11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1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11"/>
          <p:cNvGrpSpPr/>
          <p:nvPr/>
        </p:nvGrpSpPr>
        <p:grpSpPr>
          <a:xfrm>
            <a:off x="950325" y="7601529"/>
            <a:ext cx="16277561" cy="2445020"/>
            <a:chOff x="0" y="-38100"/>
            <a:chExt cx="2479181" cy="372393"/>
          </a:xfrm>
        </p:grpSpPr>
        <p:sp>
          <p:nvSpPr>
            <p:cNvPr id="213" name="Google Shape;213;p11"/>
            <p:cNvSpPr/>
            <p:nvPr/>
          </p:nvSpPr>
          <p:spPr>
            <a:xfrm>
              <a:off x="0" y="0"/>
              <a:ext cx="2479181" cy="334293"/>
            </a:xfrm>
            <a:custGeom>
              <a:rect b="b" l="l" r="r" t="t"/>
              <a:pathLst>
                <a:path extrusionOk="0" h="334293" w="2479181">
                  <a:moveTo>
                    <a:pt x="8561" y="0"/>
                  </a:moveTo>
                  <a:lnTo>
                    <a:pt x="2470620" y="0"/>
                  </a:lnTo>
                  <a:cubicBezTo>
                    <a:pt x="2472891" y="0"/>
                    <a:pt x="2475068" y="902"/>
                    <a:pt x="2476674" y="2508"/>
                  </a:cubicBezTo>
                  <a:cubicBezTo>
                    <a:pt x="2478279" y="4113"/>
                    <a:pt x="2479181" y="6291"/>
                    <a:pt x="2479181" y="8561"/>
                  </a:cubicBezTo>
                  <a:lnTo>
                    <a:pt x="2479181" y="325732"/>
                  </a:lnTo>
                  <a:cubicBezTo>
                    <a:pt x="2479181" y="330460"/>
                    <a:pt x="2475348" y="334293"/>
                    <a:pt x="2470620" y="334293"/>
                  </a:cubicBezTo>
                  <a:lnTo>
                    <a:pt x="8561" y="334293"/>
                  </a:lnTo>
                  <a:cubicBezTo>
                    <a:pt x="6291" y="334293"/>
                    <a:pt x="4113" y="333391"/>
                    <a:pt x="2508" y="331785"/>
                  </a:cubicBezTo>
                  <a:cubicBezTo>
                    <a:pt x="902" y="330180"/>
                    <a:pt x="0" y="328002"/>
                    <a:pt x="0" y="325732"/>
                  </a:cubicBezTo>
                  <a:lnTo>
                    <a:pt x="0" y="8561"/>
                  </a:lnTo>
                  <a:cubicBezTo>
                    <a:pt x="0" y="6291"/>
                    <a:pt x="902" y="4113"/>
                    <a:pt x="2508" y="2508"/>
                  </a:cubicBezTo>
                  <a:cubicBezTo>
                    <a:pt x="4113" y="902"/>
                    <a:pt x="6291" y="0"/>
                    <a:pt x="8561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1"/>
            <p:cNvSpPr txBox="1"/>
            <p:nvPr/>
          </p:nvSpPr>
          <p:spPr>
            <a:xfrm>
              <a:off x="0" y="-38100"/>
              <a:ext cx="2479181" cy="372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5" name="Google Shape;215;p11"/>
          <p:cNvSpPr txBox="1"/>
          <p:nvPr/>
        </p:nvSpPr>
        <p:spPr>
          <a:xfrm>
            <a:off x="1006610" y="8127907"/>
            <a:ext cx="16189861" cy="13492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8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Time, ratio</a:t>
            </a:r>
            <a:endParaRPr/>
          </a:p>
          <a:p>
            <a:pPr indent="0" lvl="0" marL="0" marR="0" rtl="0" algn="ctr">
              <a:lnSpc>
                <a:spcPct val="13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884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1"/>
          <p:cNvSpPr txBox="1"/>
          <p:nvPr/>
        </p:nvSpPr>
        <p:spPr>
          <a:xfrm>
            <a:off x="1091528" y="4281627"/>
            <a:ext cx="16505266" cy="1705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72416" lvl="1" marL="944834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76"/>
              <a:buFont typeface="Arial"/>
              <a:buChar char="•"/>
            </a:pPr>
            <a:r>
              <a:rPr b="0" i="0" lang="en-US" sz="43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need to be at the hotel by 5:45 p.m.</a:t>
            </a:r>
            <a:endParaRPr/>
          </a:p>
          <a:p>
            <a:pPr indent="-472416" lvl="1" marL="944834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76"/>
              <a:buFont typeface="Arial"/>
              <a:buChar char="•"/>
            </a:pPr>
            <a:r>
              <a:rPr b="0" i="0" lang="en-US" sz="43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odds of my horse winning are 10:1.</a:t>
            </a:r>
            <a:endParaRPr/>
          </a:p>
        </p:txBody>
      </p:sp>
      <p:sp>
        <p:nvSpPr>
          <p:cNvPr id="217" name="Google Shape;217;p11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218" name="Google Shape;218;p11"/>
          <p:cNvSpPr txBox="1"/>
          <p:nvPr/>
        </p:nvSpPr>
        <p:spPr>
          <a:xfrm>
            <a:off x="1578077" y="3022504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219" name="Google Shape;219;p11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2"/>
          <p:cNvGrpSpPr/>
          <p:nvPr/>
        </p:nvGrpSpPr>
        <p:grpSpPr>
          <a:xfrm>
            <a:off x="918900" y="3165725"/>
            <a:ext cx="16340540" cy="4332814"/>
            <a:chOff x="0" y="-28575"/>
            <a:chExt cx="3899704" cy="1148252"/>
          </a:xfrm>
        </p:grpSpPr>
        <p:sp>
          <p:nvSpPr>
            <p:cNvPr id="225" name="Google Shape;225;p12"/>
            <p:cNvSpPr/>
            <p:nvPr/>
          </p:nvSpPr>
          <p:spPr>
            <a:xfrm>
              <a:off x="0" y="0"/>
              <a:ext cx="3899704" cy="1119677"/>
            </a:xfrm>
            <a:custGeom>
              <a:rect b="b" l="l" r="r" t="t"/>
              <a:pathLst>
                <a:path extrusionOk="0" h="1119677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01673"/>
                  </a:lnTo>
                  <a:cubicBezTo>
                    <a:pt x="3899704" y="1106448"/>
                    <a:pt x="3897807" y="1111027"/>
                    <a:pt x="3894431" y="1114404"/>
                  </a:cubicBezTo>
                  <a:cubicBezTo>
                    <a:pt x="3891054" y="1117780"/>
                    <a:pt x="3886475" y="1119677"/>
                    <a:pt x="3881700" y="1119677"/>
                  </a:cubicBezTo>
                  <a:lnTo>
                    <a:pt x="18004" y="1119677"/>
                  </a:lnTo>
                  <a:cubicBezTo>
                    <a:pt x="13229" y="1119677"/>
                    <a:pt x="8650" y="1117780"/>
                    <a:pt x="5273" y="1114404"/>
                  </a:cubicBezTo>
                  <a:cubicBezTo>
                    <a:pt x="1897" y="1111027"/>
                    <a:pt x="0" y="1106448"/>
                    <a:pt x="0" y="1101673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2"/>
            <p:cNvSpPr txBox="1"/>
            <p:nvPr/>
          </p:nvSpPr>
          <p:spPr>
            <a:xfrm>
              <a:off x="0" y="-28575"/>
              <a:ext cx="3899704" cy="1148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12"/>
          <p:cNvGrpSpPr/>
          <p:nvPr/>
        </p:nvGrpSpPr>
        <p:grpSpPr>
          <a:xfrm>
            <a:off x="1118725" y="7616650"/>
            <a:ext cx="16140565" cy="2548382"/>
            <a:chOff x="0" y="-38100"/>
            <a:chExt cx="2458316" cy="324912"/>
          </a:xfrm>
        </p:grpSpPr>
        <p:sp>
          <p:nvSpPr>
            <p:cNvPr id="228" name="Google Shape;228;p12"/>
            <p:cNvSpPr/>
            <p:nvPr/>
          </p:nvSpPr>
          <p:spPr>
            <a:xfrm>
              <a:off x="0" y="0"/>
              <a:ext cx="2458315" cy="286812"/>
            </a:xfrm>
            <a:custGeom>
              <a:rect b="b" l="l" r="r" t="t"/>
              <a:pathLst>
                <a:path extrusionOk="0" h="286812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278178"/>
                  </a:lnTo>
                  <a:cubicBezTo>
                    <a:pt x="2458315" y="280468"/>
                    <a:pt x="2457406" y="282664"/>
                    <a:pt x="2455787" y="284283"/>
                  </a:cubicBezTo>
                  <a:cubicBezTo>
                    <a:pt x="2454167" y="285902"/>
                    <a:pt x="2451971" y="286812"/>
                    <a:pt x="2449682" y="286812"/>
                  </a:cubicBezTo>
                  <a:lnTo>
                    <a:pt x="8634" y="286812"/>
                  </a:lnTo>
                  <a:cubicBezTo>
                    <a:pt x="3865" y="286812"/>
                    <a:pt x="0" y="282946"/>
                    <a:pt x="0" y="278178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2"/>
            <p:cNvSpPr txBox="1"/>
            <p:nvPr/>
          </p:nvSpPr>
          <p:spPr>
            <a:xfrm>
              <a:off x="0" y="-38100"/>
              <a:ext cx="2458316" cy="3249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0" name="Google Shape;230;p12"/>
          <p:cNvSpPr/>
          <p:nvPr/>
        </p:nvSpPr>
        <p:spPr>
          <a:xfrm>
            <a:off x="1118735" y="1028700"/>
            <a:ext cx="2727158" cy="1675963"/>
          </a:xfrm>
          <a:custGeom>
            <a:rect b="b" l="l" r="r" t="t"/>
            <a:pathLst>
              <a:path extrusionOk="0" h="1675963" w="2727158">
                <a:moveTo>
                  <a:pt x="0" y="0"/>
                </a:moveTo>
                <a:lnTo>
                  <a:pt x="2727158" y="0"/>
                </a:lnTo>
                <a:lnTo>
                  <a:pt x="2727158" y="1675963"/>
                </a:lnTo>
                <a:lnTo>
                  <a:pt x="0" y="16759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1" name="Google Shape;231;p12"/>
          <p:cNvSpPr txBox="1"/>
          <p:nvPr/>
        </p:nvSpPr>
        <p:spPr>
          <a:xfrm>
            <a:off x="1617589" y="8108574"/>
            <a:ext cx="14711400" cy="16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The semicolon is used here to link two independent clauses that contrast with each other.</a:t>
            </a:r>
            <a:endParaRPr/>
          </a:p>
        </p:txBody>
      </p:sp>
      <p:sp>
        <p:nvSpPr>
          <p:cNvPr id="232" name="Google Shape;232;p12"/>
          <p:cNvSpPr txBox="1"/>
          <p:nvPr/>
        </p:nvSpPr>
        <p:spPr>
          <a:xfrm>
            <a:off x="1118735" y="4787369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loves the beach; he prefers the mountains.</a:t>
            </a:r>
            <a:endParaRPr/>
          </a:p>
        </p:txBody>
      </p:sp>
      <p:sp>
        <p:nvSpPr>
          <p:cNvPr id="233" name="Google Shape;233;p12"/>
          <p:cNvSpPr txBox="1"/>
          <p:nvPr/>
        </p:nvSpPr>
        <p:spPr>
          <a:xfrm>
            <a:off x="4216412" y="677580"/>
            <a:ext cx="1334758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SEMI-COLONS: </a:t>
            </a:r>
            <a:endParaRPr/>
          </a:p>
        </p:txBody>
      </p:sp>
      <p:sp>
        <p:nvSpPr>
          <p:cNvPr id="234" name="Google Shape;234;p12"/>
          <p:cNvSpPr txBox="1"/>
          <p:nvPr/>
        </p:nvSpPr>
        <p:spPr>
          <a:xfrm>
            <a:off x="1464708" y="357272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Google Shape;239;p13"/>
          <p:cNvGrpSpPr/>
          <p:nvPr/>
        </p:nvGrpSpPr>
        <p:grpSpPr>
          <a:xfrm>
            <a:off x="918911" y="3165737"/>
            <a:ext cx="16340389" cy="4811361"/>
            <a:chOff x="0" y="-28575"/>
            <a:chExt cx="3899704" cy="1148252"/>
          </a:xfrm>
        </p:grpSpPr>
        <p:sp>
          <p:nvSpPr>
            <p:cNvPr id="240" name="Google Shape;240;p13"/>
            <p:cNvSpPr/>
            <p:nvPr/>
          </p:nvSpPr>
          <p:spPr>
            <a:xfrm>
              <a:off x="0" y="0"/>
              <a:ext cx="3899704" cy="1119677"/>
            </a:xfrm>
            <a:custGeom>
              <a:rect b="b" l="l" r="r" t="t"/>
              <a:pathLst>
                <a:path extrusionOk="0" h="1119677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01673"/>
                  </a:lnTo>
                  <a:cubicBezTo>
                    <a:pt x="3899704" y="1106448"/>
                    <a:pt x="3897807" y="1111027"/>
                    <a:pt x="3894431" y="1114404"/>
                  </a:cubicBezTo>
                  <a:cubicBezTo>
                    <a:pt x="3891054" y="1117780"/>
                    <a:pt x="3886475" y="1119677"/>
                    <a:pt x="3881700" y="1119677"/>
                  </a:cubicBezTo>
                  <a:lnTo>
                    <a:pt x="18004" y="1119677"/>
                  </a:lnTo>
                  <a:cubicBezTo>
                    <a:pt x="13229" y="1119677"/>
                    <a:pt x="8650" y="1117780"/>
                    <a:pt x="5273" y="1114404"/>
                  </a:cubicBezTo>
                  <a:cubicBezTo>
                    <a:pt x="1897" y="1111027"/>
                    <a:pt x="0" y="1106448"/>
                    <a:pt x="0" y="1101673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3"/>
            <p:cNvSpPr txBox="1"/>
            <p:nvPr/>
          </p:nvSpPr>
          <p:spPr>
            <a:xfrm>
              <a:off x="0" y="-28575"/>
              <a:ext cx="3899704" cy="1148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2" name="Google Shape;242;p13"/>
          <p:cNvGrpSpPr/>
          <p:nvPr/>
        </p:nvGrpSpPr>
        <p:grpSpPr>
          <a:xfrm>
            <a:off x="1118735" y="8031745"/>
            <a:ext cx="16140565" cy="2133274"/>
            <a:chOff x="0" y="-38100"/>
            <a:chExt cx="2458316" cy="324912"/>
          </a:xfrm>
        </p:grpSpPr>
        <p:sp>
          <p:nvSpPr>
            <p:cNvPr id="243" name="Google Shape;243;p13"/>
            <p:cNvSpPr/>
            <p:nvPr/>
          </p:nvSpPr>
          <p:spPr>
            <a:xfrm>
              <a:off x="0" y="0"/>
              <a:ext cx="2458315" cy="286812"/>
            </a:xfrm>
            <a:custGeom>
              <a:rect b="b" l="l" r="r" t="t"/>
              <a:pathLst>
                <a:path extrusionOk="0" h="286812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278178"/>
                  </a:lnTo>
                  <a:cubicBezTo>
                    <a:pt x="2458315" y="280468"/>
                    <a:pt x="2457406" y="282664"/>
                    <a:pt x="2455787" y="284283"/>
                  </a:cubicBezTo>
                  <a:cubicBezTo>
                    <a:pt x="2454167" y="285902"/>
                    <a:pt x="2451971" y="286812"/>
                    <a:pt x="2449682" y="286812"/>
                  </a:cubicBezTo>
                  <a:lnTo>
                    <a:pt x="8634" y="286812"/>
                  </a:lnTo>
                  <a:cubicBezTo>
                    <a:pt x="3865" y="286812"/>
                    <a:pt x="0" y="282946"/>
                    <a:pt x="0" y="278178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3"/>
            <p:cNvSpPr txBox="1"/>
            <p:nvPr/>
          </p:nvSpPr>
          <p:spPr>
            <a:xfrm>
              <a:off x="0" y="-38100"/>
              <a:ext cx="2458316" cy="3249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13"/>
          <p:cNvSpPr/>
          <p:nvPr/>
        </p:nvSpPr>
        <p:spPr>
          <a:xfrm>
            <a:off x="1118735" y="1028700"/>
            <a:ext cx="2727158" cy="1675963"/>
          </a:xfrm>
          <a:custGeom>
            <a:rect b="b" l="l" r="r" t="t"/>
            <a:pathLst>
              <a:path extrusionOk="0" h="1675963" w="2727158">
                <a:moveTo>
                  <a:pt x="0" y="0"/>
                </a:moveTo>
                <a:lnTo>
                  <a:pt x="2727158" y="0"/>
                </a:lnTo>
                <a:lnTo>
                  <a:pt x="2727158" y="1675963"/>
                </a:lnTo>
                <a:lnTo>
                  <a:pt x="0" y="16759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6" name="Google Shape;246;p13"/>
          <p:cNvSpPr txBox="1"/>
          <p:nvPr/>
        </p:nvSpPr>
        <p:spPr>
          <a:xfrm>
            <a:off x="1617589" y="8421699"/>
            <a:ext cx="14711370" cy="15177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it connects two related independent clauses, emphasizing the urgency and the need to act.</a:t>
            </a:r>
            <a:endParaRPr/>
          </a:p>
        </p:txBody>
      </p:sp>
      <p:sp>
        <p:nvSpPr>
          <p:cNvPr id="247" name="Google Shape;247;p13"/>
          <p:cNvSpPr txBox="1"/>
          <p:nvPr/>
        </p:nvSpPr>
        <p:spPr>
          <a:xfrm>
            <a:off x="1118735" y="4787369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project deadline is approaching; we need to finalize our plans.</a:t>
            </a:r>
            <a:endParaRPr/>
          </a:p>
        </p:txBody>
      </p:sp>
      <p:sp>
        <p:nvSpPr>
          <p:cNvPr id="248" name="Google Shape;248;p13"/>
          <p:cNvSpPr txBox="1"/>
          <p:nvPr/>
        </p:nvSpPr>
        <p:spPr>
          <a:xfrm>
            <a:off x="4216412" y="677580"/>
            <a:ext cx="1334758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SEMI-COLONS: </a:t>
            </a:r>
            <a:endParaRPr/>
          </a:p>
        </p:txBody>
      </p:sp>
      <p:sp>
        <p:nvSpPr>
          <p:cNvPr id="249" name="Google Shape;249;p13"/>
          <p:cNvSpPr txBox="1"/>
          <p:nvPr/>
        </p:nvSpPr>
        <p:spPr>
          <a:xfrm>
            <a:off x="1464708" y="357272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Google Shape;254;p14"/>
          <p:cNvGrpSpPr/>
          <p:nvPr/>
        </p:nvGrpSpPr>
        <p:grpSpPr>
          <a:xfrm>
            <a:off x="918900" y="3165725"/>
            <a:ext cx="16340551" cy="3522877"/>
            <a:chOff x="-3" y="-28577"/>
            <a:chExt cx="3899707" cy="1049881"/>
          </a:xfrm>
        </p:grpSpPr>
        <p:sp>
          <p:nvSpPr>
            <p:cNvPr id="255" name="Google Shape;255;p14"/>
            <p:cNvSpPr/>
            <p:nvPr/>
          </p:nvSpPr>
          <p:spPr>
            <a:xfrm>
              <a:off x="0" y="0"/>
              <a:ext cx="3899704" cy="1021304"/>
            </a:xfrm>
            <a:custGeom>
              <a:rect b="b" l="l" r="r" t="t"/>
              <a:pathLst>
                <a:path extrusionOk="0" h="1021304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003300"/>
                  </a:lnTo>
                  <a:cubicBezTo>
                    <a:pt x="3899704" y="1008075"/>
                    <a:pt x="3897807" y="1012654"/>
                    <a:pt x="3894431" y="1016030"/>
                  </a:cubicBezTo>
                  <a:cubicBezTo>
                    <a:pt x="3891054" y="1019407"/>
                    <a:pt x="3886475" y="1021304"/>
                    <a:pt x="3881700" y="1021304"/>
                  </a:cubicBezTo>
                  <a:lnTo>
                    <a:pt x="18004" y="1021304"/>
                  </a:lnTo>
                  <a:cubicBezTo>
                    <a:pt x="13229" y="1021304"/>
                    <a:pt x="8650" y="1019407"/>
                    <a:pt x="5273" y="1016030"/>
                  </a:cubicBezTo>
                  <a:cubicBezTo>
                    <a:pt x="1897" y="1012654"/>
                    <a:pt x="0" y="1008075"/>
                    <a:pt x="0" y="1003300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4"/>
            <p:cNvSpPr txBox="1"/>
            <p:nvPr/>
          </p:nvSpPr>
          <p:spPr>
            <a:xfrm>
              <a:off x="-3" y="-28577"/>
              <a:ext cx="38997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7" name="Google Shape;257;p14"/>
          <p:cNvGrpSpPr/>
          <p:nvPr/>
        </p:nvGrpSpPr>
        <p:grpSpPr>
          <a:xfrm>
            <a:off x="1073725" y="6952076"/>
            <a:ext cx="16140565" cy="3035734"/>
            <a:chOff x="0" y="-38100"/>
            <a:chExt cx="2458316" cy="395881"/>
          </a:xfrm>
        </p:grpSpPr>
        <p:sp>
          <p:nvSpPr>
            <p:cNvPr id="258" name="Google Shape;258;p14"/>
            <p:cNvSpPr/>
            <p:nvPr/>
          </p:nvSpPr>
          <p:spPr>
            <a:xfrm>
              <a:off x="0" y="0"/>
              <a:ext cx="2458315" cy="357781"/>
            </a:xfrm>
            <a:custGeom>
              <a:rect b="b" l="l" r="r" t="t"/>
              <a:pathLst>
                <a:path extrusionOk="0" h="357781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349148"/>
                  </a:lnTo>
                  <a:cubicBezTo>
                    <a:pt x="2458315" y="351437"/>
                    <a:pt x="2457406" y="353633"/>
                    <a:pt x="2455787" y="355253"/>
                  </a:cubicBezTo>
                  <a:cubicBezTo>
                    <a:pt x="2454167" y="356872"/>
                    <a:pt x="2451971" y="357781"/>
                    <a:pt x="2449682" y="357781"/>
                  </a:cubicBezTo>
                  <a:lnTo>
                    <a:pt x="8634" y="357781"/>
                  </a:lnTo>
                  <a:cubicBezTo>
                    <a:pt x="3865" y="357781"/>
                    <a:pt x="0" y="353916"/>
                    <a:pt x="0" y="349148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4"/>
            <p:cNvSpPr txBox="1"/>
            <p:nvPr/>
          </p:nvSpPr>
          <p:spPr>
            <a:xfrm>
              <a:off x="0" y="-38100"/>
              <a:ext cx="2458316" cy="395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14"/>
          <p:cNvSpPr/>
          <p:nvPr/>
        </p:nvSpPr>
        <p:spPr>
          <a:xfrm>
            <a:off x="1118735" y="1028700"/>
            <a:ext cx="2727158" cy="1675963"/>
          </a:xfrm>
          <a:custGeom>
            <a:rect b="b" l="l" r="r" t="t"/>
            <a:pathLst>
              <a:path extrusionOk="0" h="1675963" w="2727158">
                <a:moveTo>
                  <a:pt x="0" y="0"/>
                </a:moveTo>
                <a:lnTo>
                  <a:pt x="2727158" y="0"/>
                </a:lnTo>
                <a:lnTo>
                  <a:pt x="2727158" y="1675963"/>
                </a:lnTo>
                <a:lnTo>
                  <a:pt x="0" y="16759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14"/>
          <p:cNvSpPr txBox="1"/>
          <p:nvPr/>
        </p:nvSpPr>
        <p:spPr>
          <a:xfrm>
            <a:off x="1386382" y="7472591"/>
            <a:ext cx="15405600" cy="23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</a:t>
            </a:r>
            <a:r>
              <a:rPr lang="en-US" sz="3950"/>
              <a:t>:</a:t>
            </a:r>
            <a:r>
              <a:rPr b="0" i="0" lang="en-US" sz="3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semicolon links two independent clauses that have a parallel structure, making the sentence more concise and emphasizing the similar format of the two statements.</a:t>
            </a:r>
            <a:endParaRPr/>
          </a:p>
        </p:txBody>
      </p:sp>
      <p:sp>
        <p:nvSpPr>
          <p:cNvPr id="262" name="Google Shape;262;p14"/>
          <p:cNvSpPr txBox="1"/>
          <p:nvPr/>
        </p:nvSpPr>
        <p:spPr>
          <a:xfrm>
            <a:off x="1118735" y="4787369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have a meeting in the morning; she has an appointment in the afternoon.</a:t>
            </a:r>
            <a:endParaRPr/>
          </a:p>
        </p:txBody>
      </p:sp>
      <p:sp>
        <p:nvSpPr>
          <p:cNvPr id="263" name="Google Shape;263;p14"/>
          <p:cNvSpPr txBox="1"/>
          <p:nvPr/>
        </p:nvSpPr>
        <p:spPr>
          <a:xfrm>
            <a:off x="4216412" y="677580"/>
            <a:ext cx="1334758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SEMI-COLONS: </a:t>
            </a:r>
            <a:endParaRPr/>
          </a:p>
        </p:txBody>
      </p:sp>
      <p:sp>
        <p:nvSpPr>
          <p:cNvPr id="264" name="Google Shape;264;p14"/>
          <p:cNvSpPr txBox="1"/>
          <p:nvPr/>
        </p:nvSpPr>
        <p:spPr>
          <a:xfrm>
            <a:off x="1464708" y="357272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Google Shape;269;p15"/>
          <p:cNvGrpSpPr/>
          <p:nvPr/>
        </p:nvGrpSpPr>
        <p:grpSpPr>
          <a:xfrm>
            <a:off x="918911" y="3165737"/>
            <a:ext cx="16340389" cy="5080187"/>
            <a:chOff x="0" y="-28575"/>
            <a:chExt cx="3899704" cy="1212408"/>
          </a:xfrm>
        </p:grpSpPr>
        <p:sp>
          <p:nvSpPr>
            <p:cNvPr id="270" name="Google Shape;270;p15"/>
            <p:cNvSpPr/>
            <p:nvPr/>
          </p:nvSpPr>
          <p:spPr>
            <a:xfrm>
              <a:off x="0" y="0"/>
              <a:ext cx="3899704" cy="1183833"/>
            </a:xfrm>
            <a:custGeom>
              <a:rect b="b" l="l" r="r" t="t"/>
              <a:pathLst>
                <a:path extrusionOk="0" h="11838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65829"/>
                  </a:lnTo>
                  <a:cubicBezTo>
                    <a:pt x="3899704" y="1170604"/>
                    <a:pt x="3897807" y="1175184"/>
                    <a:pt x="3894431" y="1178560"/>
                  </a:cubicBezTo>
                  <a:cubicBezTo>
                    <a:pt x="3891054" y="1181936"/>
                    <a:pt x="3886475" y="1183833"/>
                    <a:pt x="3881700" y="1183833"/>
                  </a:cubicBezTo>
                  <a:lnTo>
                    <a:pt x="18004" y="1183833"/>
                  </a:lnTo>
                  <a:cubicBezTo>
                    <a:pt x="13229" y="1183833"/>
                    <a:pt x="8650" y="1181936"/>
                    <a:pt x="5273" y="1178560"/>
                  </a:cubicBezTo>
                  <a:cubicBezTo>
                    <a:pt x="1897" y="1175184"/>
                    <a:pt x="0" y="1170604"/>
                    <a:pt x="0" y="11658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15"/>
            <p:cNvSpPr txBox="1"/>
            <p:nvPr/>
          </p:nvSpPr>
          <p:spPr>
            <a:xfrm>
              <a:off x="0" y="-28575"/>
              <a:ext cx="3899704" cy="12124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2" name="Google Shape;272;p15"/>
          <p:cNvGrpSpPr/>
          <p:nvPr/>
        </p:nvGrpSpPr>
        <p:grpSpPr>
          <a:xfrm>
            <a:off x="918911" y="8092305"/>
            <a:ext cx="16140565" cy="1918213"/>
            <a:chOff x="0" y="-38100"/>
            <a:chExt cx="2458316" cy="292157"/>
          </a:xfrm>
        </p:grpSpPr>
        <p:sp>
          <p:nvSpPr>
            <p:cNvPr id="273" name="Google Shape;273;p15"/>
            <p:cNvSpPr/>
            <p:nvPr/>
          </p:nvSpPr>
          <p:spPr>
            <a:xfrm>
              <a:off x="0" y="0"/>
              <a:ext cx="2458315" cy="254057"/>
            </a:xfrm>
            <a:custGeom>
              <a:rect b="b" l="l" r="r" t="t"/>
              <a:pathLst>
                <a:path extrusionOk="0" h="254057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245423"/>
                  </a:lnTo>
                  <a:cubicBezTo>
                    <a:pt x="2458315" y="247713"/>
                    <a:pt x="2457406" y="249909"/>
                    <a:pt x="2455787" y="251528"/>
                  </a:cubicBezTo>
                  <a:cubicBezTo>
                    <a:pt x="2454167" y="253147"/>
                    <a:pt x="2451971" y="254057"/>
                    <a:pt x="2449682" y="254057"/>
                  </a:cubicBezTo>
                  <a:lnTo>
                    <a:pt x="8634" y="254057"/>
                  </a:lnTo>
                  <a:cubicBezTo>
                    <a:pt x="6344" y="254057"/>
                    <a:pt x="4148" y="253147"/>
                    <a:pt x="2529" y="251528"/>
                  </a:cubicBezTo>
                  <a:cubicBezTo>
                    <a:pt x="910" y="249909"/>
                    <a:pt x="0" y="247713"/>
                    <a:pt x="0" y="245423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5"/>
            <p:cNvSpPr txBox="1"/>
            <p:nvPr/>
          </p:nvSpPr>
          <p:spPr>
            <a:xfrm>
              <a:off x="0" y="-38100"/>
              <a:ext cx="2458316" cy="2921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5" name="Google Shape;275;p15"/>
          <p:cNvSpPr/>
          <p:nvPr/>
        </p:nvSpPr>
        <p:spPr>
          <a:xfrm>
            <a:off x="1118735" y="1028700"/>
            <a:ext cx="2727158" cy="1675963"/>
          </a:xfrm>
          <a:custGeom>
            <a:rect b="b" l="l" r="r" t="t"/>
            <a:pathLst>
              <a:path extrusionOk="0" h="1675963" w="2727158">
                <a:moveTo>
                  <a:pt x="0" y="0"/>
                </a:moveTo>
                <a:lnTo>
                  <a:pt x="2727158" y="0"/>
                </a:lnTo>
                <a:lnTo>
                  <a:pt x="2727158" y="1675963"/>
                </a:lnTo>
                <a:lnTo>
                  <a:pt x="0" y="16759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6" name="Google Shape;276;p15"/>
          <p:cNvSpPr txBox="1"/>
          <p:nvPr/>
        </p:nvSpPr>
        <p:spPr>
          <a:xfrm>
            <a:off x="1118725" y="8540950"/>
            <a:ext cx="15525000" cy="14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1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Use: Are used instead of commas in complex lists where commas are also involved. </a:t>
            </a:r>
            <a:endParaRPr/>
          </a:p>
        </p:txBody>
      </p:sp>
      <p:sp>
        <p:nvSpPr>
          <p:cNvPr id="277" name="Google Shape;277;p15"/>
          <p:cNvSpPr txBox="1"/>
          <p:nvPr/>
        </p:nvSpPr>
        <p:spPr>
          <a:xfrm>
            <a:off x="1190335" y="4550969"/>
            <a:ext cx="15797700" cy="33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25680" lvl="1" marL="851362" marR="0" rtl="0" algn="l">
              <a:lnSpc>
                <a:spcPct val="1589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43"/>
              <a:buFont typeface="Arial"/>
              <a:buChar char="•"/>
            </a:pPr>
            <a:r>
              <a:rPr b="0" i="0" lang="en-US" sz="394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364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you want turkey, spinach, and cheese; roast beef, lettuce, and cheese; or ham, tomato, and cheese?</a:t>
            </a:r>
            <a:endParaRPr sz="1100"/>
          </a:p>
          <a:p>
            <a:pPr indent="-406630" lvl="1" marL="851362" marR="0" rtl="0" algn="l">
              <a:lnSpc>
                <a:spcPct val="1589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3"/>
              <a:buFont typeface="Arial"/>
              <a:buChar char="•"/>
            </a:pPr>
            <a:r>
              <a:rPr b="0" i="0" lang="en-US" sz="364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took a road trip to Seattle, Washington; Portland, Oregon; and Los Angeles, California.</a:t>
            </a:r>
            <a:endParaRPr sz="1100"/>
          </a:p>
        </p:txBody>
      </p:sp>
      <p:sp>
        <p:nvSpPr>
          <p:cNvPr id="278" name="Google Shape;278;p15"/>
          <p:cNvSpPr txBox="1"/>
          <p:nvPr/>
        </p:nvSpPr>
        <p:spPr>
          <a:xfrm>
            <a:off x="4216412" y="677580"/>
            <a:ext cx="1334758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SEMI-COLONS: </a:t>
            </a:r>
            <a:endParaRPr/>
          </a:p>
        </p:txBody>
      </p:sp>
      <p:sp>
        <p:nvSpPr>
          <p:cNvPr id="279" name="Google Shape;279;p15"/>
          <p:cNvSpPr txBox="1"/>
          <p:nvPr/>
        </p:nvSpPr>
        <p:spPr>
          <a:xfrm>
            <a:off x="1464708" y="357272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16"/>
          <p:cNvGrpSpPr/>
          <p:nvPr/>
        </p:nvGrpSpPr>
        <p:grpSpPr>
          <a:xfrm>
            <a:off x="918911" y="3165737"/>
            <a:ext cx="16340389" cy="4202023"/>
            <a:chOff x="0" y="-28575"/>
            <a:chExt cx="3899704" cy="1002831"/>
          </a:xfrm>
        </p:grpSpPr>
        <p:sp>
          <p:nvSpPr>
            <p:cNvPr id="285" name="Google Shape;285;p16"/>
            <p:cNvSpPr/>
            <p:nvPr/>
          </p:nvSpPr>
          <p:spPr>
            <a:xfrm>
              <a:off x="0" y="0"/>
              <a:ext cx="3899704" cy="974256"/>
            </a:xfrm>
            <a:custGeom>
              <a:rect b="b" l="l" r="r" t="t"/>
              <a:pathLst>
                <a:path extrusionOk="0" h="974256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956252"/>
                  </a:lnTo>
                  <a:cubicBezTo>
                    <a:pt x="3899704" y="961027"/>
                    <a:pt x="3897807" y="965606"/>
                    <a:pt x="3894431" y="968982"/>
                  </a:cubicBezTo>
                  <a:cubicBezTo>
                    <a:pt x="3891054" y="972359"/>
                    <a:pt x="3886475" y="974256"/>
                    <a:pt x="3881700" y="974256"/>
                  </a:cubicBezTo>
                  <a:lnTo>
                    <a:pt x="18004" y="974256"/>
                  </a:lnTo>
                  <a:cubicBezTo>
                    <a:pt x="13229" y="974256"/>
                    <a:pt x="8650" y="972359"/>
                    <a:pt x="5273" y="968982"/>
                  </a:cubicBezTo>
                  <a:cubicBezTo>
                    <a:pt x="1897" y="965606"/>
                    <a:pt x="0" y="961027"/>
                    <a:pt x="0" y="956252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6"/>
            <p:cNvSpPr txBox="1"/>
            <p:nvPr/>
          </p:nvSpPr>
          <p:spPr>
            <a:xfrm>
              <a:off x="0" y="-28575"/>
              <a:ext cx="3899704" cy="10028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16"/>
          <p:cNvGrpSpPr/>
          <p:nvPr/>
        </p:nvGrpSpPr>
        <p:grpSpPr>
          <a:xfrm>
            <a:off x="918900" y="7367802"/>
            <a:ext cx="16140565" cy="2642708"/>
            <a:chOff x="0" y="-38100"/>
            <a:chExt cx="2458316" cy="394187"/>
          </a:xfrm>
        </p:grpSpPr>
        <p:sp>
          <p:nvSpPr>
            <p:cNvPr id="288" name="Google Shape;288;p16"/>
            <p:cNvSpPr/>
            <p:nvPr/>
          </p:nvSpPr>
          <p:spPr>
            <a:xfrm>
              <a:off x="0" y="0"/>
              <a:ext cx="2458315" cy="356087"/>
            </a:xfrm>
            <a:custGeom>
              <a:rect b="b" l="l" r="r" t="t"/>
              <a:pathLst>
                <a:path extrusionOk="0" h="356087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347453"/>
                  </a:lnTo>
                  <a:cubicBezTo>
                    <a:pt x="2458315" y="349743"/>
                    <a:pt x="2457406" y="351939"/>
                    <a:pt x="2455787" y="353558"/>
                  </a:cubicBezTo>
                  <a:cubicBezTo>
                    <a:pt x="2454167" y="355177"/>
                    <a:pt x="2451971" y="356087"/>
                    <a:pt x="2449682" y="356087"/>
                  </a:cubicBezTo>
                  <a:lnTo>
                    <a:pt x="8634" y="356087"/>
                  </a:lnTo>
                  <a:cubicBezTo>
                    <a:pt x="3865" y="356087"/>
                    <a:pt x="0" y="352221"/>
                    <a:pt x="0" y="347453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6"/>
            <p:cNvSpPr txBox="1"/>
            <p:nvPr/>
          </p:nvSpPr>
          <p:spPr>
            <a:xfrm>
              <a:off x="0" y="-38100"/>
              <a:ext cx="2458316" cy="394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0" name="Google Shape;290;p16"/>
          <p:cNvSpPr/>
          <p:nvPr/>
        </p:nvSpPr>
        <p:spPr>
          <a:xfrm>
            <a:off x="1118735" y="1028700"/>
            <a:ext cx="2727158" cy="1675963"/>
          </a:xfrm>
          <a:custGeom>
            <a:rect b="b" l="l" r="r" t="t"/>
            <a:pathLst>
              <a:path extrusionOk="0" h="1675963" w="2727158">
                <a:moveTo>
                  <a:pt x="0" y="0"/>
                </a:moveTo>
                <a:lnTo>
                  <a:pt x="2727158" y="0"/>
                </a:lnTo>
                <a:lnTo>
                  <a:pt x="2727158" y="1675963"/>
                </a:lnTo>
                <a:lnTo>
                  <a:pt x="0" y="16759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1" name="Google Shape;291;p16"/>
          <p:cNvSpPr txBox="1"/>
          <p:nvPr/>
        </p:nvSpPr>
        <p:spPr>
          <a:xfrm>
            <a:off x="1118735" y="7777334"/>
            <a:ext cx="15256500" cy="31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1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 a semi-colon before the conjunctive adverb (such as however and </a:t>
            </a:r>
            <a:r>
              <a:rPr lang="en-US"/>
              <a:t> </a:t>
            </a:r>
            <a:r>
              <a:rPr b="0" i="0" lang="en-US" sz="391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therefore) that joins two independent clauses. Be sure to put a comma after the conjunctive adverb. </a:t>
            </a:r>
            <a:endParaRPr/>
          </a:p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91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6"/>
          <p:cNvSpPr txBox="1"/>
          <p:nvPr/>
        </p:nvSpPr>
        <p:spPr>
          <a:xfrm>
            <a:off x="1118735" y="4796894"/>
            <a:ext cx="15797824" cy="15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25680" lvl="1" marL="851362" marR="0" rtl="0" algn="l">
              <a:lnSpc>
                <a:spcPct val="1589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43"/>
              <a:buFont typeface="Arial"/>
              <a:buChar char="•"/>
            </a:pPr>
            <a:r>
              <a:rPr b="0" i="0" lang="en-US" sz="394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 I like working outside; however, I also enjoy reading.</a:t>
            </a:r>
            <a:endParaRPr/>
          </a:p>
          <a:p>
            <a:pPr indent="-425680" lvl="1" marL="851362" marR="0" rtl="0" algn="l">
              <a:lnSpc>
                <a:spcPct val="1589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43"/>
              <a:buFont typeface="Arial"/>
              <a:buChar char="•"/>
            </a:pPr>
            <a:r>
              <a:rPr b="0" i="0" lang="en-US" sz="394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project is due tomorrow; therefore, she has to work overtime.</a:t>
            </a:r>
            <a:endParaRPr/>
          </a:p>
        </p:txBody>
      </p:sp>
      <p:sp>
        <p:nvSpPr>
          <p:cNvPr id="293" name="Google Shape;293;p16"/>
          <p:cNvSpPr txBox="1"/>
          <p:nvPr/>
        </p:nvSpPr>
        <p:spPr>
          <a:xfrm>
            <a:off x="4216412" y="677580"/>
            <a:ext cx="1334758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SEMI-COLONS: </a:t>
            </a:r>
            <a:endParaRPr/>
          </a:p>
        </p:txBody>
      </p:sp>
      <p:sp>
        <p:nvSpPr>
          <p:cNvPr id="294" name="Google Shape;294;p16"/>
          <p:cNvSpPr txBox="1"/>
          <p:nvPr/>
        </p:nvSpPr>
        <p:spPr>
          <a:xfrm>
            <a:off x="1464708" y="357272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9" name="Google Shape;299;p17"/>
          <p:cNvGrpSpPr/>
          <p:nvPr/>
        </p:nvGrpSpPr>
        <p:grpSpPr>
          <a:xfrm>
            <a:off x="1030705" y="3091852"/>
            <a:ext cx="16340389" cy="4268184"/>
            <a:chOff x="0" y="-28575"/>
            <a:chExt cx="3899704" cy="1018620"/>
          </a:xfrm>
        </p:grpSpPr>
        <p:sp>
          <p:nvSpPr>
            <p:cNvPr id="300" name="Google Shape;300;p17"/>
            <p:cNvSpPr/>
            <p:nvPr/>
          </p:nvSpPr>
          <p:spPr>
            <a:xfrm>
              <a:off x="0" y="0"/>
              <a:ext cx="3899704" cy="990045"/>
            </a:xfrm>
            <a:custGeom>
              <a:rect b="b" l="l" r="r" t="t"/>
              <a:pathLst>
                <a:path extrusionOk="0" h="990045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972041"/>
                  </a:lnTo>
                  <a:cubicBezTo>
                    <a:pt x="3899704" y="976816"/>
                    <a:pt x="3897807" y="981396"/>
                    <a:pt x="3894431" y="984772"/>
                  </a:cubicBezTo>
                  <a:cubicBezTo>
                    <a:pt x="3891054" y="988149"/>
                    <a:pt x="3886475" y="990045"/>
                    <a:pt x="3881700" y="990045"/>
                  </a:cubicBezTo>
                  <a:lnTo>
                    <a:pt x="18004" y="990045"/>
                  </a:lnTo>
                  <a:cubicBezTo>
                    <a:pt x="13229" y="990045"/>
                    <a:pt x="8650" y="988149"/>
                    <a:pt x="5273" y="984772"/>
                  </a:cubicBezTo>
                  <a:cubicBezTo>
                    <a:pt x="1897" y="981396"/>
                    <a:pt x="0" y="976816"/>
                    <a:pt x="0" y="972041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17"/>
            <p:cNvSpPr txBox="1"/>
            <p:nvPr/>
          </p:nvSpPr>
          <p:spPr>
            <a:xfrm>
              <a:off x="0" y="-28575"/>
              <a:ext cx="3899704" cy="10186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17"/>
          <p:cNvGrpSpPr/>
          <p:nvPr/>
        </p:nvGrpSpPr>
        <p:grpSpPr>
          <a:xfrm>
            <a:off x="1118735" y="7471833"/>
            <a:ext cx="16140565" cy="2123594"/>
            <a:chOff x="0" y="-38100"/>
            <a:chExt cx="2458316" cy="323438"/>
          </a:xfrm>
        </p:grpSpPr>
        <p:sp>
          <p:nvSpPr>
            <p:cNvPr id="303" name="Google Shape;303;p17"/>
            <p:cNvSpPr/>
            <p:nvPr/>
          </p:nvSpPr>
          <p:spPr>
            <a:xfrm>
              <a:off x="0" y="0"/>
              <a:ext cx="2458315" cy="285338"/>
            </a:xfrm>
            <a:custGeom>
              <a:rect b="b" l="l" r="r" t="t"/>
              <a:pathLst>
                <a:path extrusionOk="0" h="285338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276704"/>
                  </a:lnTo>
                  <a:cubicBezTo>
                    <a:pt x="2458315" y="281472"/>
                    <a:pt x="2454450" y="285338"/>
                    <a:pt x="2449682" y="285338"/>
                  </a:cubicBezTo>
                  <a:lnTo>
                    <a:pt x="8634" y="285338"/>
                  </a:lnTo>
                  <a:cubicBezTo>
                    <a:pt x="6344" y="285338"/>
                    <a:pt x="4148" y="284428"/>
                    <a:pt x="2529" y="282809"/>
                  </a:cubicBezTo>
                  <a:cubicBezTo>
                    <a:pt x="910" y="281190"/>
                    <a:pt x="0" y="278994"/>
                    <a:pt x="0" y="276704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17"/>
            <p:cNvSpPr txBox="1"/>
            <p:nvPr/>
          </p:nvSpPr>
          <p:spPr>
            <a:xfrm>
              <a:off x="0" y="-38100"/>
              <a:ext cx="2458316" cy="3234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5" name="Google Shape;305;p17"/>
          <p:cNvSpPr/>
          <p:nvPr/>
        </p:nvSpPr>
        <p:spPr>
          <a:xfrm>
            <a:off x="12105378" y="986121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19"/>
                </a:lnTo>
                <a:lnTo>
                  <a:pt x="0" y="1876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6" name="Google Shape;306;p17"/>
          <p:cNvSpPr txBox="1"/>
          <p:nvPr/>
        </p:nvSpPr>
        <p:spPr>
          <a:xfrm>
            <a:off x="1398465" y="7883911"/>
            <a:ext cx="15256217" cy="15177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 Commas are used to separate each item in the list, making the sentence clear and easy to read. </a:t>
            </a:r>
            <a:endParaRPr/>
          </a:p>
        </p:txBody>
      </p:sp>
      <p:sp>
        <p:nvSpPr>
          <p:cNvPr id="307" name="Google Shape;307;p17"/>
          <p:cNvSpPr txBox="1"/>
          <p:nvPr/>
        </p:nvSpPr>
        <p:spPr>
          <a:xfrm>
            <a:off x="1118735" y="4441896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bought apples, oranges, bananas, and grapes.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7"/>
          <p:cNvSpPr txBox="1"/>
          <p:nvPr/>
        </p:nvSpPr>
        <p:spPr>
          <a:xfrm>
            <a:off x="1028700" y="986121"/>
            <a:ext cx="9650942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COMMAS</a:t>
            </a:r>
            <a:endParaRPr/>
          </a:p>
        </p:txBody>
      </p:sp>
      <p:sp>
        <p:nvSpPr>
          <p:cNvPr id="309" name="Google Shape;309;p17"/>
          <p:cNvSpPr txBox="1"/>
          <p:nvPr/>
        </p:nvSpPr>
        <p:spPr>
          <a:xfrm>
            <a:off x="1398465" y="3254690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4" name="Google Shape;314;p18"/>
          <p:cNvGrpSpPr/>
          <p:nvPr/>
        </p:nvGrpSpPr>
        <p:grpSpPr>
          <a:xfrm>
            <a:off x="1030705" y="3091852"/>
            <a:ext cx="16340389" cy="4268184"/>
            <a:chOff x="0" y="-28575"/>
            <a:chExt cx="3899704" cy="1018620"/>
          </a:xfrm>
        </p:grpSpPr>
        <p:sp>
          <p:nvSpPr>
            <p:cNvPr id="315" name="Google Shape;315;p18"/>
            <p:cNvSpPr/>
            <p:nvPr/>
          </p:nvSpPr>
          <p:spPr>
            <a:xfrm>
              <a:off x="0" y="0"/>
              <a:ext cx="3899704" cy="990045"/>
            </a:xfrm>
            <a:custGeom>
              <a:rect b="b" l="l" r="r" t="t"/>
              <a:pathLst>
                <a:path extrusionOk="0" h="990045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972041"/>
                  </a:lnTo>
                  <a:cubicBezTo>
                    <a:pt x="3899704" y="976816"/>
                    <a:pt x="3897807" y="981396"/>
                    <a:pt x="3894431" y="984772"/>
                  </a:cubicBezTo>
                  <a:cubicBezTo>
                    <a:pt x="3891054" y="988149"/>
                    <a:pt x="3886475" y="990045"/>
                    <a:pt x="3881700" y="990045"/>
                  </a:cubicBezTo>
                  <a:lnTo>
                    <a:pt x="18004" y="990045"/>
                  </a:lnTo>
                  <a:cubicBezTo>
                    <a:pt x="13229" y="990045"/>
                    <a:pt x="8650" y="988149"/>
                    <a:pt x="5273" y="984772"/>
                  </a:cubicBezTo>
                  <a:cubicBezTo>
                    <a:pt x="1897" y="981396"/>
                    <a:pt x="0" y="976816"/>
                    <a:pt x="0" y="972041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18"/>
            <p:cNvSpPr txBox="1"/>
            <p:nvPr/>
          </p:nvSpPr>
          <p:spPr>
            <a:xfrm>
              <a:off x="0" y="-28575"/>
              <a:ext cx="3899704" cy="10186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7" name="Google Shape;317;p18"/>
          <p:cNvGrpSpPr/>
          <p:nvPr/>
        </p:nvGrpSpPr>
        <p:grpSpPr>
          <a:xfrm>
            <a:off x="1118735" y="7471833"/>
            <a:ext cx="16140565" cy="2123594"/>
            <a:chOff x="0" y="-38100"/>
            <a:chExt cx="2458316" cy="323438"/>
          </a:xfrm>
        </p:grpSpPr>
        <p:sp>
          <p:nvSpPr>
            <p:cNvPr id="318" name="Google Shape;318;p18"/>
            <p:cNvSpPr/>
            <p:nvPr/>
          </p:nvSpPr>
          <p:spPr>
            <a:xfrm>
              <a:off x="0" y="0"/>
              <a:ext cx="2458315" cy="285338"/>
            </a:xfrm>
            <a:custGeom>
              <a:rect b="b" l="l" r="r" t="t"/>
              <a:pathLst>
                <a:path extrusionOk="0" h="285338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276704"/>
                  </a:lnTo>
                  <a:cubicBezTo>
                    <a:pt x="2458315" y="281472"/>
                    <a:pt x="2454450" y="285338"/>
                    <a:pt x="2449682" y="285338"/>
                  </a:cubicBezTo>
                  <a:lnTo>
                    <a:pt x="8634" y="285338"/>
                  </a:lnTo>
                  <a:cubicBezTo>
                    <a:pt x="6344" y="285338"/>
                    <a:pt x="4148" y="284428"/>
                    <a:pt x="2529" y="282809"/>
                  </a:cubicBezTo>
                  <a:cubicBezTo>
                    <a:pt x="910" y="281190"/>
                    <a:pt x="0" y="278994"/>
                    <a:pt x="0" y="276704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18"/>
            <p:cNvSpPr txBox="1"/>
            <p:nvPr/>
          </p:nvSpPr>
          <p:spPr>
            <a:xfrm>
              <a:off x="0" y="-38100"/>
              <a:ext cx="2458316" cy="3234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18"/>
          <p:cNvSpPr/>
          <p:nvPr/>
        </p:nvSpPr>
        <p:spPr>
          <a:xfrm>
            <a:off x="12105378" y="986121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19"/>
                </a:lnTo>
                <a:lnTo>
                  <a:pt x="0" y="1876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1" name="Google Shape;321;p18"/>
          <p:cNvSpPr txBox="1"/>
          <p:nvPr/>
        </p:nvSpPr>
        <p:spPr>
          <a:xfrm>
            <a:off x="1398465" y="7883911"/>
            <a:ext cx="15256217" cy="15177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The comma is used to separate the dependent clause which helps to clarify the sentence structure. </a:t>
            </a:r>
            <a:endParaRPr/>
          </a:p>
        </p:txBody>
      </p:sp>
      <p:sp>
        <p:nvSpPr>
          <p:cNvPr id="322" name="Google Shape;322;p18"/>
          <p:cNvSpPr txBox="1"/>
          <p:nvPr/>
        </p:nvSpPr>
        <p:spPr>
          <a:xfrm>
            <a:off x="1118735" y="4441896"/>
            <a:ext cx="16050530" cy="2653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the rain started, we hurried inside.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8"/>
          <p:cNvSpPr txBox="1"/>
          <p:nvPr/>
        </p:nvSpPr>
        <p:spPr>
          <a:xfrm>
            <a:off x="1028700" y="986121"/>
            <a:ext cx="9650942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COMMAS</a:t>
            </a:r>
            <a:endParaRPr/>
          </a:p>
        </p:txBody>
      </p:sp>
      <p:sp>
        <p:nvSpPr>
          <p:cNvPr id="324" name="Google Shape;324;p18"/>
          <p:cNvSpPr txBox="1"/>
          <p:nvPr/>
        </p:nvSpPr>
        <p:spPr>
          <a:xfrm>
            <a:off x="1398465" y="3254690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9" name="Google Shape;329;p19"/>
          <p:cNvGrpSpPr/>
          <p:nvPr/>
        </p:nvGrpSpPr>
        <p:grpSpPr>
          <a:xfrm>
            <a:off x="1030705" y="3091852"/>
            <a:ext cx="16340389" cy="3390020"/>
            <a:chOff x="0" y="-28575"/>
            <a:chExt cx="3899704" cy="809043"/>
          </a:xfrm>
        </p:grpSpPr>
        <p:sp>
          <p:nvSpPr>
            <p:cNvPr id="330" name="Google Shape;330;p19"/>
            <p:cNvSpPr/>
            <p:nvPr/>
          </p:nvSpPr>
          <p:spPr>
            <a:xfrm>
              <a:off x="0" y="0"/>
              <a:ext cx="3899704" cy="780468"/>
            </a:xfrm>
            <a:custGeom>
              <a:rect b="b" l="l" r="r" t="t"/>
              <a:pathLst>
                <a:path extrusionOk="0" h="78046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62464"/>
                  </a:lnTo>
                  <a:cubicBezTo>
                    <a:pt x="3899704" y="767239"/>
                    <a:pt x="3897807" y="771818"/>
                    <a:pt x="3894431" y="775194"/>
                  </a:cubicBezTo>
                  <a:cubicBezTo>
                    <a:pt x="3891054" y="778571"/>
                    <a:pt x="3886475" y="780468"/>
                    <a:pt x="3881700" y="780468"/>
                  </a:cubicBezTo>
                  <a:lnTo>
                    <a:pt x="18004" y="780468"/>
                  </a:lnTo>
                  <a:cubicBezTo>
                    <a:pt x="13229" y="780468"/>
                    <a:pt x="8650" y="778571"/>
                    <a:pt x="5273" y="775194"/>
                  </a:cubicBezTo>
                  <a:cubicBezTo>
                    <a:pt x="1897" y="771818"/>
                    <a:pt x="0" y="767239"/>
                    <a:pt x="0" y="76246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19"/>
            <p:cNvSpPr txBox="1"/>
            <p:nvPr/>
          </p:nvSpPr>
          <p:spPr>
            <a:xfrm>
              <a:off x="0" y="-28575"/>
              <a:ext cx="3899704" cy="8090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2" name="Google Shape;332;p19"/>
          <p:cNvGrpSpPr/>
          <p:nvPr/>
        </p:nvGrpSpPr>
        <p:grpSpPr>
          <a:xfrm>
            <a:off x="1118735" y="6526993"/>
            <a:ext cx="16140565" cy="3068434"/>
            <a:chOff x="0" y="-38100"/>
            <a:chExt cx="2458316" cy="467343"/>
          </a:xfrm>
        </p:grpSpPr>
        <p:sp>
          <p:nvSpPr>
            <p:cNvPr id="333" name="Google Shape;333;p19"/>
            <p:cNvSpPr/>
            <p:nvPr/>
          </p:nvSpPr>
          <p:spPr>
            <a:xfrm>
              <a:off x="0" y="0"/>
              <a:ext cx="2458315" cy="429243"/>
            </a:xfrm>
            <a:custGeom>
              <a:rect b="b" l="l" r="r" t="t"/>
              <a:pathLst>
                <a:path extrusionOk="0" h="429243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420609"/>
                  </a:lnTo>
                  <a:cubicBezTo>
                    <a:pt x="2458315" y="422899"/>
                    <a:pt x="2457406" y="425095"/>
                    <a:pt x="2455787" y="426714"/>
                  </a:cubicBezTo>
                  <a:cubicBezTo>
                    <a:pt x="2454167" y="428333"/>
                    <a:pt x="2451971" y="429243"/>
                    <a:pt x="2449682" y="429243"/>
                  </a:cubicBezTo>
                  <a:lnTo>
                    <a:pt x="8634" y="429243"/>
                  </a:lnTo>
                  <a:cubicBezTo>
                    <a:pt x="3865" y="429243"/>
                    <a:pt x="0" y="425377"/>
                    <a:pt x="0" y="420609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19"/>
            <p:cNvSpPr txBox="1"/>
            <p:nvPr/>
          </p:nvSpPr>
          <p:spPr>
            <a:xfrm>
              <a:off x="0" y="-38100"/>
              <a:ext cx="2458316" cy="467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5" name="Google Shape;335;p19"/>
          <p:cNvSpPr/>
          <p:nvPr/>
        </p:nvSpPr>
        <p:spPr>
          <a:xfrm>
            <a:off x="12105378" y="986121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19"/>
                </a:lnTo>
                <a:lnTo>
                  <a:pt x="0" y="1876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6" name="Google Shape;336;p19"/>
          <p:cNvSpPr txBox="1"/>
          <p:nvPr/>
        </p:nvSpPr>
        <p:spPr>
          <a:xfrm>
            <a:off x="1244196" y="7108029"/>
            <a:ext cx="15913500" cy="23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36"/>
              <a:t>Use:</a:t>
            </a:r>
            <a:r>
              <a:rPr b="0" i="0" lang="en-US" sz="393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set off the non-essential information ("who lives in New York") that adds extra detail to the sentence. The sentence would still be complete and clear without this information. </a:t>
            </a:r>
            <a:endParaRPr b="0" i="0" sz="393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19"/>
          <p:cNvSpPr txBox="1"/>
          <p:nvPr/>
        </p:nvSpPr>
        <p:spPr>
          <a:xfrm>
            <a:off x="1781839" y="4460900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 brother, who lives in New York, is visiting us next week.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9"/>
          <p:cNvSpPr txBox="1"/>
          <p:nvPr/>
        </p:nvSpPr>
        <p:spPr>
          <a:xfrm>
            <a:off x="1028700" y="986121"/>
            <a:ext cx="9650942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COMMAS</a:t>
            </a:r>
            <a:endParaRPr/>
          </a:p>
        </p:txBody>
      </p:sp>
      <p:sp>
        <p:nvSpPr>
          <p:cNvPr id="339" name="Google Shape;339;p19"/>
          <p:cNvSpPr txBox="1"/>
          <p:nvPr/>
        </p:nvSpPr>
        <p:spPr>
          <a:xfrm>
            <a:off x="1398465" y="3254690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" name="Google Shape;344;g300e392f851_0_0"/>
          <p:cNvGrpSpPr/>
          <p:nvPr/>
        </p:nvGrpSpPr>
        <p:grpSpPr>
          <a:xfrm>
            <a:off x="1030705" y="3091851"/>
            <a:ext cx="16340540" cy="3390291"/>
            <a:chOff x="0" y="-28575"/>
            <a:chExt cx="3899704" cy="809100"/>
          </a:xfrm>
        </p:grpSpPr>
        <p:sp>
          <p:nvSpPr>
            <p:cNvPr id="345" name="Google Shape;345;g300e392f851_0_0"/>
            <p:cNvSpPr/>
            <p:nvPr/>
          </p:nvSpPr>
          <p:spPr>
            <a:xfrm>
              <a:off x="0" y="0"/>
              <a:ext cx="3899704" cy="780468"/>
            </a:xfrm>
            <a:custGeom>
              <a:rect b="b" l="l" r="r" t="t"/>
              <a:pathLst>
                <a:path extrusionOk="0" h="78046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62464"/>
                  </a:lnTo>
                  <a:cubicBezTo>
                    <a:pt x="3899704" y="767239"/>
                    <a:pt x="3897807" y="771818"/>
                    <a:pt x="3894431" y="775194"/>
                  </a:cubicBezTo>
                  <a:cubicBezTo>
                    <a:pt x="3891054" y="778571"/>
                    <a:pt x="3886475" y="780468"/>
                    <a:pt x="3881700" y="780468"/>
                  </a:cubicBezTo>
                  <a:lnTo>
                    <a:pt x="18004" y="780468"/>
                  </a:lnTo>
                  <a:cubicBezTo>
                    <a:pt x="13229" y="780468"/>
                    <a:pt x="8650" y="778571"/>
                    <a:pt x="5273" y="775194"/>
                  </a:cubicBezTo>
                  <a:cubicBezTo>
                    <a:pt x="1897" y="771818"/>
                    <a:pt x="0" y="767239"/>
                    <a:pt x="0" y="76246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g300e392f851_0_0"/>
            <p:cNvSpPr txBox="1"/>
            <p:nvPr/>
          </p:nvSpPr>
          <p:spPr>
            <a:xfrm>
              <a:off x="0" y="-28575"/>
              <a:ext cx="3899700" cy="8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7" name="Google Shape;347;g300e392f851_0_0"/>
          <p:cNvGrpSpPr/>
          <p:nvPr/>
        </p:nvGrpSpPr>
        <p:grpSpPr>
          <a:xfrm>
            <a:off x="1118735" y="6526993"/>
            <a:ext cx="16140559" cy="3068808"/>
            <a:chOff x="0" y="-38100"/>
            <a:chExt cx="2458315" cy="467400"/>
          </a:xfrm>
        </p:grpSpPr>
        <p:sp>
          <p:nvSpPr>
            <p:cNvPr id="348" name="Google Shape;348;g300e392f851_0_0"/>
            <p:cNvSpPr/>
            <p:nvPr/>
          </p:nvSpPr>
          <p:spPr>
            <a:xfrm>
              <a:off x="0" y="0"/>
              <a:ext cx="2458315" cy="429243"/>
            </a:xfrm>
            <a:custGeom>
              <a:rect b="b" l="l" r="r" t="t"/>
              <a:pathLst>
                <a:path extrusionOk="0" h="429243" w="2458315">
                  <a:moveTo>
                    <a:pt x="8634" y="0"/>
                  </a:moveTo>
                  <a:lnTo>
                    <a:pt x="2449682" y="0"/>
                  </a:lnTo>
                  <a:cubicBezTo>
                    <a:pt x="2454450" y="0"/>
                    <a:pt x="2458315" y="3865"/>
                    <a:pt x="2458315" y="8634"/>
                  </a:cubicBezTo>
                  <a:lnTo>
                    <a:pt x="2458315" y="420609"/>
                  </a:lnTo>
                  <a:cubicBezTo>
                    <a:pt x="2458315" y="422899"/>
                    <a:pt x="2457406" y="425095"/>
                    <a:pt x="2455787" y="426714"/>
                  </a:cubicBezTo>
                  <a:cubicBezTo>
                    <a:pt x="2454167" y="428333"/>
                    <a:pt x="2451971" y="429243"/>
                    <a:pt x="2449682" y="429243"/>
                  </a:cubicBezTo>
                  <a:lnTo>
                    <a:pt x="8634" y="429243"/>
                  </a:lnTo>
                  <a:cubicBezTo>
                    <a:pt x="3865" y="429243"/>
                    <a:pt x="0" y="425377"/>
                    <a:pt x="0" y="420609"/>
                  </a:cubicBezTo>
                  <a:lnTo>
                    <a:pt x="0" y="8634"/>
                  </a:lnTo>
                  <a:cubicBezTo>
                    <a:pt x="0" y="6344"/>
                    <a:pt x="910" y="4148"/>
                    <a:pt x="2529" y="2529"/>
                  </a:cubicBezTo>
                  <a:cubicBezTo>
                    <a:pt x="4148" y="910"/>
                    <a:pt x="6344" y="0"/>
                    <a:pt x="863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g300e392f851_0_0"/>
            <p:cNvSpPr txBox="1"/>
            <p:nvPr/>
          </p:nvSpPr>
          <p:spPr>
            <a:xfrm>
              <a:off x="0" y="-38100"/>
              <a:ext cx="2458200" cy="46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0" name="Google Shape;350;g300e392f851_0_0"/>
          <p:cNvSpPr/>
          <p:nvPr/>
        </p:nvSpPr>
        <p:spPr>
          <a:xfrm>
            <a:off x="12105378" y="986121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19"/>
                </a:lnTo>
                <a:lnTo>
                  <a:pt x="0" y="1876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1" name="Google Shape;351;g300e392f851_0_0"/>
          <p:cNvSpPr txBox="1"/>
          <p:nvPr/>
        </p:nvSpPr>
        <p:spPr>
          <a:xfrm>
            <a:off x="1244196" y="7108029"/>
            <a:ext cx="15913500" cy="14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>
                <a:solidFill>
                  <a:srgbClr val="040C28"/>
                </a:solidFill>
              </a:rPr>
              <a:t>Usage: It's a writing tradition to put a comma after a word like “said” when it introduces dialogue or a quotation.</a:t>
            </a:r>
            <a:r>
              <a:rPr i="0" lang="en-US" sz="3900" u="none" cap="none" strike="noStrike">
                <a:solidFill>
                  <a:srgbClr val="000000"/>
                </a:solidFill>
              </a:rPr>
              <a:t> </a:t>
            </a:r>
            <a:endParaRPr i="0" sz="3900" u="none" cap="none" strike="noStrike">
              <a:solidFill>
                <a:srgbClr val="000000"/>
              </a:solidFill>
            </a:endParaRPr>
          </a:p>
        </p:txBody>
      </p:sp>
      <p:sp>
        <p:nvSpPr>
          <p:cNvPr id="352" name="Google Shape;352;g300e392f851_0_0"/>
          <p:cNvSpPr txBox="1"/>
          <p:nvPr/>
        </p:nvSpPr>
        <p:spPr>
          <a:xfrm>
            <a:off x="1781839" y="4460900"/>
            <a:ext cx="16050600" cy="17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1F1F1F"/>
                </a:solidFill>
                <a:highlight>
                  <a:srgbClr val="FFFFFF"/>
                </a:highlight>
              </a:rPr>
              <a:t>Garrett replied, “I hope you are not referring to me.”</a:t>
            </a:r>
            <a:endParaRPr sz="4400"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g300e392f851_0_0"/>
          <p:cNvSpPr txBox="1"/>
          <p:nvPr/>
        </p:nvSpPr>
        <p:spPr>
          <a:xfrm>
            <a:off x="1028700" y="986121"/>
            <a:ext cx="9651000" cy="21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COMMAS</a:t>
            </a:r>
            <a:endParaRPr/>
          </a:p>
        </p:txBody>
      </p:sp>
      <p:sp>
        <p:nvSpPr>
          <p:cNvPr id="354" name="Google Shape;354;g300e392f851_0_0"/>
          <p:cNvSpPr txBox="1"/>
          <p:nvPr/>
        </p:nvSpPr>
        <p:spPr>
          <a:xfrm>
            <a:off x="1398465" y="3254690"/>
            <a:ext cx="9425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CD47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1331027" y="1786083"/>
            <a:ext cx="3359471" cy="2088980"/>
          </a:xfrm>
          <a:custGeom>
            <a:rect b="b" l="l" r="r" t="t"/>
            <a:pathLst>
              <a:path extrusionOk="0" h="2088980" w="3359471">
                <a:moveTo>
                  <a:pt x="0" y="0"/>
                </a:moveTo>
                <a:lnTo>
                  <a:pt x="3359471" y="0"/>
                </a:lnTo>
                <a:lnTo>
                  <a:pt x="3359471" y="2088981"/>
                </a:lnTo>
                <a:lnTo>
                  <a:pt x="0" y="2088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97" name="Google Shape;97;p2"/>
          <p:cNvGrpSpPr/>
          <p:nvPr/>
        </p:nvGrpSpPr>
        <p:grpSpPr>
          <a:xfrm>
            <a:off x="2121917" y="4596164"/>
            <a:ext cx="14044166" cy="4453904"/>
            <a:chOff x="0" y="-28575"/>
            <a:chExt cx="3698875" cy="1173045"/>
          </a:xfrm>
        </p:grpSpPr>
        <p:sp>
          <p:nvSpPr>
            <p:cNvPr id="98" name="Google Shape;98;p2"/>
            <p:cNvSpPr/>
            <p:nvPr/>
          </p:nvSpPr>
          <p:spPr>
            <a:xfrm>
              <a:off x="0" y="0"/>
              <a:ext cx="3698875" cy="1144470"/>
            </a:xfrm>
            <a:custGeom>
              <a:rect b="b" l="l" r="r" t="t"/>
              <a:pathLst>
                <a:path extrusionOk="0" h="1144470" w="3698875">
                  <a:moveTo>
                    <a:pt x="28114" y="0"/>
                  </a:moveTo>
                  <a:lnTo>
                    <a:pt x="3670761" y="0"/>
                  </a:lnTo>
                  <a:cubicBezTo>
                    <a:pt x="3686288" y="0"/>
                    <a:pt x="3698875" y="12587"/>
                    <a:pt x="3698875" y="28114"/>
                  </a:cubicBezTo>
                  <a:lnTo>
                    <a:pt x="3698875" y="1116356"/>
                  </a:lnTo>
                  <a:cubicBezTo>
                    <a:pt x="3698875" y="1123812"/>
                    <a:pt x="3695913" y="1130963"/>
                    <a:pt x="3690641" y="1136235"/>
                  </a:cubicBezTo>
                  <a:cubicBezTo>
                    <a:pt x="3685368" y="1141508"/>
                    <a:pt x="3678217" y="1144470"/>
                    <a:pt x="3670761" y="1144470"/>
                  </a:cubicBezTo>
                  <a:lnTo>
                    <a:pt x="28114" y="1144470"/>
                  </a:lnTo>
                  <a:cubicBezTo>
                    <a:pt x="12587" y="1144470"/>
                    <a:pt x="0" y="1131883"/>
                    <a:pt x="0" y="1116356"/>
                  </a:cubicBezTo>
                  <a:lnTo>
                    <a:pt x="0" y="28114"/>
                  </a:lnTo>
                  <a:cubicBezTo>
                    <a:pt x="0" y="12587"/>
                    <a:pt x="12587" y="0"/>
                    <a:pt x="2811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0" y="-28575"/>
              <a:ext cx="3698875" cy="1173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" name="Google Shape;100;p2"/>
          <p:cNvSpPr txBox="1"/>
          <p:nvPr/>
        </p:nvSpPr>
        <p:spPr>
          <a:xfrm>
            <a:off x="3010763" y="5073923"/>
            <a:ext cx="12494400" cy="39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99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identify and correct punctuation errors in a given poem, understanding how punctuation affects the rhythm, tone, and meaning.</a:t>
            </a:r>
            <a:endParaRPr/>
          </a:p>
        </p:txBody>
      </p:sp>
      <p:sp>
        <p:nvSpPr>
          <p:cNvPr id="101" name="Google Shape;101;p2"/>
          <p:cNvSpPr txBox="1"/>
          <p:nvPr/>
        </p:nvSpPr>
        <p:spPr>
          <a:xfrm>
            <a:off x="4943067" y="1186557"/>
            <a:ext cx="12013906" cy="32880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857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LEARNING OBJECTIVES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20"/>
          <p:cNvGrpSpPr/>
          <p:nvPr/>
        </p:nvGrpSpPr>
        <p:grpSpPr>
          <a:xfrm>
            <a:off x="939432" y="2463046"/>
            <a:ext cx="16340389" cy="3184405"/>
            <a:chOff x="0" y="-28575"/>
            <a:chExt cx="3899704" cy="759972"/>
          </a:xfrm>
        </p:grpSpPr>
        <p:sp>
          <p:nvSpPr>
            <p:cNvPr id="360" name="Google Shape;360;p20"/>
            <p:cNvSpPr/>
            <p:nvPr/>
          </p:nvSpPr>
          <p:spPr>
            <a:xfrm>
              <a:off x="0" y="0"/>
              <a:ext cx="3899704" cy="731397"/>
            </a:xfrm>
            <a:custGeom>
              <a:rect b="b" l="l" r="r" t="t"/>
              <a:pathLst>
                <a:path extrusionOk="0" h="731397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13393"/>
                  </a:lnTo>
                  <a:cubicBezTo>
                    <a:pt x="3899704" y="718168"/>
                    <a:pt x="3897807" y="722747"/>
                    <a:pt x="3894431" y="726124"/>
                  </a:cubicBezTo>
                  <a:cubicBezTo>
                    <a:pt x="3891054" y="729500"/>
                    <a:pt x="3886475" y="731397"/>
                    <a:pt x="3881700" y="731397"/>
                  </a:cubicBezTo>
                  <a:lnTo>
                    <a:pt x="18004" y="731397"/>
                  </a:lnTo>
                  <a:cubicBezTo>
                    <a:pt x="13229" y="731397"/>
                    <a:pt x="8650" y="729500"/>
                    <a:pt x="5273" y="726124"/>
                  </a:cubicBezTo>
                  <a:cubicBezTo>
                    <a:pt x="1897" y="722747"/>
                    <a:pt x="0" y="718168"/>
                    <a:pt x="0" y="713393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0"/>
            <p:cNvSpPr txBox="1"/>
            <p:nvPr/>
          </p:nvSpPr>
          <p:spPr>
            <a:xfrm>
              <a:off x="0" y="-28575"/>
              <a:ext cx="3899704" cy="7599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2" name="Google Shape;362;p20"/>
          <p:cNvGrpSpPr/>
          <p:nvPr/>
        </p:nvGrpSpPr>
        <p:grpSpPr>
          <a:xfrm>
            <a:off x="1028700" y="5778298"/>
            <a:ext cx="16251121" cy="3413958"/>
            <a:chOff x="0" y="-38100"/>
            <a:chExt cx="2475154" cy="519969"/>
          </a:xfrm>
        </p:grpSpPr>
        <p:sp>
          <p:nvSpPr>
            <p:cNvPr id="363" name="Google Shape;363;p20"/>
            <p:cNvSpPr/>
            <p:nvPr/>
          </p:nvSpPr>
          <p:spPr>
            <a:xfrm>
              <a:off x="0" y="0"/>
              <a:ext cx="2475154" cy="481869"/>
            </a:xfrm>
            <a:custGeom>
              <a:rect b="b" l="l" r="r" t="t"/>
              <a:pathLst>
                <a:path extrusionOk="0" h="481869" w="2475154">
                  <a:moveTo>
                    <a:pt x="8575" y="0"/>
                  </a:moveTo>
                  <a:lnTo>
                    <a:pt x="2466579" y="0"/>
                  </a:lnTo>
                  <a:cubicBezTo>
                    <a:pt x="2471315" y="0"/>
                    <a:pt x="2475154" y="3839"/>
                    <a:pt x="2475154" y="8575"/>
                  </a:cubicBezTo>
                  <a:lnTo>
                    <a:pt x="2475154" y="473294"/>
                  </a:lnTo>
                  <a:cubicBezTo>
                    <a:pt x="2475154" y="475568"/>
                    <a:pt x="2474251" y="477749"/>
                    <a:pt x="2472642" y="479357"/>
                  </a:cubicBezTo>
                  <a:cubicBezTo>
                    <a:pt x="2471034" y="480965"/>
                    <a:pt x="2468853" y="481869"/>
                    <a:pt x="2466579" y="481869"/>
                  </a:cubicBezTo>
                  <a:lnTo>
                    <a:pt x="8575" y="481869"/>
                  </a:lnTo>
                  <a:cubicBezTo>
                    <a:pt x="3839" y="481869"/>
                    <a:pt x="0" y="478029"/>
                    <a:pt x="0" y="473294"/>
                  </a:cubicBezTo>
                  <a:lnTo>
                    <a:pt x="0" y="8575"/>
                  </a:lnTo>
                  <a:cubicBezTo>
                    <a:pt x="0" y="6301"/>
                    <a:pt x="903" y="4120"/>
                    <a:pt x="2512" y="2512"/>
                  </a:cubicBezTo>
                  <a:cubicBezTo>
                    <a:pt x="4120" y="903"/>
                    <a:pt x="6301" y="0"/>
                    <a:pt x="8575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20"/>
            <p:cNvSpPr txBox="1"/>
            <p:nvPr/>
          </p:nvSpPr>
          <p:spPr>
            <a:xfrm>
              <a:off x="0" y="-38100"/>
              <a:ext cx="2475154" cy="5199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5" name="Google Shape;365;p20"/>
          <p:cNvSpPr/>
          <p:nvPr/>
        </p:nvSpPr>
        <p:spPr>
          <a:xfrm>
            <a:off x="1157420" y="315036"/>
            <a:ext cx="3360298" cy="2358318"/>
          </a:xfrm>
          <a:custGeom>
            <a:rect b="b" l="l" r="r" t="t"/>
            <a:pathLst>
              <a:path extrusionOk="0" h="2358318" w="3360298">
                <a:moveTo>
                  <a:pt x="0" y="0"/>
                </a:moveTo>
                <a:lnTo>
                  <a:pt x="3360299" y="0"/>
                </a:lnTo>
                <a:lnTo>
                  <a:pt x="3360299" y="2358319"/>
                </a:lnTo>
                <a:lnTo>
                  <a:pt x="0" y="2358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6" name="Google Shape;366;p20"/>
          <p:cNvSpPr txBox="1"/>
          <p:nvPr/>
        </p:nvSpPr>
        <p:spPr>
          <a:xfrm>
            <a:off x="1157420" y="6037069"/>
            <a:ext cx="15607456" cy="31290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to connect "well" and "organized," forming a compound adjective that describes the noun "plan." which helps to clarify the meaning by showing that the two words together act as a single descriptor.</a:t>
            </a:r>
            <a:endParaRPr/>
          </a:p>
        </p:txBody>
      </p:sp>
      <p:sp>
        <p:nvSpPr>
          <p:cNvPr id="367" name="Google Shape;367;p20"/>
          <p:cNvSpPr txBox="1"/>
          <p:nvPr/>
        </p:nvSpPr>
        <p:spPr>
          <a:xfrm>
            <a:off x="1084362" y="4126357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need a well-organized plan to succeed.</a:t>
            </a:r>
            <a:endParaRPr/>
          </a:p>
        </p:txBody>
      </p:sp>
      <p:sp>
        <p:nvSpPr>
          <p:cNvPr id="368" name="Google Shape;368;p20"/>
          <p:cNvSpPr txBox="1"/>
          <p:nvPr/>
        </p:nvSpPr>
        <p:spPr>
          <a:xfrm>
            <a:off x="6520576" y="548950"/>
            <a:ext cx="10759200" cy="21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HYPHENES</a:t>
            </a:r>
            <a:endParaRPr/>
          </a:p>
        </p:txBody>
      </p:sp>
      <p:sp>
        <p:nvSpPr>
          <p:cNvPr id="369" name="Google Shape;369;p20"/>
          <p:cNvSpPr txBox="1"/>
          <p:nvPr/>
        </p:nvSpPr>
        <p:spPr>
          <a:xfrm>
            <a:off x="1384046" y="283865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" name="Google Shape;374;p21"/>
          <p:cNvGrpSpPr/>
          <p:nvPr/>
        </p:nvGrpSpPr>
        <p:grpSpPr>
          <a:xfrm>
            <a:off x="939432" y="2463046"/>
            <a:ext cx="16340389" cy="3184405"/>
            <a:chOff x="0" y="-28575"/>
            <a:chExt cx="3899704" cy="759972"/>
          </a:xfrm>
        </p:grpSpPr>
        <p:sp>
          <p:nvSpPr>
            <p:cNvPr id="375" name="Google Shape;375;p21"/>
            <p:cNvSpPr/>
            <p:nvPr/>
          </p:nvSpPr>
          <p:spPr>
            <a:xfrm>
              <a:off x="0" y="0"/>
              <a:ext cx="3899704" cy="731397"/>
            </a:xfrm>
            <a:custGeom>
              <a:rect b="b" l="l" r="r" t="t"/>
              <a:pathLst>
                <a:path extrusionOk="0" h="731397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13393"/>
                  </a:lnTo>
                  <a:cubicBezTo>
                    <a:pt x="3899704" y="718168"/>
                    <a:pt x="3897807" y="722747"/>
                    <a:pt x="3894431" y="726124"/>
                  </a:cubicBezTo>
                  <a:cubicBezTo>
                    <a:pt x="3891054" y="729500"/>
                    <a:pt x="3886475" y="731397"/>
                    <a:pt x="3881700" y="731397"/>
                  </a:cubicBezTo>
                  <a:lnTo>
                    <a:pt x="18004" y="731397"/>
                  </a:lnTo>
                  <a:cubicBezTo>
                    <a:pt x="13229" y="731397"/>
                    <a:pt x="8650" y="729500"/>
                    <a:pt x="5273" y="726124"/>
                  </a:cubicBezTo>
                  <a:cubicBezTo>
                    <a:pt x="1897" y="722747"/>
                    <a:pt x="0" y="718168"/>
                    <a:pt x="0" y="713393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21"/>
            <p:cNvSpPr txBox="1"/>
            <p:nvPr/>
          </p:nvSpPr>
          <p:spPr>
            <a:xfrm>
              <a:off x="0" y="-28575"/>
              <a:ext cx="3899704" cy="7599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7" name="Google Shape;377;p21"/>
          <p:cNvGrpSpPr/>
          <p:nvPr/>
        </p:nvGrpSpPr>
        <p:grpSpPr>
          <a:xfrm>
            <a:off x="1028700" y="5778298"/>
            <a:ext cx="16251121" cy="3413958"/>
            <a:chOff x="0" y="-38100"/>
            <a:chExt cx="2475154" cy="519969"/>
          </a:xfrm>
        </p:grpSpPr>
        <p:sp>
          <p:nvSpPr>
            <p:cNvPr id="378" name="Google Shape;378;p21"/>
            <p:cNvSpPr/>
            <p:nvPr/>
          </p:nvSpPr>
          <p:spPr>
            <a:xfrm>
              <a:off x="0" y="0"/>
              <a:ext cx="2475154" cy="481869"/>
            </a:xfrm>
            <a:custGeom>
              <a:rect b="b" l="l" r="r" t="t"/>
              <a:pathLst>
                <a:path extrusionOk="0" h="481869" w="2475154">
                  <a:moveTo>
                    <a:pt x="8575" y="0"/>
                  </a:moveTo>
                  <a:lnTo>
                    <a:pt x="2466579" y="0"/>
                  </a:lnTo>
                  <a:cubicBezTo>
                    <a:pt x="2471315" y="0"/>
                    <a:pt x="2475154" y="3839"/>
                    <a:pt x="2475154" y="8575"/>
                  </a:cubicBezTo>
                  <a:lnTo>
                    <a:pt x="2475154" y="473294"/>
                  </a:lnTo>
                  <a:cubicBezTo>
                    <a:pt x="2475154" y="475568"/>
                    <a:pt x="2474251" y="477749"/>
                    <a:pt x="2472642" y="479357"/>
                  </a:cubicBezTo>
                  <a:cubicBezTo>
                    <a:pt x="2471034" y="480965"/>
                    <a:pt x="2468853" y="481869"/>
                    <a:pt x="2466579" y="481869"/>
                  </a:cubicBezTo>
                  <a:lnTo>
                    <a:pt x="8575" y="481869"/>
                  </a:lnTo>
                  <a:cubicBezTo>
                    <a:pt x="3839" y="481869"/>
                    <a:pt x="0" y="478029"/>
                    <a:pt x="0" y="473294"/>
                  </a:cubicBezTo>
                  <a:lnTo>
                    <a:pt x="0" y="8575"/>
                  </a:lnTo>
                  <a:cubicBezTo>
                    <a:pt x="0" y="6301"/>
                    <a:pt x="903" y="4120"/>
                    <a:pt x="2512" y="2512"/>
                  </a:cubicBezTo>
                  <a:cubicBezTo>
                    <a:pt x="4120" y="903"/>
                    <a:pt x="6301" y="0"/>
                    <a:pt x="8575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21"/>
            <p:cNvSpPr txBox="1"/>
            <p:nvPr/>
          </p:nvSpPr>
          <p:spPr>
            <a:xfrm>
              <a:off x="0" y="-38100"/>
              <a:ext cx="2475154" cy="5199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0" name="Google Shape;380;p21"/>
          <p:cNvSpPr/>
          <p:nvPr/>
        </p:nvSpPr>
        <p:spPr>
          <a:xfrm>
            <a:off x="1157420" y="315036"/>
            <a:ext cx="3360298" cy="2358318"/>
          </a:xfrm>
          <a:custGeom>
            <a:rect b="b" l="l" r="r" t="t"/>
            <a:pathLst>
              <a:path extrusionOk="0" h="2358318" w="3360298">
                <a:moveTo>
                  <a:pt x="0" y="0"/>
                </a:moveTo>
                <a:lnTo>
                  <a:pt x="3360299" y="0"/>
                </a:lnTo>
                <a:lnTo>
                  <a:pt x="3360299" y="2358319"/>
                </a:lnTo>
                <a:lnTo>
                  <a:pt x="0" y="2358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1" name="Google Shape;381;p21"/>
          <p:cNvSpPr txBox="1"/>
          <p:nvPr/>
        </p:nvSpPr>
        <p:spPr>
          <a:xfrm>
            <a:off x="1101535" y="6808594"/>
            <a:ext cx="15607456" cy="15177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:  This hyphenation ensures that the number or age is treated as a single unit in the sentence.</a:t>
            </a:r>
            <a:endParaRPr/>
          </a:p>
        </p:txBody>
      </p:sp>
      <p:sp>
        <p:nvSpPr>
          <p:cNvPr id="382" name="Google Shape;382;p21"/>
          <p:cNvSpPr txBox="1"/>
          <p:nvPr/>
        </p:nvSpPr>
        <p:spPr>
          <a:xfrm>
            <a:off x="1084362" y="4126357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twenty-one-year-old athlete won the gold medal.</a:t>
            </a:r>
            <a:endParaRPr/>
          </a:p>
        </p:txBody>
      </p:sp>
      <p:sp>
        <p:nvSpPr>
          <p:cNvPr id="383" name="Google Shape;383;p21"/>
          <p:cNvSpPr txBox="1"/>
          <p:nvPr/>
        </p:nvSpPr>
        <p:spPr>
          <a:xfrm>
            <a:off x="5741876" y="548950"/>
            <a:ext cx="11538000" cy="21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HYPHENES</a:t>
            </a:r>
            <a:endParaRPr/>
          </a:p>
        </p:txBody>
      </p:sp>
      <p:sp>
        <p:nvSpPr>
          <p:cNvPr id="384" name="Google Shape;384;p21"/>
          <p:cNvSpPr txBox="1"/>
          <p:nvPr/>
        </p:nvSpPr>
        <p:spPr>
          <a:xfrm>
            <a:off x="1384046" y="283865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2"/>
          <p:cNvGrpSpPr/>
          <p:nvPr/>
        </p:nvGrpSpPr>
        <p:grpSpPr>
          <a:xfrm>
            <a:off x="939432" y="2463046"/>
            <a:ext cx="16340389" cy="3184405"/>
            <a:chOff x="0" y="-28575"/>
            <a:chExt cx="3899704" cy="759972"/>
          </a:xfrm>
        </p:grpSpPr>
        <p:sp>
          <p:nvSpPr>
            <p:cNvPr id="390" name="Google Shape;390;p22"/>
            <p:cNvSpPr/>
            <p:nvPr/>
          </p:nvSpPr>
          <p:spPr>
            <a:xfrm>
              <a:off x="0" y="0"/>
              <a:ext cx="3899704" cy="731397"/>
            </a:xfrm>
            <a:custGeom>
              <a:rect b="b" l="l" r="r" t="t"/>
              <a:pathLst>
                <a:path extrusionOk="0" h="731397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13393"/>
                  </a:lnTo>
                  <a:cubicBezTo>
                    <a:pt x="3899704" y="718168"/>
                    <a:pt x="3897807" y="722747"/>
                    <a:pt x="3894431" y="726124"/>
                  </a:cubicBezTo>
                  <a:cubicBezTo>
                    <a:pt x="3891054" y="729500"/>
                    <a:pt x="3886475" y="731397"/>
                    <a:pt x="3881700" y="731397"/>
                  </a:cubicBezTo>
                  <a:lnTo>
                    <a:pt x="18004" y="731397"/>
                  </a:lnTo>
                  <a:cubicBezTo>
                    <a:pt x="13229" y="731397"/>
                    <a:pt x="8650" y="729500"/>
                    <a:pt x="5273" y="726124"/>
                  </a:cubicBezTo>
                  <a:cubicBezTo>
                    <a:pt x="1897" y="722747"/>
                    <a:pt x="0" y="718168"/>
                    <a:pt x="0" y="713393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22"/>
            <p:cNvSpPr txBox="1"/>
            <p:nvPr/>
          </p:nvSpPr>
          <p:spPr>
            <a:xfrm>
              <a:off x="0" y="-28575"/>
              <a:ext cx="3899704" cy="7599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2" name="Google Shape;392;p22"/>
          <p:cNvGrpSpPr/>
          <p:nvPr/>
        </p:nvGrpSpPr>
        <p:grpSpPr>
          <a:xfrm>
            <a:off x="1028700" y="5778298"/>
            <a:ext cx="16251121" cy="3413958"/>
            <a:chOff x="0" y="-38100"/>
            <a:chExt cx="2475154" cy="519969"/>
          </a:xfrm>
        </p:grpSpPr>
        <p:sp>
          <p:nvSpPr>
            <p:cNvPr id="393" name="Google Shape;393;p22"/>
            <p:cNvSpPr/>
            <p:nvPr/>
          </p:nvSpPr>
          <p:spPr>
            <a:xfrm>
              <a:off x="0" y="0"/>
              <a:ext cx="2475154" cy="481869"/>
            </a:xfrm>
            <a:custGeom>
              <a:rect b="b" l="l" r="r" t="t"/>
              <a:pathLst>
                <a:path extrusionOk="0" h="481869" w="2475154">
                  <a:moveTo>
                    <a:pt x="8575" y="0"/>
                  </a:moveTo>
                  <a:lnTo>
                    <a:pt x="2466579" y="0"/>
                  </a:lnTo>
                  <a:cubicBezTo>
                    <a:pt x="2471315" y="0"/>
                    <a:pt x="2475154" y="3839"/>
                    <a:pt x="2475154" y="8575"/>
                  </a:cubicBezTo>
                  <a:lnTo>
                    <a:pt x="2475154" y="473294"/>
                  </a:lnTo>
                  <a:cubicBezTo>
                    <a:pt x="2475154" y="475568"/>
                    <a:pt x="2474251" y="477749"/>
                    <a:pt x="2472642" y="479357"/>
                  </a:cubicBezTo>
                  <a:cubicBezTo>
                    <a:pt x="2471034" y="480965"/>
                    <a:pt x="2468853" y="481869"/>
                    <a:pt x="2466579" y="481869"/>
                  </a:cubicBezTo>
                  <a:lnTo>
                    <a:pt x="8575" y="481869"/>
                  </a:lnTo>
                  <a:cubicBezTo>
                    <a:pt x="3839" y="481869"/>
                    <a:pt x="0" y="478029"/>
                    <a:pt x="0" y="473294"/>
                  </a:cubicBezTo>
                  <a:lnTo>
                    <a:pt x="0" y="8575"/>
                  </a:lnTo>
                  <a:cubicBezTo>
                    <a:pt x="0" y="6301"/>
                    <a:pt x="903" y="4120"/>
                    <a:pt x="2512" y="2512"/>
                  </a:cubicBezTo>
                  <a:cubicBezTo>
                    <a:pt x="4120" y="903"/>
                    <a:pt x="6301" y="0"/>
                    <a:pt x="8575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22"/>
            <p:cNvSpPr txBox="1"/>
            <p:nvPr/>
          </p:nvSpPr>
          <p:spPr>
            <a:xfrm>
              <a:off x="0" y="-38100"/>
              <a:ext cx="2475154" cy="5199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5" name="Google Shape;395;p22"/>
          <p:cNvSpPr/>
          <p:nvPr/>
        </p:nvSpPr>
        <p:spPr>
          <a:xfrm>
            <a:off x="1157420" y="315036"/>
            <a:ext cx="3360298" cy="2358318"/>
          </a:xfrm>
          <a:custGeom>
            <a:rect b="b" l="l" r="r" t="t"/>
            <a:pathLst>
              <a:path extrusionOk="0" h="2358318" w="3360298">
                <a:moveTo>
                  <a:pt x="0" y="0"/>
                </a:moveTo>
                <a:lnTo>
                  <a:pt x="3360299" y="0"/>
                </a:lnTo>
                <a:lnTo>
                  <a:pt x="3360299" y="2358319"/>
                </a:lnTo>
                <a:lnTo>
                  <a:pt x="0" y="23583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6" name="Google Shape;396;p22"/>
          <p:cNvSpPr txBox="1"/>
          <p:nvPr/>
        </p:nvSpPr>
        <p:spPr>
          <a:xfrm>
            <a:off x="1101535" y="6808594"/>
            <a:ext cx="15607456" cy="15177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:  It is used after the prefix "ex-" to create a compound word ("ex-president")</a:t>
            </a:r>
            <a:endParaRPr/>
          </a:p>
        </p:txBody>
      </p:sp>
      <p:sp>
        <p:nvSpPr>
          <p:cNvPr id="397" name="Google Shape;397;p22"/>
          <p:cNvSpPr txBox="1"/>
          <p:nvPr/>
        </p:nvSpPr>
        <p:spPr>
          <a:xfrm>
            <a:off x="1084362" y="4126357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ex-president attended the ceremony.</a:t>
            </a:r>
            <a:endParaRPr/>
          </a:p>
        </p:txBody>
      </p:sp>
      <p:sp>
        <p:nvSpPr>
          <p:cNvPr id="398" name="Google Shape;398;p22"/>
          <p:cNvSpPr txBox="1"/>
          <p:nvPr/>
        </p:nvSpPr>
        <p:spPr>
          <a:xfrm>
            <a:off x="6807451" y="548950"/>
            <a:ext cx="10472400" cy="21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HYPHENES</a:t>
            </a:r>
            <a:endParaRPr/>
          </a:p>
        </p:txBody>
      </p:sp>
      <p:sp>
        <p:nvSpPr>
          <p:cNvPr id="399" name="Google Shape;399;p22"/>
          <p:cNvSpPr txBox="1"/>
          <p:nvPr/>
        </p:nvSpPr>
        <p:spPr>
          <a:xfrm>
            <a:off x="1384046" y="2838659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4" name="Google Shape;404;p23"/>
          <p:cNvGrpSpPr/>
          <p:nvPr/>
        </p:nvGrpSpPr>
        <p:grpSpPr>
          <a:xfrm>
            <a:off x="1028700" y="2622077"/>
            <a:ext cx="16340389" cy="3525218"/>
            <a:chOff x="0" y="-28575"/>
            <a:chExt cx="3899704" cy="841308"/>
          </a:xfrm>
        </p:grpSpPr>
        <p:sp>
          <p:nvSpPr>
            <p:cNvPr id="405" name="Google Shape;405;p23"/>
            <p:cNvSpPr/>
            <p:nvPr/>
          </p:nvSpPr>
          <p:spPr>
            <a:xfrm>
              <a:off x="0" y="0"/>
              <a:ext cx="3899704" cy="812733"/>
            </a:xfrm>
            <a:custGeom>
              <a:rect b="b" l="l" r="r" t="t"/>
              <a:pathLst>
                <a:path extrusionOk="0" h="8127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94729"/>
                  </a:lnTo>
                  <a:cubicBezTo>
                    <a:pt x="3899704" y="799504"/>
                    <a:pt x="3897807" y="804084"/>
                    <a:pt x="3894431" y="807460"/>
                  </a:cubicBezTo>
                  <a:cubicBezTo>
                    <a:pt x="3891054" y="810837"/>
                    <a:pt x="3886475" y="812733"/>
                    <a:pt x="3881700" y="812733"/>
                  </a:cubicBezTo>
                  <a:lnTo>
                    <a:pt x="18004" y="812733"/>
                  </a:lnTo>
                  <a:cubicBezTo>
                    <a:pt x="13229" y="812733"/>
                    <a:pt x="8650" y="810837"/>
                    <a:pt x="5273" y="807460"/>
                  </a:cubicBezTo>
                  <a:cubicBezTo>
                    <a:pt x="1897" y="804084"/>
                    <a:pt x="0" y="799504"/>
                    <a:pt x="0" y="7947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23"/>
            <p:cNvSpPr txBox="1"/>
            <p:nvPr/>
          </p:nvSpPr>
          <p:spPr>
            <a:xfrm>
              <a:off x="0" y="-28575"/>
              <a:ext cx="3899704" cy="841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7" name="Google Shape;407;p23"/>
          <p:cNvGrpSpPr/>
          <p:nvPr/>
        </p:nvGrpSpPr>
        <p:grpSpPr>
          <a:xfrm>
            <a:off x="1028700" y="6354342"/>
            <a:ext cx="16230600" cy="3539697"/>
            <a:chOff x="0" y="-38100"/>
            <a:chExt cx="2472028" cy="539119"/>
          </a:xfrm>
        </p:grpSpPr>
        <p:sp>
          <p:nvSpPr>
            <p:cNvPr id="408" name="Google Shape;408;p23"/>
            <p:cNvSpPr/>
            <p:nvPr/>
          </p:nvSpPr>
          <p:spPr>
            <a:xfrm>
              <a:off x="0" y="0"/>
              <a:ext cx="2472028" cy="501019"/>
            </a:xfrm>
            <a:custGeom>
              <a:rect b="b" l="l" r="r" t="t"/>
              <a:pathLst>
                <a:path extrusionOk="0" h="501019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492434"/>
                  </a:lnTo>
                  <a:cubicBezTo>
                    <a:pt x="2472028" y="494711"/>
                    <a:pt x="2471124" y="496894"/>
                    <a:pt x="2469514" y="498505"/>
                  </a:cubicBezTo>
                  <a:cubicBezTo>
                    <a:pt x="2467903" y="500115"/>
                    <a:pt x="2465720" y="501019"/>
                    <a:pt x="2463442" y="501019"/>
                  </a:cubicBezTo>
                  <a:lnTo>
                    <a:pt x="8586" y="501019"/>
                  </a:lnTo>
                  <a:cubicBezTo>
                    <a:pt x="3844" y="501019"/>
                    <a:pt x="0" y="497175"/>
                    <a:pt x="0" y="492434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9" name="Google Shape;409;p23"/>
            <p:cNvSpPr txBox="1"/>
            <p:nvPr/>
          </p:nvSpPr>
          <p:spPr>
            <a:xfrm>
              <a:off x="0" y="-38100"/>
              <a:ext cx="2472028" cy="539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0" name="Google Shape;410;p23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11" name="Google Shape;411;p23"/>
          <p:cNvSpPr txBox="1"/>
          <p:nvPr/>
        </p:nvSpPr>
        <p:spPr>
          <a:xfrm>
            <a:off x="1213943" y="7195638"/>
            <a:ext cx="15343665" cy="14015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Use: The dash creates a pause that adds impact ( drawing attention to the intensity of her determination)  to the statement.</a:t>
            </a:r>
            <a:endParaRPr/>
          </a:p>
        </p:txBody>
      </p:sp>
      <p:sp>
        <p:nvSpPr>
          <p:cNvPr id="412" name="Google Shape;412;p23"/>
          <p:cNvSpPr txBox="1"/>
          <p:nvPr/>
        </p:nvSpPr>
        <p:spPr>
          <a:xfrm>
            <a:off x="1028700" y="4299585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was determined to win—no matter what it took.</a:t>
            </a:r>
            <a:endParaRPr/>
          </a:p>
        </p:txBody>
      </p:sp>
      <p:sp>
        <p:nvSpPr>
          <p:cNvPr id="413" name="Google Shape;413;p23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14" name="Google Shape;414;p23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" name="Google Shape;419;p24"/>
          <p:cNvGrpSpPr/>
          <p:nvPr/>
        </p:nvGrpSpPr>
        <p:grpSpPr>
          <a:xfrm>
            <a:off x="1028700" y="2622077"/>
            <a:ext cx="16340389" cy="5263626"/>
            <a:chOff x="0" y="-28575"/>
            <a:chExt cx="3899704" cy="1256187"/>
          </a:xfrm>
        </p:grpSpPr>
        <p:sp>
          <p:nvSpPr>
            <p:cNvPr id="420" name="Google Shape;420;p24"/>
            <p:cNvSpPr/>
            <p:nvPr/>
          </p:nvSpPr>
          <p:spPr>
            <a:xfrm>
              <a:off x="0" y="0"/>
              <a:ext cx="3899704" cy="1227612"/>
            </a:xfrm>
            <a:custGeom>
              <a:rect b="b" l="l" r="r" t="t"/>
              <a:pathLst>
                <a:path extrusionOk="0" h="1227612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209608"/>
                  </a:lnTo>
                  <a:cubicBezTo>
                    <a:pt x="3899704" y="1214383"/>
                    <a:pt x="3897807" y="1218962"/>
                    <a:pt x="3894431" y="1222338"/>
                  </a:cubicBezTo>
                  <a:cubicBezTo>
                    <a:pt x="3891054" y="1225715"/>
                    <a:pt x="3886475" y="1227612"/>
                    <a:pt x="3881700" y="1227612"/>
                  </a:cubicBezTo>
                  <a:lnTo>
                    <a:pt x="18004" y="1227612"/>
                  </a:lnTo>
                  <a:cubicBezTo>
                    <a:pt x="13229" y="1227612"/>
                    <a:pt x="8650" y="1225715"/>
                    <a:pt x="5273" y="1222338"/>
                  </a:cubicBezTo>
                  <a:cubicBezTo>
                    <a:pt x="1897" y="1218962"/>
                    <a:pt x="0" y="1214383"/>
                    <a:pt x="0" y="1209608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1" name="Google Shape;421;p24"/>
            <p:cNvSpPr txBox="1"/>
            <p:nvPr/>
          </p:nvSpPr>
          <p:spPr>
            <a:xfrm>
              <a:off x="0" y="-28575"/>
              <a:ext cx="3899704" cy="1256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2" name="Google Shape;422;p24"/>
          <p:cNvGrpSpPr/>
          <p:nvPr/>
        </p:nvGrpSpPr>
        <p:grpSpPr>
          <a:xfrm>
            <a:off x="1028700" y="7806002"/>
            <a:ext cx="16230600" cy="2088037"/>
            <a:chOff x="0" y="-38100"/>
            <a:chExt cx="2472028" cy="318022"/>
          </a:xfrm>
        </p:grpSpPr>
        <p:sp>
          <p:nvSpPr>
            <p:cNvPr id="423" name="Google Shape;423;p24"/>
            <p:cNvSpPr/>
            <p:nvPr/>
          </p:nvSpPr>
          <p:spPr>
            <a:xfrm>
              <a:off x="0" y="0"/>
              <a:ext cx="2472028" cy="279922"/>
            </a:xfrm>
            <a:custGeom>
              <a:rect b="b" l="l" r="r" t="t"/>
              <a:pathLst>
                <a:path extrusionOk="0" h="279922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271336"/>
                  </a:lnTo>
                  <a:cubicBezTo>
                    <a:pt x="2472028" y="273613"/>
                    <a:pt x="2471124" y="275797"/>
                    <a:pt x="2469514" y="277407"/>
                  </a:cubicBezTo>
                  <a:cubicBezTo>
                    <a:pt x="2467903" y="279017"/>
                    <a:pt x="2465720" y="279922"/>
                    <a:pt x="2463442" y="279922"/>
                  </a:cubicBezTo>
                  <a:lnTo>
                    <a:pt x="8586" y="279922"/>
                  </a:lnTo>
                  <a:cubicBezTo>
                    <a:pt x="3844" y="279922"/>
                    <a:pt x="0" y="276078"/>
                    <a:pt x="0" y="271336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24"/>
            <p:cNvSpPr txBox="1"/>
            <p:nvPr/>
          </p:nvSpPr>
          <p:spPr>
            <a:xfrm>
              <a:off x="0" y="-38100"/>
              <a:ext cx="2472028" cy="3180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5" name="Google Shape;425;p24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26" name="Google Shape;426;p24"/>
          <p:cNvSpPr txBox="1"/>
          <p:nvPr/>
        </p:nvSpPr>
        <p:spPr>
          <a:xfrm>
            <a:off x="1285630" y="8173067"/>
            <a:ext cx="15883635" cy="14619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dashes when you want your writing to sound chattier and informal/ We use it to withdraw attention to parenthetical information </a:t>
            </a:r>
            <a:endParaRPr/>
          </a:p>
        </p:txBody>
      </p:sp>
      <p:sp>
        <p:nvSpPr>
          <p:cNvPr id="427" name="Google Shape;427;p24"/>
          <p:cNvSpPr txBox="1"/>
          <p:nvPr/>
        </p:nvSpPr>
        <p:spPr>
          <a:xfrm>
            <a:off x="1118735" y="3845972"/>
            <a:ext cx="16050530" cy="2653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His love for music—classical jazz—defined his entire existence.</a:t>
            </a:r>
            <a:endParaRPr/>
          </a:p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author's latest novel—hailed as a masterpiece by critics—has captivated readers worldwide.</a:t>
            </a:r>
            <a:endParaRPr/>
          </a:p>
        </p:txBody>
      </p:sp>
      <p:sp>
        <p:nvSpPr>
          <p:cNvPr id="428" name="Google Shape;428;p24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29" name="Google Shape;429;p24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" name="Google Shape;434;p25"/>
          <p:cNvGrpSpPr/>
          <p:nvPr/>
        </p:nvGrpSpPr>
        <p:grpSpPr>
          <a:xfrm>
            <a:off x="1028700" y="2622077"/>
            <a:ext cx="16340389" cy="5263626"/>
            <a:chOff x="0" y="-28575"/>
            <a:chExt cx="3899704" cy="1256187"/>
          </a:xfrm>
        </p:grpSpPr>
        <p:sp>
          <p:nvSpPr>
            <p:cNvPr id="435" name="Google Shape;435;p25"/>
            <p:cNvSpPr/>
            <p:nvPr/>
          </p:nvSpPr>
          <p:spPr>
            <a:xfrm>
              <a:off x="0" y="0"/>
              <a:ext cx="3899704" cy="1227612"/>
            </a:xfrm>
            <a:custGeom>
              <a:rect b="b" l="l" r="r" t="t"/>
              <a:pathLst>
                <a:path extrusionOk="0" h="1227612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209608"/>
                  </a:lnTo>
                  <a:cubicBezTo>
                    <a:pt x="3899704" y="1214383"/>
                    <a:pt x="3897807" y="1218962"/>
                    <a:pt x="3894431" y="1222338"/>
                  </a:cubicBezTo>
                  <a:cubicBezTo>
                    <a:pt x="3891054" y="1225715"/>
                    <a:pt x="3886475" y="1227612"/>
                    <a:pt x="3881700" y="1227612"/>
                  </a:cubicBezTo>
                  <a:lnTo>
                    <a:pt x="18004" y="1227612"/>
                  </a:lnTo>
                  <a:cubicBezTo>
                    <a:pt x="13229" y="1227612"/>
                    <a:pt x="8650" y="1225715"/>
                    <a:pt x="5273" y="1222338"/>
                  </a:cubicBezTo>
                  <a:cubicBezTo>
                    <a:pt x="1897" y="1218962"/>
                    <a:pt x="0" y="1214383"/>
                    <a:pt x="0" y="1209608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25"/>
            <p:cNvSpPr txBox="1"/>
            <p:nvPr/>
          </p:nvSpPr>
          <p:spPr>
            <a:xfrm>
              <a:off x="0" y="-28575"/>
              <a:ext cx="3899704" cy="1256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7" name="Google Shape;437;p25"/>
          <p:cNvGrpSpPr/>
          <p:nvPr/>
        </p:nvGrpSpPr>
        <p:grpSpPr>
          <a:xfrm>
            <a:off x="1028700" y="7806002"/>
            <a:ext cx="16230600" cy="2088037"/>
            <a:chOff x="0" y="-38100"/>
            <a:chExt cx="2472028" cy="318022"/>
          </a:xfrm>
        </p:grpSpPr>
        <p:sp>
          <p:nvSpPr>
            <p:cNvPr id="438" name="Google Shape;438;p25"/>
            <p:cNvSpPr/>
            <p:nvPr/>
          </p:nvSpPr>
          <p:spPr>
            <a:xfrm>
              <a:off x="0" y="0"/>
              <a:ext cx="2472028" cy="279922"/>
            </a:xfrm>
            <a:custGeom>
              <a:rect b="b" l="l" r="r" t="t"/>
              <a:pathLst>
                <a:path extrusionOk="0" h="279922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271336"/>
                  </a:lnTo>
                  <a:cubicBezTo>
                    <a:pt x="2472028" y="273613"/>
                    <a:pt x="2471124" y="275797"/>
                    <a:pt x="2469514" y="277407"/>
                  </a:cubicBezTo>
                  <a:cubicBezTo>
                    <a:pt x="2467903" y="279017"/>
                    <a:pt x="2465720" y="279922"/>
                    <a:pt x="2463442" y="279922"/>
                  </a:cubicBezTo>
                  <a:lnTo>
                    <a:pt x="8586" y="279922"/>
                  </a:lnTo>
                  <a:cubicBezTo>
                    <a:pt x="3844" y="279922"/>
                    <a:pt x="0" y="276078"/>
                    <a:pt x="0" y="271336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25"/>
            <p:cNvSpPr txBox="1"/>
            <p:nvPr/>
          </p:nvSpPr>
          <p:spPr>
            <a:xfrm>
              <a:off x="0" y="-38100"/>
              <a:ext cx="2472028" cy="3180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0" name="Google Shape;440;p25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41" name="Google Shape;441;p25"/>
          <p:cNvSpPr txBox="1"/>
          <p:nvPr/>
        </p:nvSpPr>
        <p:spPr>
          <a:xfrm>
            <a:off x="1285630" y="8173067"/>
            <a:ext cx="15883635" cy="6872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a change of subject or a break in thought.</a:t>
            </a:r>
            <a:endParaRPr/>
          </a:p>
        </p:txBody>
      </p:sp>
      <p:sp>
        <p:nvSpPr>
          <p:cNvPr id="442" name="Google Shape;442;p25"/>
          <p:cNvSpPr txBox="1"/>
          <p:nvPr/>
        </p:nvSpPr>
        <p:spPr>
          <a:xfrm>
            <a:off x="1118735" y="3845972"/>
            <a:ext cx="16050530" cy="35585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planned to visit Paris—the city of love—next summer.</a:t>
            </a:r>
            <a:endParaRPr/>
          </a:p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was about to leave for work when—boom!—the power went out.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25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44" name="Google Shape;444;p25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26"/>
          <p:cNvGrpSpPr/>
          <p:nvPr/>
        </p:nvGrpSpPr>
        <p:grpSpPr>
          <a:xfrm>
            <a:off x="1028700" y="2622074"/>
            <a:ext cx="16340540" cy="4005101"/>
            <a:chOff x="0" y="-28575"/>
            <a:chExt cx="3899704" cy="1256187"/>
          </a:xfrm>
        </p:grpSpPr>
        <p:sp>
          <p:nvSpPr>
            <p:cNvPr id="450" name="Google Shape;450;p26"/>
            <p:cNvSpPr/>
            <p:nvPr/>
          </p:nvSpPr>
          <p:spPr>
            <a:xfrm>
              <a:off x="0" y="0"/>
              <a:ext cx="3899704" cy="1227612"/>
            </a:xfrm>
            <a:custGeom>
              <a:rect b="b" l="l" r="r" t="t"/>
              <a:pathLst>
                <a:path extrusionOk="0" h="1227612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209608"/>
                  </a:lnTo>
                  <a:cubicBezTo>
                    <a:pt x="3899704" y="1214383"/>
                    <a:pt x="3897807" y="1218962"/>
                    <a:pt x="3894431" y="1222338"/>
                  </a:cubicBezTo>
                  <a:cubicBezTo>
                    <a:pt x="3891054" y="1225715"/>
                    <a:pt x="3886475" y="1227612"/>
                    <a:pt x="3881700" y="1227612"/>
                  </a:cubicBezTo>
                  <a:lnTo>
                    <a:pt x="18004" y="1227612"/>
                  </a:lnTo>
                  <a:cubicBezTo>
                    <a:pt x="13229" y="1227612"/>
                    <a:pt x="8650" y="1225715"/>
                    <a:pt x="5273" y="1222338"/>
                  </a:cubicBezTo>
                  <a:cubicBezTo>
                    <a:pt x="1897" y="1218962"/>
                    <a:pt x="0" y="1214383"/>
                    <a:pt x="0" y="1209608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26"/>
            <p:cNvSpPr txBox="1"/>
            <p:nvPr/>
          </p:nvSpPr>
          <p:spPr>
            <a:xfrm>
              <a:off x="0" y="-28575"/>
              <a:ext cx="3899704" cy="1256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2" name="Google Shape;452;p26"/>
          <p:cNvGrpSpPr/>
          <p:nvPr/>
        </p:nvGrpSpPr>
        <p:grpSpPr>
          <a:xfrm>
            <a:off x="1028700" y="7016467"/>
            <a:ext cx="16230594" cy="2877590"/>
            <a:chOff x="0" y="-38100"/>
            <a:chExt cx="2472028" cy="318022"/>
          </a:xfrm>
        </p:grpSpPr>
        <p:sp>
          <p:nvSpPr>
            <p:cNvPr id="453" name="Google Shape;453;p26"/>
            <p:cNvSpPr/>
            <p:nvPr/>
          </p:nvSpPr>
          <p:spPr>
            <a:xfrm>
              <a:off x="0" y="0"/>
              <a:ext cx="2472028" cy="279922"/>
            </a:xfrm>
            <a:custGeom>
              <a:rect b="b" l="l" r="r" t="t"/>
              <a:pathLst>
                <a:path extrusionOk="0" h="279922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271336"/>
                  </a:lnTo>
                  <a:cubicBezTo>
                    <a:pt x="2472028" y="273613"/>
                    <a:pt x="2471124" y="275797"/>
                    <a:pt x="2469514" y="277407"/>
                  </a:cubicBezTo>
                  <a:cubicBezTo>
                    <a:pt x="2467903" y="279017"/>
                    <a:pt x="2465720" y="279922"/>
                    <a:pt x="2463442" y="279922"/>
                  </a:cubicBezTo>
                  <a:lnTo>
                    <a:pt x="8586" y="279922"/>
                  </a:lnTo>
                  <a:cubicBezTo>
                    <a:pt x="3844" y="279922"/>
                    <a:pt x="0" y="276078"/>
                    <a:pt x="0" y="271336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26"/>
            <p:cNvSpPr txBox="1"/>
            <p:nvPr/>
          </p:nvSpPr>
          <p:spPr>
            <a:xfrm>
              <a:off x="0" y="-38100"/>
              <a:ext cx="2472028" cy="3180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5" name="Google Shape;455;p26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56" name="Google Shape;456;p26"/>
          <p:cNvSpPr txBox="1"/>
          <p:nvPr/>
        </p:nvSpPr>
        <p:spPr>
          <a:xfrm>
            <a:off x="1285625" y="7569748"/>
            <a:ext cx="15883500" cy="23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dash is used to insert the opinion that the new policy, despite its good intentions, might have a negative impact on innovation.</a:t>
            </a:r>
            <a:endParaRPr/>
          </a:p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6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26"/>
          <p:cNvSpPr txBox="1"/>
          <p:nvPr/>
        </p:nvSpPr>
        <p:spPr>
          <a:xfrm>
            <a:off x="1118735" y="3845972"/>
            <a:ext cx="16050530" cy="35585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"The new policy—while well-intentioned—may ultimately hinder rather than facilitate innovation within the company."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26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59" name="Google Shape;459;p26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4" name="Google Shape;464;p27"/>
          <p:cNvGrpSpPr/>
          <p:nvPr/>
        </p:nvGrpSpPr>
        <p:grpSpPr>
          <a:xfrm>
            <a:off x="1028700" y="2622077"/>
            <a:ext cx="16340389" cy="3776123"/>
            <a:chOff x="0" y="-28575"/>
            <a:chExt cx="3899704" cy="901188"/>
          </a:xfrm>
        </p:grpSpPr>
        <p:sp>
          <p:nvSpPr>
            <p:cNvPr id="465" name="Google Shape;465;p27"/>
            <p:cNvSpPr/>
            <p:nvPr/>
          </p:nvSpPr>
          <p:spPr>
            <a:xfrm>
              <a:off x="0" y="0"/>
              <a:ext cx="3899704" cy="872613"/>
            </a:xfrm>
            <a:custGeom>
              <a:rect b="b" l="l" r="r" t="t"/>
              <a:pathLst>
                <a:path extrusionOk="0" h="87261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854609"/>
                  </a:lnTo>
                  <a:cubicBezTo>
                    <a:pt x="3899704" y="859384"/>
                    <a:pt x="3897807" y="863963"/>
                    <a:pt x="3894431" y="867340"/>
                  </a:cubicBezTo>
                  <a:cubicBezTo>
                    <a:pt x="3891054" y="870716"/>
                    <a:pt x="3886475" y="872613"/>
                    <a:pt x="3881700" y="872613"/>
                  </a:cubicBezTo>
                  <a:lnTo>
                    <a:pt x="18004" y="872613"/>
                  </a:lnTo>
                  <a:cubicBezTo>
                    <a:pt x="13229" y="872613"/>
                    <a:pt x="8650" y="870716"/>
                    <a:pt x="5273" y="867340"/>
                  </a:cubicBezTo>
                  <a:cubicBezTo>
                    <a:pt x="1897" y="863963"/>
                    <a:pt x="0" y="859384"/>
                    <a:pt x="0" y="85460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27"/>
            <p:cNvSpPr txBox="1"/>
            <p:nvPr/>
          </p:nvSpPr>
          <p:spPr>
            <a:xfrm>
              <a:off x="0" y="-28575"/>
              <a:ext cx="3899704" cy="9011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7" name="Google Shape;467;p27"/>
          <p:cNvGrpSpPr/>
          <p:nvPr/>
        </p:nvGrpSpPr>
        <p:grpSpPr>
          <a:xfrm>
            <a:off x="1028700" y="6856027"/>
            <a:ext cx="16230600" cy="3127497"/>
            <a:chOff x="0" y="-38100"/>
            <a:chExt cx="2472028" cy="476339"/>
          </a:xfrm>
        </p:grpSpPr>
        <p:sp>
          <p:nvSpPr>
            <p:cNvPr id="468" name="Google Shape;468;p27"/>
            <p:cNvSpPr/>
            <p:nvPr/>
          </p:nvSpPr>
          <p:spPr>
            <a:xfrm>
              <a:off x="0" y="0"/>
              <a:ext cx="2472028" cy="438239"/>
            </a:xfrm>
            <a:custGeom>
              <a:rect b="b" l="l" r="r" t="t"/>
              <a:pathLst>
                <a:path extrusionOk="0" h="438239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429653"/>
                  </a:lnTo>
                  <a:cubicBezTo>
                    <a:pt x="2472028" y="431930"/>
                    <a:pt x="2471124" y="434114"/>
                    <a:pt x="2469514" y="435724"/>
                  </a:cubicBezTo>
                  <a:cubicBezTo>
                    <a:pt x="2467903" y="437334"/>
                    <a:pt x="2465720" y="438239"/>
                    <a:pt x="2463442" y="438239"/>
                  </a:cubicBezTo>
                  <a:lnTo>
                    <a:pt x="8586" y="438239"/>
                  </a:lnTo>
                  <a:cubicBezTo>
                    <a:pt x="3844" y="438239"/>
                    <a:pt x="0" y="434395"/>
                    <a:pt x="0" y="429653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27"/>
            <p:cNvSpPr txBox="1"/>
            <p:nvPr/>
          </p:nvSpPr>
          <p:spPr>
            <a:xfrm>
              <a:off x="0" y="-38100"/>
              <a:ext cx="2472028" cy="4763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0" name="Google Shape;470;p27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71" name="Google Shape;471;p27"/>
          <p:cNvSpPr txBox="1"/>
          <p:nvPr/>
        </p:nvSpPr>
        <p:spPr>
          <a:xfrm>
            <a:off x="1285630" y="7447843"/>
            <a:ext cx="15883500" cy="4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68"/>
              <a:t>Use: </a:t>
            </a: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dash allows the insertion of the opinion that despite the unexpected nature of the film's conclusion, it ultimately left the speaker feeling unsatisfied due to unresolved plot twists</a:t>
            </a:r>
            <a:endParaRPr/>
          </a:p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6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6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7"/>
          <p:cNvSpPr txBox="1"/>
          <p:nvPr/>
        </p:nvSpPr>
        <p:spPr>
          <a:xfrm>
            <a:off x="1118735" y="3845972"/>
            <a:ext cx="16050600" cy="39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"The film's conclusion—though unexpected—left me feeling unsatisfied with its unresolved plot twists."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7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74" name="Google Shape;474;p27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9" name="Google Shape;479;p28"/>
          <p:cNvGrpSpPr/>
          <p:nvPr/>
        </p:nvGrpSpPr>
        <p:grpSpPr>
          <a:xfrm>
            <a:off x="1028700" y="2622077"/>
            <a:ext cx="16340389" cy="3525218"/>
            <a:chOff x="0" y="-28575"/>
            <a:chExt cx="3899704" cy="841308"/>
          </a:xfrm>
        </p:grpSpPr>
        <p:sp>
          <p:nvSpPr>
            <p:cNvPr id="480" name="Google Shape;480;p28"/>
            <p:cNvSpPr/>
            <p:nvPr/>
          </p:nvSpPr>
          <p:spPr>
            <a:xfrm>
              <a:off x="0" y="0"/>
              <a:ext cx="3899704" cy="812733"/>
            </a:xfrm>
            <a:custGeom>
              <a:rect b="b" l="l" r="r" t="t"/>
              <a:pathLst>
                <a:path extrusionOk="0" h="8127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94729"/>
                  </a:lnTo>
                  <a:cubicBezTo>
                    <a:pt x="3899704" y="799504"/>
                    <a:pt x="3897807" y="804084"/>
                    <a:pt x="3894431" y="807460"/>
                  </a:cubicBezTo>
                  <a:cubicBezTo>
                    <a:pt x="3891054" y="810837"/>
                    <a:pt x="3886475" y="812733"/>
                    <a:pt x="3881700" y="812733"/>
                  </a:cubicBezTo>
                  <a:lnTo>
                    <a:pt x="18004" y="812733"/>
                  </a:lnTo>
                  <a:cubicBezTo>
                    <a:pt x="13229" y="812733"/>
                    <a:pt x="8650" y="810837"/>
                    <a:pt x="5273" y="807460"/>
                  </a:cubicBezTo>
                  <a:cubicBezTo>
                    <a:pt x="1897" y="804084"/>
                    <a:pt x="0" y="799504"/>
                    <a:pt x="0" y="7947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28"/>
            <p:cNvSpPr txBox="1"/>
            <p:nvPr/>
          </p:nvSpPr>
          <p:spPr>
            <a:xfrm>
              <a:off x="0" y="-28575"/>
              <a:ext cx="3899704" cy="841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2" name="Google Shape;482;p28"/>
          <p:cNvGrpSpPr/>
          <p:nvPr/>
        </p:nvGrpSpPr>
        <p:grpSpPr>
          <a:xfrm>
            <a:off x="1083595" y="6259092"/>
            <a:ext cx="16230594" cy="3539694"/>
            <a:chOff x="0" y="-38100"/>
            <a:chExt cx="2472028" cy="539119"/>
          </a:xfrm>
        </p:grpSpPr>
        <p:sp>
          <p:nvSpPr>
            <p:cNvPr id="483" name="Google Shape;483;p28"/>
            <p:cNvSpPr/>
            <p:nvPr/>
          </p:nvSpPr>
          <p:spPr>
            <a:xfrm>
              <a:off x="0" y="0"/>
              <a:ext cx="2472028" cy="501019"/>
            </a:xfrm>
            <a:custGeom>
              <a:rect b="b" l="l" r="r" t="t"/>
              <a:pathLst>
                <a:path extrusionOk="0" h="501019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492434"/>
                  </a:lnTo>
                  <a:cubicBezTo>
                    <a:pt x="2472028" y="494711"/>
                    <a:pt x="2471124" y="496894"/>
                    <a:pt x="2469514" y="498505"/>
                  </a:cubicBezTo>
                  <a:cubicBezTo>
                    <a:pt x="2467903" y="500115"/>
                    <a:pt x="2465720" y="501019"/>
                    <a:pt x="2463442" y="501019"/>
                  </a:cubicBezTo>
                  <a:lnTo>
                    <a:pt x="8586" y="501019"/>
                  </a:lnTo>
                  <a:cubicBezTo>
                    <a:pt x="3844" y="501019"/>
                    <a:pt x="0" y="497175"/>
                    <a:pt x="0" y="492434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28"/>
            <p:cNvSpPr txBox="1"/>
            <p:nvPr/>
          </p:nvSpPr>
          <p:spPr>
            <a:xfrm>
              <a:off x="0" y="-38100"/>
              <a:ext cx="2472028" cy="539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5" name="Google Shape;485;p28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6" name="Google Shape;486;p28"/>
          <p:cNvSpPr txBox="1"/>
          <p:nvPr/>
        </p:nvSpPr>
        <p:spPr>
          <a:xfrm>
            <a:off x="1131263" y="6885172"/>
            <a:ext cx="15845400" cy="20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4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this sentence, dashes replace the commas that would traditionally set off the non-essential clause ("which lasted all night"). The dashes add a more dramatic or informal tone to the sentence, making the information stand out more.</a:t>
            </a:r>
            <a:endParaRPr sz="800"/>
          </a:p>
        </p:txBody>
      </p:sp>
      <p:sp>
        <p:nvSpPr>
          <p:cNvPr id="487" name="Google Shape;487;p28"/>
          <p:cNvSpPr txBox="1"/>
          <p:nvPr/>
        </p:nvSpPr>
        <p:spPr>
          <a:xfrm>
            <a:off x="1028700" y="4299585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party—which lasted all night—was a huge success.</a:t>
            </a:r>
            <a:endParaRPr/>
          </a:p>
        </p:txBody>
      </p:sp>
      <p:sp>
        <p:nvSpPr>
          <p:cNvPr id="488" name="Google Shape;488;p28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489" name="Google Shape;489;p28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29"/>
          <p:cNvGrpSpPr/>
          <p:nvPr/>
        </p:nvGrpSpPr>
        <p:grpSpPr>
          <a:xfrm>
            <a:off x="1028700" y="2622077"/>
            <a:ext cx="16340389" cy="3525218"/>
            <a:chOff x="0" y="-28575"/>
            <a:chExt cx="3899704" cy="841308"/>
          </a:xfrm>
        </p:grpSpPr>
        <p:sp>
          <p:nvSpPr>
            <p:cNvPr id="495" name="Google Shape;495;p29"/>
            <p:cNvSpPr/>
            <p:nvPr/>
          </p:nvSpPr>
          <p:spPr>
            <a:xfrm>
              <a:off x="0" y="0"/>
              <a:ext cx="3899704" cy="812733"/>
            </a:xfrm>
            <a:custGeom>
              <a:rect b="b" l="l" r="r" t="t"/>
              <a:pathLst>
                <a:path extrusionOk="0" h="8127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794729"/>
                  </a:lnTo>
                  <a:cubicBezTo>
                    <a:pt x="3899704" y="799504"/>
                    <a:pt x="3897807" y="804084"/>
                    <a:pt x="3894431" y="807460"/>
                  </a:cubicBezTo>
                  <a:cubicBezTo>
                    <a:pt x="3891054" y="810837"/>
                    <a:pt x="3886475" y="812733"/>
                    <a:pt x="3881700" y="812733"/>
                  </a:cubicBezTo>
                  <a:lnTo>
                    <a:pt x="18004" y="812733"/>
                  </a:lnTo>
                  <a:cubicBezTo>
                    <a:pt x="13229" y="812733"/>
                    <a:pt x="8650" y="810837"/>
                    <a:pt x="5273" y="807460"/>
                  </a:cubicBezTo>
                  <a:cubicBezTo>
                    <a:pt x="1897" y="804084"/>
                    <a:pt x="0" y="799504"/>
                    <a:pt x="0" y="7947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29"/>
            <p:cNvSpPr txBox="1"/>
            <p:nvPr/>
          </p:nvSpPr>
          <p:spPr>
            <a:xfrm>
              <a:off x="0" y="-28575"/>
              <a:ext cx="3899704" cy="841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7" name="Google Shape;497;p29"/>
          <p:cNvGrpSpPr/>
          <p:nvPr/>
        </p:nvGrpSpPr>
        <p:grpSpPr>
          <a:xfrm>
            <a:off x="1083595" y="6259092"/>
            <a:ext cx="16230600" cy="3539697"/>
            <a:chOff x="0" y="-38100"/>
            <a:chExt cx="2472028" cy="539119"/>
          </a:xfrm>
        </p:grpSpPr>
        <p:sp>
          <p:nvSpPr>
            <p:cNvPr id="498" name="Google Shape;498;p29"/>
            <p:cNvSpPr/>
            <p:nvPr/>
          </p:nvSpPr>
          <p:spPr>
            <a:xfrm>
              <a:off x="0" y="0"/>
              <a:ext cx="2472028" cy="501019"/>
            </a:xfrm>
            <a:custGeom>
              <a:rect b="b" l="l" r="r" t="t"/>
              <a:pathLst>
                <a:path extrusionOk="0" h="501019" w="2472028">
                  <a:moveTo>
                    <a:pt x="8586" y="0"/>
                  </a:moveTo>
                  <a:lnTo>
                    <a:pt x="2463442" y="0"/>
                  </a:lnTo>
                  <a:cubicBezTo>
                    <a:pt x="2468184" y="0"/>
                    <a:pt x="2472028" y="3844"/>
                    <a:pt x="2472028" y="8586"/>
                  </a:cubicBezTo>
                  <a:lnTo>
                    <a:pt x="2472028" y="492434"/>
                  </a:lnTo>
                  <a:cubicBezTo>
                    <a:pt x="2472028" y="494711"/>
                    <a:pt x="2471124" y="496894"/>
                    <a:pt x="2469514" y="498505"/>
                  </a:cubicBezTo>
                  <a:cubicBezTo>
                    <a:pt x="2467903" y="500115"/>
                    <a:pt x="2465720" y="501019"/>
                    <a:pt x="2463442" y="501019"/>
                  </a:cubicBezTo>
                  <a:lnTo>
                    <a:pt x="8586" y="501019"/>
                  </a:lnTo>
                  <a:cubicBezTo>
                    <a:pt x="3844" y="501019"/>
                    <a:pt x="0" y="497175"/>
                    <a:pt x="0" y="492434"/>
                  </a:cubicBezTo>
                  <a:lnTo>
                    <a:pt x="0" y="8586"/>
                  </a:lnTo>
                  <a:cubicBezTo>
                    <a:pt x="0" y="3844"/>
                    <a:pt x="3844" y="0"/>
                    <a:pt x="8586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9" name="Google Shape;499;p29"/>
            <p:cNvSpPr txBox="1"/>
            <p:nvPr/>
          </p:nvSpPr>
          <p:spPr>
            <a:xfrm>
              <a:off x="0" y="-38100"/>
              <a:ext cx="2472028" cy="539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0" name="Google Shape;500;p29"/>
          <p:cNvSpPr/>
          <p:nvPr/>
        </p:nvSpPr>
        <p:spPr>
          <a:xfrm rot="1218852">
            <a:off x="568814" y="-109256"/>
            <a:ext cx="3262533" cy="2787983"/>
          </a:xfrm>
          <a:custGeom>
            <a:rect b="b" l="l" r="r" t="t"/>
            <a:pathLst>
              <a:path extrusionOk="0" h="2787983" w="3262533">
                <a:moveTo>
                  <a:pt x="0" y="0"/>
                </a:moveTo>
                <a:lnTo>
                  <a:pt x="3262533" y="0"/>
                </a:lnTo>
                <a:lnTo>
                  <a:pt x="3262533" y="2787983"/>
                </a:lnTo>
                <a:lnTo>
                  <a:pt x="0" y="2787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1" name="Google Shape;501;p29"/>
          <p:cNvSpPr txBox="1"/>
          <p:nvPr/>
        </p:nvSpPr>
        <p:spPr>
          <a:xfrm>
            <a:off x="1028700" y="6700747"/>
            <a:ext cx="15845473" cy="21159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Use: A single dash is used to add more information at the end </a:t>
            </a:r>
            <a:endParaRPr/>
          </a:p>
          <a:p>
            <a:pPr indent="0" lvl="0" marL="0" marR="0" rtl="0" algn="ctr">
              <a:lnSpc>
                <a:spcPct val="140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a sentence.</a:t>
            </a:r>
            <a:endParaRPr/>
          </a:p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6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29"/>
          <p:cNvSpPr txBox="1"/>
          <p:nvPr/>
        </p:nvSpPr>
        <p:spPr>
          <a:xfrm>
            <a:off x="1028700" y="4299585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§ She had always been afraid of spiders—ever since she was bitten as a child.</a:t>
            </a:r>
            <a:endParaRPr/>
          </a:p>
        </p:txBody>
      </p:sp>
      <p:sp>
        <p:nvSpPr>
          <p:cNvPr id="503" name="Google Shape;503;p29"/>
          <p:cNvSpPr txBox="1"/>
          <p:nvPr/>
        </p:nvSpPr>
        <p:spPr>
          <a:xfrm>
            <a:off x="9326203" y="671552"/>
            <a:ext cx="8237797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DASHES </a:t>
            </a:r>
            <a:endParaRPr/>
          </a:p>
        </p:txBody>
      </p:sp>
      <p:sp>
        <p:nvSpPr>
          <p:cNvPr id="504" name="Google Shape;504;p29"/>
          <p:cNvSpPr txBox="1"/>
          <p:nvPr/>
        </p:nvSpPr>
        <p:spPr>
          <a:xfrm>
            <a:off x="1524311" y="2939273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3"/>
          <p:cNvGrpSpPr/>
          <p:nvPr/>
        </p:nvGrpSpPr>
        <p:grpSpPr>
          <a:xfrm>
            <a:off x="918911" y="3227023"/>
            <a:ext cx="16340389" cy="6745355"/>
            <a:chOff x="0" y="-28575"/>
            <a:chExt cx="3899704" cy="1609808"/>
          </a:xfrm>
        </p:grpSpPr>
        <p:sp>
          <p:nvSpPr>
            <p:cNvPr id="107" name="Google Shape;107;p3"/>
            <p:cNvSpPr/>
            <p:nvPr/>
          </p:nvSpPr>
          <p:spPr>
            <a:xfrm>
              <a:off x="0" y="0"/>
              <a:ext cx="3899704" cy="1581233"/>
            </a:xfrm>
            <a:custGeom>
              <a:rect b="b" l="l" r="r" t="t"/>
              <a:pathLst>
                <a:path extrusionOk="0" h="15812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563229"/>
                  </a:lnTo>
                  <a:cubicBezTo>
                    <a:pt x="3899704" y="1568004"/>
                    <a:pt x="3897807" y="1572583"/>
                    <a:pt x="3894431" y="1575960"/>
                  </a:cubicBezTo>
                  <a:cubicBezTo>
                    <a:pt x="3891054" y="1579336"/>
                    <a:pt x="3886475" y="1581233"/>
                    <a:pt x="3881700" y="1581233"/>
                  </a:cubicBezTo>
                  <a:lnTo>
                    <a:pt x="18004" y="1581233"/>
                  </a:lnTo>
                  <a:cubicBezTo>
                    <a:pt x="13229" y="1581233"/>
                    <a:pt x="8650" y="1579336"/>
                    <a:pt x="5273" y="1575960"/>
                  </a:cubicBezTo>
                  <a:cubicBezTo>
                    <a:pt x="1897" y="1572583"/>
                    <a:pt x="0" y="1568004"/>
                    <a:pt x="0" y="15632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0" y="-28575"/>
              <a:ext cx="3899704" cy="16098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3"/>
          <p:cNvGrpSpPr/>
          <p:nvPr/>
        </p:nvGrpSpPr>
        <p:grpSpPr>
          <a:xfrm>
            <a:off x="973800" y="1516051"/>
            <a:ext cx="14308180" cy="1710971"/>
            <a:chOff x="0" y="-38100"/>
            <a:chExt cx="2125114" cy="241550"/>
          </a:xfrm>
        </p:grpSpPr>
        <p:sp>
          <p:nvSpPr>
            <p:cNvPr id="110" name="Google Shape;110;p3"/>
            <p:cNvSpPr/>
            <p:nvPr/>
          </p:nvSpPr>
          <p:spPr>
            <a:xfrm>
              <a:off x="0" y="0"/>
              <a:ext cx="2125114" cy="203450"/>
            </a:xfrm>
            <a:custGeom>
              <a:rect b="b" l="l" r="r" t="t"/>
              <a:pathLst>
                <a:path extrusionOk="0" h="203450" w="2125114">
                  <a:moveTo>
                    <a:pt x="9988" y="0"/>
                  </a:moveTo>
                  <a:lnTo>
                    <a:pt x="2115126" y="0"/>
                  </a:lnTo>
                  <a:cubicBezTo>
                    <a:pt x="2120642" y="0"/>
                    <a:pt x="2125114" y="4472"/>
                    <a:pt x="2125114" y="9988"/>
                  </a:cubicBezTo>
                  <a:lnTo>
                    <a:pt x="2125114" y="193462"/>
                  </a:lnTo>
                  <a:cubicBezTo>
                    <a:pt x="2125114" y="198978"/>
                    <a:pt x="2120642" y="203450"/>
                    <a:pt x="2115126" y="203450"/>
                  </a:cubicBezTo>
                  <a:lnTo>
                    <a:pt x="9988" y="203450"/>
                  </a:lnTo>
                  <a:cubicBezTo>
                    <a:pt x="4472" y="203450"/>
                    <a:pt x="0" y="198978"/>
                    <a:pt x="0" y="193462"/>
                  </a:cubicBezTo>
                  <a:lnTo>
                    <a:pt x="0" y="9988"/>
                  </a:lnTo>
                  <a:cubicBezTo>
                    <a:pt x="0" y="4472"/>
                    <a:pt x="4472" y="0"/>
                    <a:pt x="9988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3"/>
            <p:cNvSpPr txBox="1"/>
            <p:nvPr/>
          </p:nvSpPr>
          <p:spPr>
            <a:xfrm>
              <a:off x="0" y="-38100"/>
              <a:ext cx="2125113" cy="24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2" name="Google Shape;112;p3"/>
          <p:cNvSpPr/>
          <p:nvPr/>
        </p:nvSpPr>
        <p:spPr>
          <a:xfrm>
            <a:off x="15281931" y="175130"/>
            <a:ext cx="3773705" cy="2648455"/>
          </a:xfrm>
          <a:custGeom>
            <a:rect b="b" l="l" r="r" t="t"/>
            <a:pathLst>
              <a:path extrusionOk="0" h="2648455" w="3773705">
                <a:moveTo>
                  <a:pt x="0" y="0"/>
                </a:moveTo>
                <a:lnTo>
                  <a:pt x="3773706" y="0"/>
                </a:lnTo>
                <a:lnTo>
                  <a:pt x="3773706" y="2648455"/>
                </a:lnTo>
                <a:lnTo>
                  <a:pt x="0" y="26484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3" name="Google Shape;113;p3"/>
          <p:cNvSpPr txBox="1"/>
          <p:nvPr/>
        </p:nvSpPr>
        <p:spPr>
          <a:xfrm>
            <a:off x="1490425" y="3885475"/>
            <a:ext cx="16797600" cy="57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Beneath the sky-blue: skies, the flowers bloom -</a:t>
            </a:r>
            <a:endParaRPr/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 field: untouched by time; the colors blend together: in perfect harmony -</a:t>
            </a:r>
            <a:endParaRPr/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symphony of nature's design.</a:t>
            </a:r>
            <a:endParaRPr/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1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day fades to night: stars appear; one-by-one,</a:t>
            </a:r>
            <a:r>
              <a:rPr lang="en-US"/>
              <a:t> </a:t>
            </a:r>
            <a:endParaRPr/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the moon rises: casting its silver light over the world: that now lies still -</a:t>
            </a:r>
            <a:endParaRPr/>
          </a:p>
          <a:p>
            <a:pPr indent="0" lvl="0" marL="0" marR="0" rtl="0" algn="l">
              <a:lnSpc>
                <a:spcPct val="159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1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peaceful: moment frozen in time..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973805" y="534568"/>
            <a:ext cx="12920932" cy="141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378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WARM UP ACTIVITY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1073226" y="1791825"/>
            <a:ext cx="15327300" cy="14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Mark any punctuation that seems incorrect or missing.</a:t>
            </a:r>
            <a:endParaRPr/>
          </a:p>
          <a:p>
            <a:pPr indent="0" lvl="0" marL="0" marR="0" rtl="0" algn="ctr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Enxplain your reason for each punctuation change  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CD47"/>
        </a:solidFill>
      </p:bgPr>
    </p:bg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9" name="Google Shape;509;g364e45863f8_1_0"/>
          <p:cNvGrpSpPr/>
          <p:nvPr/>
        </p:nvGrpSpPr>
        <p:grpSpPr>
          <a:xfrm>
            <a:off x="418175" y="675877"/>
            <a:ext cx="17014654" cy="8743174"/>
            <a:chOff x="0" y="-28575"/>
            <a:chExt cx="3658200" cy="1173045"/>
          </a:xfrm>
        </p:grpSpPr>
        <p:sp>
          <p:nvSpPr>
            <p:cNvPr id="510" name="Google Shape;510;g364e45863f8_1_0"/>
            <p:cNvSpPr/>
            <p:nvPr/>
          </p:nvSpPr>
          <p:spPr>
            <a:xfrm>
              <a:off x="0" y="0"/>
              <a:ext cx="3658127" cy="1144470"/>
            </a:xfrm>
            <a:custGeom>
              <a:rect b="b" l="l" r="r" t="t"/>
              <a:pathLst>
                <a:path extrusionOk="0" h="1144470" w="3658127">
                  <a:moveTo>
                    <a:pt x="28427" y="0"/>
                  </a:moveTo>
                  <a:lnTo>
                    <a:pt x="3629700" y="0"/>
                  </a:lnTo>
                  <a:cubicBezTo>
                    <a:pt x="3637239" y="0"/>
                    <a:pt x="3644470" y="2995"/>
                    <a:pt x="3649801" y="8326"/>
                  </a:cubicBezTo>
                  <a:cubicBezTo>
                    <a:pt x="3655132" y="13657"/>
                    <a:pt x="3658127" y="20888"/>
                    <a:pt x="3658127" y="28427"/>
                  </a:cubicBezTo>
                  <a:lnTo>
                    <a:pt x="3658127" y="1116043"/>
                  </a:lnTo>
                  <a:cubicBezTo>
                    <a:pt x="3658127" y="1123582"/>
                    <a:pt x="3655132" y="1130812"/>
                    <a:pt x="3649801" y="1136144"/>
                  </a:cubicBezTo>
                  <a:cubicBezTo>
                    <a:pt x="3644470" y="1141475"/>
                    <a:pt x="3637239" y="1144470"/>
                    <a:pt x="3629700" y="1144470"/>
                  </a:cubicBezTo>
                  <a:lnTo>
                    <a:pt x="28427" y="1144470"/>
                  </a:lnTo>
                  <a:cubicBezTo>
                    <a:pt x="20888" y="1144470"/>
                    <a:pt x="13657" y="1141475"/>
                    <a:pt x="8326" y="1136144"/>
                  </a:cubicBezTo>
                  <a:cubicBezTo>
                    <a:pt x="2995" y="1130812"/>
                    <a:pt x="0" y="1123582"/>
                    <a:pt x="0" y="1116043"/>
                  </a:cubicBezTo>
                  <a:lnTo>
                    <a:pt x="0" y="28427"/>
                  </a:lnTo>
                  <a:cubicBezTo>
                    <a:pt x="0" y="20888"/>
                    <a:pt x="2995" y="13657"/>
                    <a:pt x="8326" y="8326"/>
                  </a:cubicBezTo>
                  <a:cubicBezTo>
                    <a:pt x="13657" y="2995"/>
                    <a:pt x="20888" y="0"/>
                    <a:pt x="28427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58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2000" lIns="112000" spcFirstLastPara="1" rIns="112000" wrap="square" tIns="112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g364e45863f8_1_0"/>
            <p:cNvSpPr txBox="1"/>
            <p:nvPr/>
          </p:nvSpPr>
          <p:spPr>
            <a:xfrm>
              <a:off x="0" y="-28575"/>
              <a:ext cx="3658200" cy="1173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2225" lIns="62225" spcFirstLastPara="1" rIns="62225" wrap="square" tIns="62225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2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2" name="Google Shape;512;g364e45863f8_1_0"/>
          <p:cNvSpPr/>
          <p:nvPr/>
        </p:nvSpPr>
        <p:spPr>
          <a:xfrm>
            <a:off x="49333" y="1317533"/>
            <a:ext cx="3318541" cy="3891680"/>
          </a:xfrm>
          <a:custGeom>
            <a:rect b="b" l="l" r="r" t="t"/>
            <a:pathLst>
              <a:path extrusionOk="0" h="3891680" w="3318541">
                <a:moveTo>
                  <a:pt x="0" y="0"/>
                </a:moveTo>
                <a:lnTo>
                  <a:pt x="3318541" y="0"/>
                </a:lnTo>
                <a:lnTo>
                  <a:pt x="3318541" y="3891680"/>
                </a:lnTo>
                <a:lnTo>
                  <a:pt x="0" y="3891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13" name="Google Shape;513;g364e45863f8_1_0"/>
          <p:cNvSpPr txBox="1"/>
          <p:nvPr/>
        </p:nvSpPr>
        <p:spPr>
          <a:xfrm>
            <a:off x="3573600" y="1422775"/>
            <a:ext cx="12609300" cy="89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700">
                <a:solidFill>
                  <a:schemeClr val="dk1"/>
                </a:solidFill>
              </a:rPr>
              <a:t> </a:t>
            </a:r>
            <a:r>
              <a:rPr b="1" lang="en-US" sz="2600">
                <a:solidFill>
                  <a:schemeClr val="dk1"/>
                </a:solidFill>
              </a:rPr>
              <a:t>Effect of Punctuation in Poetry</a:t>
            </a:r>
            <a:endParaRPr b="1" sz="26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Full Stop (.)</a:t>
            </a:r>
            <a:r>
              <a:rPr lang="en-US" sz="2400">
                <a:solidFill>
                  <a:schemeClr val="dk1"/>
                </a:solidFill>
              </a:rPr>
              <a:t> → Slows rhythm, gives closure, adds clarity.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Comma (,)</a:t>
            </a:r>
            <a:r>
              <a:rPr lang="en-US" sz="2400">
                <a:solidFill>
                  <a:schemeClr val="dk1"/>
                </a:solidFill>
              </a:rPr>
              <a:t> → Adds gentle pacing, makes lines musical, builds suspense.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Question Mark (?)</a:t>
            </a:r>
            <a:r>
              <a:rPr lang="en-US" sz="2400">
                <a:solidFill>
                  <a:schemeClr val="dk1"/>
                </a:solidFill>
              </a:rPr>
              <a:t> → Creates curiosity, reflection, or mystery.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Exclamation Mark (!)</a:t>
            </a:r>
            <a:r>
              <a:rPr lang="en-US" sz="2400">
                <a:solidFill>
                  <a:schemeClr val="dk1"/>
                </a:solidFill>
              </a:rPr>
              <a:t> → Adds energy, urgency, strong emotion.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Colon (:)</a:t>
            </a:r>
            <a:r>
              <a:rPr lang="en-US" sz="2400">
                <a:solidFill>
                  <a:schemeClr val="dk1"/>
                </a:solidFill>
              </a:rPr>
              <a:t> → Builds anticipation, highlights important ideas.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Semi-Colon (;)</a:t>
            </a:r>
            <a:r>
              <a:rPr lang="en-US" sz="2400">
                <a:solidFill>
                  <a:schemeClr val="dk1"/>
                </a:solidFill>
              </a:rPr>
              <a:t> → Links related ideas smoothly, creates balance and flow.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Dash (—)</a:t>
            </a:r>
            <a:r>
              <a:rPr lang="en-US" sz="2400">
                <a:solidFill>
                  <a:schemeClr val="dk1"/>
                </a:solidFill>
              </a:rPr>
              <a:t> → Adds drama or surprise, emphasizes sudden shifts.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Ellipsis (…)</a:t>
            </a:r>
            <a:r>
              <a:rPr lang="en-US" sz="2400">
                <a:solidFill>
                  <a:schemeClr val="dk1"/>
                </a:solidFill>
              </a:rPr>
              <a:t> → Suggests continuation, silence, or mystery.</a:t>
            </a:r>
            <a:br>
              <a:rPr lang="en-US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-US" sz="2400">
                <a:solidFill>
                  <a:schemeClr val="dk1"/>
                </a:solidFill>
              </a:rPr>
              <a:t>Quotation Marks (“ ”)</a:t>
            </a:r>
            <a:r>
              <a:rPr lang="en-US" sz="2400">
                <a:solidFill>
                  <a:schemeClr val="dk1"/>
                </a:solidFill>
              </a:rPr>
              <a:t> → Adds voice and personality, brings dialogue to life.</a:t>
            </a:r>
            <a:br>
              <a:rPr lang="en-US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40012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996"/>
          </a:p>
        </p:txBody>
      </p:sp>
      <p:sp>
        <p:nvSpPr>
          <p:cNvPr id="514" name="Google Shape;514;g364e45863f8_1_0"/>
          <p:cNvSpPr txBox="1"/>
          <p:nvPr/>
        </p:nvSpPr>
        <p:spPr>
          <a:xfrm>
            <a:off x="4571997" y="2566538"/>
            <a:ext cx="148350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CD47"/>
        </a:solidFill>
      </p:bgPr>
    </p:bg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Google Shape;519;p31"/>
          <p:cNvGrpSpPr/>
          <p:nvPr/>
        </p:nvGrpSpPr>
        <p:grpSpPr>
          <a:xfrm>
            <a:off x="3503416" y="3908248"/>
            <a:ext cx="13889452" cy="4453904"/>
            <a:chOff x="0" y="-28575"/>
            <a:chExt cx="3658127" cy="1173045"/>
          </a:xfrm>
        </p:grpSpPr>
        <p:sp>
          <p:nvSpPr>
            <p:cNvPr id="520" name="Google Shape;520;p31"/>
            <p:cNvSpPr/>
            <p:nvPr/>
          </p:nvSpPr>
          <p:spPr>
            <a:xfrm>
              <a:off x="0" y="0"/>
              <a:ext cx="3658127" cy="1144470"/>
            </a:xfrm>
            <a:custGeom>
              <a:rect b="b" l="l" r="r" t="t"/>
              <a:pathLst>
                <a:path extrusionOk="0" h="1144470" w="3658127">
                  <a:moveTo>
                    <a:pt x="28427" y="0"/>
                  </a:moveTo>
                  <a:lnTo>
                    <a:pt x="3629700" y="0"/>
                  </a:lnTo>
                  <a:cubicBezTo>
                    <a:pt x="3637239" y="0"/>
                    <a:pt x="3644470" y="2995"/>
                    <a:pt x="3649801" y="8326"/>
                  </a:cubicBezTo>
                  <a:cubicBezTo>
                    <a:pt x="3655132" y="13657"/>
                    <a:pt x="3658127" y="20888"/>
                    <a:pt x="3658127" y="28427"/>
                  </a:cubicBezTo>
                  <a:lnTo>
                    <a:pt x="3658127" y="1116043"/>
                  </a:lnTo>
                  <a:cubicBezTo>
                    <a:pt x="3658127" y="1123582"/>
                    <a:pt x="3655132" y="1130812"/>
                    <a:pt x="3649801" y="1136144"/>
                  </a:cubicBezTo>
                  <a:cubicBezTo>
                    <a:pt x="3644470" y="1141475"/>
                    <a:pt x="3637239" y="1144470"/>
                    <a:pt x="3629700" y="1144470"/>
                  </a:cubicBezTo>
                  <a:lnTo>
                    <a:pt x="28427" y="1144470"/>
                  </a:lnTo>
                  <a:cubicBezTo>
                    <a:pt x="20888" y="1144470"/>
                    <a:pt x="13657" y="1141475"/>
                    <a:pt x="8326" y="1136144"/>
                  </a:cubicBezTo>
                  <a:cubicBezTo>
                    <a:pt x="2995" y="1130812"/>
                    <a:pt x="0" y="1123582"/>
                    <a:pt x="0" y="1116043"/>
                  </a:cubicBezTo>
                  <a:lnTo>
                    <a:pt x="0" y="28427"/>
                  </a:lnTo>
                  <a:cubicBezTo>
                    <a:pt x="0" y="20888"/>
                    <a:pt x="2995" y="13657"/>
                    <a:pt x="8326" y="8326"/>
                  </a:cubicBezTo>
                  <a:cubicBezTo>
                    <a:pt x="13657" y="2995"/>
                    <a:pt x="20888" y="0"/>
                    <a:pt x="28427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1" name="Google Shape;521;p31"/>
            <p:cNvSpPr txBox="1"/>
            <p:nvPr/>
          </p:nvSpPr>
          <p:spPr>
            <a:xfrm>
              <a:off x="0" y="-28575"/>
              <a:ext cx="3658127" cy="1173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2" name="Google Shape;522;p31"/>
          <p:cNvSpPr/>
          <p:nvPr/>
        </p:nvSpPr>
        <p:spPr>
          <a:xfrm>
            <a:off x="895133" y="4243608"/>
            <a:ext cx="3318541" cy="3891680"/>
          </a:xfrm>
          <a:custGeom>
            <a:rect b="b" l="l" r="r" t="t"/>
            <a:pathLst>
              <a:path extrusionOk="0" h="3891680" w="3318541">
                <a:moveTo>
                  <a:pt x="0" y="0"/>
                </a:moveTo>
                <a:lnTo>
                  <a:pt x="3318541" y="0"/>
                </a:lnTo>
                <a:lnTo>
                  <a:pt x="3318541" y="3891680"/>
                </a:lnTo>
                <a:lnTo>
                  <a:pt x="0" y="3891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23" name="Google Shape;523;p31"/>
          <p:cNvSpPr txBox="1"/>
          <p:nvPr/>
        </p:nvSpPr>
        <p:spPr>
          <a:xfrm>
            <a:off x="4213674" y="4828920"/>
            <a:ext cx="12494403" cy="8541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99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</p:txBody>
      </p:sp>
      <p:sp>
        <p:nvSpPr>
          <p:cNvPr id="524" name="Google Shape;524;p31"/>
          <p:cNvSpPr txBox="1"/>
          <p:nvPr/>
        </p:nvSpPr>
        <p:spPr>
          <a:xfrm>
            <a:off x="1726472" y="2052188"/>
            <a:ext cx="148350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4"/>
          <p:cNvGrpSpPr/>
          <p:nvPr/>
        </p:nvGrpSpPr>
        <p:grpSpPr>
          <a:xfrm>
            <a:off x="918911" y="3227023"/>
            <a:ext cx="16340389" cy="6745355"/>
            <a:chOff x="0" y="-28575"/>
            <a:chExt cx="3899704" cy="1609808"/>
          </a:xfrm>
        </p:grpSpPr>
        <p:sp>
          <p:nvSpPr>
            <p:cNvPr id="121" name="Google Shape;121;p4"/>
            <p:cNvSpPr/>
            <p:nvPr/>
          </p:nvSpPr>
          <p:spPr>
            <a:xfrm>
              <a:off x="0" y="0"/>
              <a:ext cx="3899704" cy="1581233"/>
            </a:xfrm>
            <a:custGeom>
              <a:rect b="b" l="l" r="r" t="t"/>
              <a:pathLst>
                <a:path extrusionOk="0" h="1581233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563229"/>
                  </a:lnTo>
                  <a:cubicBezTo>
                    <a:pt x="3899704" y="1568004"/>
                    <a:pt x="3897807" y="1572583"/>
                    <a:pt x="3894431" y="1575960"/>
                  </a:cubicBezTo>
                  <a:cubicBezTo>
                    <a:pt x="3891054" y="1579336"/>
                    <a:pt x="3886475" y="1581233"/>
                    <a:pt x="3881700" y="1581233"/>
                  </a:cubicBezTo>
                  <a:lnTo>
                    <a:pt x="18004" y="1581233"/>
                  </a:lnTo>
                  <a:cubicBezTo>
                    <a:pt x="13229" y="1581233"/>
                    <a:pt x="8650" y="1579336"/>
                    <a:pt x="5273" y="1575960"/>
                  </a:cubicBezTo>
                  <a:cubicBezTo>
                    <a:pt x="1897" y="1572583"/>
                    <a:pt x="0" y="1568004"/>
                    <a:pt x="0" y="1563229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0" y="-28575"/>
              <a:ext cx="3899704" cy="16098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4"/>
          <p:cNvGrpSpPr/>
          <p:nvPr/>
        </p:nvGrpSpPr>
        <p:grpSpPr>
          <a:xfrm>
            <a:off x="973805" y="1516050"/>
            <a:ext cx="13952867" cy="1585942"/>
            <a:chOff x="0" y="-38100"/>
            <a:chExt cx="2125114" cy="241550"/>
          </a:xfrm>
        </p:grpSpPr>
        <p:sp>
          <p:nvSpPr>
            <p:cNvPr id="124" name="Google Shape;124;p4"/>
            <p:cNvSpPr/>
            <p:nvPr/>
          </p:nvSpPr>
          <p:spPr>
            <a:xfrm>
              <a:off x="0" y="0"/>
              <a:ext cx="2125114" cy="203450"/>
            </a:xfrm>
            <a:custGeom>
              <a:rect b="b" l="l" r="r" t="t"/>
              <a:pathLst>
                <a:path extrusionOk="0" h="203450" w="2125114">
                  <a:moveTo>
                    <a:pt x="9988" y="0"/>
                  </a:moveTo>
                  <a:lnTo>
                    <a:pt x="2115126" y="0"/>
                  </a:lnTo>
                  <a:cubicBezTo>
                    <a:pt x="2120642" y="0"/>
                    <a:pt x="2125114" y="4472"/>
                    <a:pt x="2125114" y="9988"/>
                  </a:cubicBezTo>
                  <a:lnTo>
                    <a:pt x="2125114" y="193462"/>
                  </a:lnTo>
                  <a:cubicBezTo>
                    <a:pt x="2125114" y="198978"/>
                    <a:pt x="2120642" y="203450"/>
                    <a:pt x="2115126" y="203450"/>
                  </a:cubicBezTo>
                  <a:lnTo>
                    <a:pt x="9988" y="203450"/>
                  </a:lnTo>
                  <a:cubicBezTo>
                    <a:pt x="4472" y="203450"/>
                    <a:pt x="0" y="198978"/>
                    <a:pt x="0" y="193462"/>
                  </a:cubicBezTo>
                  <a:lnTo>
                    <a:pt x="0" y="9988"/>
                  </a:lnTo>
                  <a:cubicBezTo>
                    <a:pt x="0" y="4472"/>
                    <a:pt x="4472" y="0"/>
                    <a:pt x="9988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4"/>
            <p:cNvSpPr txBox="1"/>
            <p:nvPr/>
          </p:nvSpPr>
          <p:spPr>
            <a:xfrm>
              <a:off x="0" y="-38100"/>
              <a:ext cx="2125113" cy="24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4"/>
          <p:cNvSpPr/>
          <p:nvPr/>
        </p:nvSpPr>
        <p:spPr>
          <a:xfrm>
            <a:off x="15281931" y="175130"/>
            <a:ext cx="3773705" cy="2648455"/>
          </a:xfrm>
          <a:custGeom>
            <a:rect b="b" l="l" r="r" t="t"/>
            <a:pathLst>
              <a:path extrusionOk="0" h="2648455" w="3773705">
                <a:moveTo>
                  <a:pt x="0" y="0"/>
                </a:moveTo>
                <a:lnTo>
                  <a:pt x="3773706" y="0"/>
                </a:lnTo>
                <a:lnTo>
                  <a:pt x="3773706" y="2648455"/>
                </a:lnTo>
                <a:lnTo>
                  <a:pt x="0" y="26484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7" name="Google Shape;127;p4"/>
          <p:cNvSpPr txBox="1"/>
          <p:nvPr/>
        </p:nvSpPr>
        <p:spPr>
          <a:xfrm>
            <a:off x="1345989" y="3603917"/>
            <a:ext cx="15211553" cy="105317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Beneath the sky-blue skies, the flowers bloom—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 field untouched by time; the colors blend together in perfect harmony: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symphony of nature's design.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day fades to night; stars appear one by one,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the moon rises, casting its silver lightover the world that now lies still—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peaceful moment frozen in time.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52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I try one</a:t>
            </a:r>
            <a:endParaRPr/>
          </a:p>
          <a:p>
            <a:pPr indent="0" lvl="0" marL="0" marR="0" rtl="0" algn="l">
              <a:lnSpc>
                <a:spcPct val="158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2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973805" y="534568"/>
            <a:ext cx="12920932" cy="141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378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WARM UP ACTIVITY</a:t>
            </a:r>
            <a:endParaRPr/>
          </a:p>
        </p:txBody>
      </p:sp>
      <p:sp>
        <p:nvSpPr>
          <p:cNvPr id="129" name="Google Shape;129;p4"/>
          <p:cNvSpPr txBox="1"/>
          <p:nvPr/>
        </p:nvSpPr>
        <p:spPr>
          <a:xfrm>
            <a:off x="-152400" y="2090734"/>
            <a:ext cx="12787948" cy="6867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Correct Answer 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oogle Shape;134;p5"/>
          <p:cNvGrpSpPr/>
          <p:nvPr/>
        </p:nvGrpSpPr>
        <p:grpSpPr>
          <a:xfrm>
            <a:off x="918911" y="3168082"/>
            <a:ext cx="16340389" cy="4863574"/>
            <a:chOff x="0" y="-28575"/>
            <a:chExt cx="3899704" cy="1160713"/>
          </a:xfrm>
        </p:grpSpPr>
        <p:sp>
          <p:nvSpPr>
            <p:cNvPr id="135" name="Google Shape;135;p5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5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5"/>
          <p:cNvGrpSpPr/>
          <p:nvPr/>
        </p:nvGrpSpPr>
        <p:grpSpPr>
          <a:xfrm>
            <a:off x="1122264" y="8064394"/>
            <a:ext cx="16046520" cy="1982156"/>
            <a:chOff x="0" y="-38100"/>
            <a:chExt cx="2443992" cy="301895"/>
          </a:xfrm>
        </p:grpSpPr>
        <p:sp>
          <p:nvSpPr>
            <p:cNvPr id="138" name="Google Shape;138;p5"/>
            <p:cNvSpPr/>
            <p:nvPr/>
          </p:nvSpPr>
          <p:spPr>
            <a:xfrm>
              <a:off x="0" y="0"/>
              <a:ext cx="2443992" cy="263795"/>
            </a:xfrm>
            <a:custGeom>
              <a:rect b="b" l="l" r="r" t="t"/>
              <a:pathLst>
                <a:path extrusionOk="0" h="263795" w="2443992">
                  <a:moveTo>
                    <a:pt x="8684" y="0"/>
                  </a:moveTo>
                  <a:lnTo>
                    <a:pt x="2435308" y="0"/>
                  </a:lnTo>
                  <a:cubicBezTo>
                    <a:pt x="2440104" y="0"/>
                    <a:pt x="2443992" y="3888"/>
                    <a:pt x="2443992" y="8684"/>
                  </a:cubicBezTo>
                  <a:lnTo>
                    <a:pt x="2443992" y="255111"/>
                  </a:lnTo>
                  <a:cubicBezTo>
                    <a:pt x="2443992" y="259907"/>
                    <a:pt x="2440104" y="263795"/>
                    <a:pt x="2435308" y="263795"/>
                  </a:cubicBezTo>
                  <a:lnTo>
                    <a:pt x="8684" y="263795"/>
                  </a:lnTo>
                  <a:cubicBezTo>
                    <a:pt x="3888" y="263795"/>
                    <a:pt x="0" y="259907"/>
                    <a:pt x="0" y="255111"/>
                  </a:cubicBezTo>
                  <a:lnTo>
                    <a:pt x="0" y="8684"/>
                  </a:lnTo>
                  <a:cubicBezTo>
                    <a:pt x="0" y="3888"/>
                    <a:pt x="3888" y="0"/>
                    <a:pt x="868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0" y="-38100"/>
              <a:ext cx="2443992" cy="3018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5"/>
          <p:cNvSpPr txBox="1"/>
          <p:nvPr/>
        </p:nvSpPr>
        <p:spPr>
          <a:xfrm>
            <a:off x="1358362" y="8528756"/>
            <a:ext cx="15308679" cy="746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Introduce something that is to follow: a list of items.   </a:t>
            </a:r>
            <a:endParaRPr/>
          </a:p>
        </p:txBody>
      </p:sp>
      <p:sp>
        <p:nvSpPr>
          <p:cNvPr id="141" name="Google Shape;141;p5"/>
          <p:cNvSpPr txBox="1"/>
          <p:nvPr/>
        </p:nvSpPr>
        <p:spPr>
          <a:xfrm>
            <a:off x="1028700" y="4758410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our camping trip, we need to pack the following: a tent, sleeping bags, cooking utensils, and a first-aid kit.</a:t>
            </a:r>
            <a:endParaRPr/>
          </a:p>
        </p:txBody>
      </p:sp>
      <p:sp>
        <p:nvSpPr>
          <p:cNvPr id="142" name="Google Shape;142;p5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143" name="Google Shape;143;p5"/>
          <p:cNvSpPr txBox="1"/>
          <p:nvPr/>
        </p:nvSpPr>
        <p:spPr>
          <a:xfrm>
            <a:off x="1578077" y="3524312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144" name="Google Shape;144;p5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oogle Shape;149;p8"/>
          <p:cNvGrpSpPr/>
          <p:nvPr/>
        </p:nvGrpSpPr>
        <p:grpSpPr>
          <a:xfrm>
            <a:off x="918911" y="3168082"/>
            <a:ext cx="16340389" cy="4863574"/>
            <a:chOff x="0" y="-28575"/>
            <a:chExt cx="3899704" cy="1160713"/>
          </a:xfrm>
        </p:grpSpPr>
        <p:sp>
          <p:nvSpPr>
            <p:cNvPr id="150" name="Google Shape;150;p8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8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8"/>
          <p:cNvGrpSpPr/>
          <p:nvPr/>
        </p:nvGrpSpPr>
        <p:grpSpPr>
          <a:xfrm>
            <a:off x="1122264" y="8064394"/>
            <a:ext cx="16046520" cy="1982156"/>
            <a:chOff x="0" y="-38100"/>
            <a:chExt cx="2443992" cy="301895"/>
          </a:xfrm>
        </p:grpSpPr>
        <p:sp>
          <p:nvSpPr>
            <p:cNvPr id="153" name="Google Shape;153;p8"/>
            <p:cNvSpPr/>
            <p:nvPr/>
          </p:nvSpPr>
          <p:spPr>
            <a:xfrm>
              <a:off x="0" y="0"/>
              <a:ext cx="2443992" cy="263795"/>
            </a:xfrm>
            <a:custGeom>
              <a:rect b="b" l="l" r="r" t="t"/>
              <a:pathLst>
                <a:path extrusionOk="0" h="263795" w="2443992">
                  <a:moveTo>
                    <a:pt x="8684" y="0"/>
                  </a:moveTo>
                  <a:lnTo>
                    <a:pt x="2435308" y="0"/>
                  </a:lnTo>
                  <a:cubicBezTo>
                    <a:pt x="2440104" y="0"/>
                    <a:pt x="2443992" y="3888"/>
                    <a:pt x="2443992" y="8684"/>
                  </a:cubicBezTo>
                  <a:lnTo>
                    <a:pt x="2443992" y="255111"/>
                  </a:lnTo>
                  <a:cubicBezTo>
                    <a:pt x="2443992" y="259907"/>
                    <a:pt x="2440104" y="263795"/>
                    <a:pt x="2435308" y="263795"/>
                  </a:cubicBezTo>
                  <a:lnTo>
                    <a:pt x="8684" y="263795"/>
                  </a:lnTo>
                  <a:cubicBezTo>
                    <a:pt x="3888" y="263795"/>
                    <a:pt x="0" y="259907"/>
                    <a:pt x="0" y="255111"/>
                  </a:cubicBezTo>
                  <a:lnTo>
                    <a:pt x="0" y="8684"/>
                  </a:lnTo>
                  <a:cubicBezTo>
                    <a:pt x="0" y="3888"/>
                    <a:pt x="3888" y="0"/>
                    <a:pt x="868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8"/>
            <p:cNvSpPr txBox="1"/>
            <p:nvPr/>
          </p:nvSpPr>
          <p:spPr>
            <a:xfrm>
              <a:off x="0" y="-38100"/>
              <a:ext cx="2443992" cy="3018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8"/>
          <p:cNvSpPr txBox="1"/>
          <p:nvPr/>
        </p:nvSpPr>
        <p:spPr>
          <a:xfrm>
            <a:off x="1358362" y="8528756"/>
            <a:ext cx="15308679" cy="22893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Before listing/giving examples (to support the statement that preceded it). </a:t>
            </a:r>
            <a:endParaRPr/>
          </a:p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6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8"/>
          <p:cNvSpPr txBox="1"/>
          <p:nvPr/>
        </p:nvSpPr>
        <p:spPr>
          <a:xfrm>
            <a:off x="1028700" y="4758410"/>
            <a:ext cx="16050530" cy="44634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Sarah has three favorite snacks: chocolate chip cookies, chips and cotton candy. </a:t>
            </a:r>
            <a:endParaRPr/>
          </a:p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need several things from the store: eggs, milk, and bread.</a:t>
            </a:r>
            <a:endParaRPr/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158" name="Google Shape;158;p8"/>
          <p:cNvSpPr txBox="1"/>
          <p:nvPr/>
        </p:nvSpPr>
        <p:spPr>
          <a:xfrm>
            <a:off x="1578077" y="3524312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159" name="Google Shape;159;p8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6"/>
          <p:cNvGrpSpPr/>
          <p:nvPr/>
        </p:nvGrpSpPr>
        <p:grpSpPr>
          <a:xfrm>
            <a:off x="918911" y="3168082"/>
            <a:ext cx="16340389" cy="4863574"/>
            <a:chOff x="0" y="-28575"/>
            <a:chExt cx="3899704" cy="1160713"/>
          </a:xfrm>
        </p:grpSpPr>
        <p:sp>
          <p:nvSpPr>
            <p:cNvPr id="165" name="Google Shape;165;p6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6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6"/>
          <p:cNvGrpSpPr/>
          <p:nvPr/>
        </p:nvGrpSpPr>
        <p:grpSpPr>
          <a:xfrm>
            <a:off x="1122264" y="8064394"/>
            <a:ext cx="16046520" cy="1982156"/>
            <a:chOff x="0" y="-38100"/>
            <a:chExt cx="2443992" cy="301895"/>
          </a:xfrm>
        </p:grpSpPr>
        <p:sp>
          <p:nvSpPr>
            <p:cNvPr id="168" name="Google Shape;168;p6"/>
            <p:cNvSpPr/>
            <p:nvPr/>
          </p:nvSpPr>
          <p:spPr>
            <a:xfrm>
              <a:off x="0" y="0"/>
              <a:ext cx="2443992" cy="263795"/>
            </a:xfrm>
            <a:custGeom>
              <a:rect b="b" l="l" r="r" t="t"/>
              <a:pathLst>
                <a:path extrusionOk="0" h="263795" w="2443992">
                  <a:moveTo>
                    <a:pt x="8684" y="0"/>
                  </a:moveTo>
                  <a:lnTo>
                    <a:pt x="2435308" y="0"/>
                  </a:lnTo>
                  <a:cubicBezTo>
                    <a:pt x="2440104" y="0"/>
                    <a:pt x="2443992" y="3888"/>
                    <a:pt x="2443992" y="8684"/>
                  </a:cubicBezTo>
                  <a:lnTo>
                    <a:pt x="2443992" y="255111"/>
                  </a:lnTo>
                  <a:cubicBezTo>
                    <a:pt x="2443992" y="259907"/>
                    <a:pt x="2440104" y="263795"/>
                    <a:pt x="2435308" y="263795"/>
                  </a:cubicBezTo>
                  <a:lnTo>
                    <a:pt x="8684" y="263795"/>
                  </a:lnTo>
                  <a:cubicBezTo>
                    <a:pt x="3888" y="263795"/>
                    <a:pt x="0" y="259907"/>
                    <a:pt x="0" y="255111"/>
                  </a:cubicBezTo>
                  <a:lnTo>
                    <a:pt x="0" y="8684"/>
                  </a:lnTo>
                  <a:cubicBezTo>
                    <a:pt x="0" y="3888"/>
                    <a:pt x="3888" y="0"/>
                    <a:pt x="868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6"/>
            <p:cNvSpPr txBox="1"/>
            <p:nvPr/>
          </p:nvSpPr>
          <p:spPr>
            <a:xfrm>
              <a:off x="0" y="-38100"/>
              <a:ext cx="2443992" cy="3018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0" name="Google Shape;170;p6"/>
          <p:cNvSpPr txBox="1"/>
          <p:nvPr/>
        </p:nvSpPr>
        <p:spPr>
          <a:xfrm>
            <a:off x="1358362" y="8528756"/>
            <a:ext cx="15308679" cy="746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Introduce a speaker in a play  </a:t>
            </a:r>
            <a:endParaRPr/>
          </a:p>
        </p:txBody>
      </p:sp>
      <p:sp>
        <p:nvSpPr>
          <p:cNvPr id="171" name="Google Shape;171;p6"/>
          <p:cNvSpPr txBox="1"/>
          <p:nvPr/>
        </p:nvSpPr>
        <p:spPr>
          <a:xfrm>
            <a:off x="1028700" y="4758410"/>
            <a:ext cx="16050530" cy="843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Hamlet: To be, or not to be: that is the question.</a:t>
            </a:r>
            <a:endParaRPr/>
          </a:p>
        </p:txBody>
      </p:sp>
      <p:sp>
        <p:nvSpPr>
          <p:cNvPr id="172" name="Google Shape;172;p6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173" name="Google Shape;173;p6"/>
          <p:cNvSpPr txBox="1"/>
          <p:nvPr/>
        </p:nvSpPr>
        <p:spPr>
          <a:xfrm>
            <a:off x="1578077" y="3524312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174" name="Google Shape;174;p6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918911" y="3168082"/>
            <a:ext cx="16340389" cy="4863574"/>
            <a:chOff x="0" y="-28575"/>
            <a:chExt cx="3899704" cy="1160713"/>
          </a:xfrm>
        </p:grpSpPr>
        <p:sp>
          <p:nvSpPr>
            <p:cNvPr id="180" name="Google Shape;180;p7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7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2" name="Google Shape;182;p7"/>
          <p:cNvGrpSpPr/>
          <p:nvPr/>
        </p:nvGrpSpPr>
        <p:grpSpPr>
          <a:xfrm>
            <a:off x="1122264" y="8064394"/>
            <a:ext cx="16046520" cy="1982156"/>
            <a:chOff x="0" y="-38100"/>
            <a:chExt cx="2443992" cy="301895"/>
          </a:xfrm>
        </p:grpSpPr>
        <p:sp>
          <p:nvSpPr>
            <p:cNvPr id="183" name="Google Shape;183;p7"/>
            <p:cNvSpPr/>
            <p:nvPr/>
          </p:nvSpPr>
          <p:spPr>
            <a:xfrm>
              <a:off x="0" y="0"/>
              <a:ext cx="2443992" cy="263795"/>
            </a:xfrm>
            <a:custGeom>
              <a:rect b="b" l="l" r="r" t="t"/>
              <a:pathLst>
                <a:path extrusionOk="0" h="263795" w="2443992">
                  <a:moveTo>
                    <a:pt x="8684" y="0"/>
                  </a:moveTo>
                  <a:lnTo>
                    <a:pt x="2435308" y="0"/>
                  </a:lnTo>
                  <a:cubicBezTo>
                    <a:pt x="2440104" y="0"/>
                    <a:pt x="2443992" y="3888"/>
                    <a:pt x="2443992" y="8684"/>
                  </a:cubicBezTo>
                  <a:lnTo>
                    <a:pt x="2443992" y="255111"/>
                  </a:lnTo>
                  <a:cubicBezTo>
                    <a:pt x="2443992" y="259907"/>
                    <a:pt x="2440104" y="263795"/>
                    <a:pt x="2435308" y="263795"/>
                  </a:cubicBezTo>
                  <a:lnTo>
                    <a:pt x="8684" y="263795"/>
                  </a:lnTo>
                  <a:cubicBezTo>
                    <a:pt x="3888" y="263795"/>
                    <a:pt x="0" y="259907"/>
                    <a:pt x="0" y="255111"/>
                  </a:cubicBezTo>
                  <a:lnTo>
                    <a:pt x="0" y="8684"/>
                  </a:lnTo>
                  <a:cubicBezTo>
                    <a:pt x="0" y="3888"/>
                    <a:pt x="3888" y="0"/>
                    <a:pt x="8684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7"/>
            <p:cNvSpPr txBox="1"/>
            <p:nvPr/>
          </p:nvSpPr>
          <p:spPr>
            <a:xfrm>
              <a:off x="0" y="-38100"/>
              <a:ext cx="2443992" cy="3018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7"/>
          <p:cNvSpPr txBox="1"/>
          <p:nvPr/>
        </p:nvSpPr>
        <p:spPr>
          <a:xfrm>
            <a:off x="1358362" y="8528756"/>
            <a:ext cx="15308679" cy="746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6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Introduce an idea  </a:t>
            </a:r>
            <a:endParaRPr/>
          </a:p>
        </p:txBody>
      </p:sp>
      <p:sp>
        <p:nvSpPr>
          <p:cNvPr id="186" name="Google Shape;186;p7"/>
          <p:cNvSpPr txBox="1"/>
          <p:nvPr/>
        </p:nvSpPr>
        <p:spPr>
          <a:xfrm>
            <a:off x="1028700" y="4758410"/>
            <a:ext cx="16050530" cy="1748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85775" lvl="1" marL="971550" marR="0" rtl="0" algn="l">
              <a:lnSpc>
                <a:spcPct val="15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Char char="•"/>
            </a:pPr>
            <a:r>
              <a:rPr b="0" i="0" lang="en-US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had only one goal in mind: to become the best dancer in the world.</a:t>
            </a:r>
            <a:endParaRPr/>
          </a:p>
        </p:txBody>
      </p:sp>
      <p:sp>
        <p:nvSpPr>
          <p:cNvPr id="187" name="Google Shape;187;p7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188" name="Google Shape;188;p7"/>
          <p:cNvSpPr txBox="1"/>
          <p:nvPr/>
        </p:nvSpPr>
        <p:spPr>
          <a:xfrm>
            <a:off x="1578077" y="3524312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189" name="Google Shape;189;p7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8EC2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10"/>
          <p:cNvGrpSpPr/>
          <p:nvPr/>
        </p:nvGrpSpPr>
        <p:grpSpPr>
          <a:xfrm>
            <a:off x="918911" y="2765536"/>
            <a:ext cx="16340389" cy="4863574"/>
            <a:chOff x="0" y="-28575"/>
            <a:chExt cx="3899704" cy="1160713"/>
          </a:xfrm>
        </p:grpSpPr>
        <p:sp>
          <p:nvSpPr>
            <p:cNvPr id="195" name="Google Shape;195;p10"/>
            <p:cNvSpPr/>
            <p:nvPr/>
          </p:nvSpPr>
          <p:spPr>
            <a:xfrm>
              <a:off x="0" y="0"/>
              <a:ext cx="3899704" cy="1132138"/>
            </a:xfrm>
            <a:custGeom>
              <a:rect b="b" l="l" r="r" t="t"/>
              <a:pathLst>
                <a:path extrusionOk="0" h="1132138" w="3899704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476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0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10"/>
          <p:cNvGrpSpPr/>
          <p:nvPr/>
        </p:nvGrpSpPr>
        <p:grpSpPr>
          <a:xfrm>
            <a:off x="950325" y="7601529"/>
            <a:ext cx="16277561" cy="2445020"/>
            <a:chOff x="0" y="-38100"/>
            <a:chExt cx="2479181" cy="372393"/>
          </a:xfrm>
        </p:grpSpPr>
        <p:sp>
          <p:nvSpPr>
            <p:cNvPr id="198" name="Google Shape;198;p10"/>
            <p:cNvSpPr/>
            <p:nvPr/>
          </p:nvSpPr>
          <p:spPr>
            <a:xfrm>
              <a:off x="0" y="0"/>
              <a:ext cx="2479181" cy="334293"/>
            </a:xfrm>
            <a:custGeom>
              <a:rect b="b" l="l" r="r" t="t"/>
              <a:pathLst>
                <a:path extrusionOk="0" h="334293" w="2479181">
                  <a:moveTo>
                    <a:pt x="8561" y="0"/>
                  </a:moveTo>
                  <a:lnTo>
                    <a:pt x="2470620" y="0"/>
                  </a:lnTo>
                  <a:cubicBezTo>
                    <a:pt x="2472891" y="0"/>
                    <a:pt x="2475068" y="902"/>
                    <a:pt x="2476674" y="2508"/>
                  </a:cubicBezTo>
                  <a:cubicBezTo>
                    <a:pt x="2478279" y="4113"/>
                    <a:pt x="2479181" y="6291"/>
                    <a:pt x="2479181" y="8561"/>
                  </a:cubicBezTo>
                  <a:lnTo>
                    <a:pt x="2479181" y="325732"/>
                  </a:lnTo>
                  <a:cubicBezTo>
                    <a:pt x="2479181" y="330460"/>
                    <a:pt x="2475348" y="334293"/>
                    <a:pt x="2470620" y="334293"/>
                  </a:cubicBezTo>
                  <a:lnTo>
                    <a:pt x="8561" y="334293"/>
                  </a:lnTo>
                  <a:cubicBezTo>
                    <a:pt x="6291" y="334293"/>
                    <a:pt x="4113" y="333391"/>
                    <a:pt x="2508" y="331785"/>
                  </a:cubicBezTo>
                  <a:cubicBezTo>
                    <a:pt x="902" y="330180"/>
                    <a:pt x="0" y="328002"/>
                    <a:pt x="0" y="325732"/>
                  </a:cubicBezTo>
                  <a:lnTo>
                    <a:pt x="0" y="8561"/>
                  </a:lnTo>
                  <a:cubicBezTo>
                    <a:pt x="0" y="6291"/>
                    <a:pt x="902" y="4113"/>
                    <a:pt x="2508" y="2508"/>
                  </a:cubicBezTo>
                  <a:cubicBezTo>
                    <a:pt x="4113" y="902"/>
                    <a:pt x="6291" y="0"/>
                    <a:pt x="8561" y="0"/>
                  </a:cubicBezTo>
                  <a:close/>
                </a:path>
              </a:pathLst>
            </a:custGeom>
            <a:solidFill>
              <a:srgbClr val="F6C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0"/>
            <p:cNvSpPr txBox="1"/>
            <p:nvPr/>
          </p:nvSpPr>
          <p:spPr>
            <a:xfrm>
              <a:off x="0" y="-38100"/>
              <a:ext cx="2479181" cy="372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0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0" name="Google Shape;200;p10"/>
          <p:cNvSpPr txBox="1"/>
          <p:nvPr/>
        </p:nvSpPr>
        <p:spPr>
          <a:xfrm>
            <a:off x="1006610" y="8127907"/>
            <a:ext cx="16189861" cy="13492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8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Use: Quotation/saying.</a:t>
            </a:r>
            <a:endParaRPr/>
          </a:p>
          <a:p>
            <a:pPr indent="0" lvl="0" marL="0" marR="0" rtl="0" algn="ctr">
              <a:lnSpc>
                <a:spcPct val="13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884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0"/>
          <p:cNvSpPr txBox="1"/>
          <p:nvPr/>
        </p:nvSpPr>
        <p:spPr>
          <a:xfrm>
            <a:off x="1056198" y="4159183"/>
            <a:ext cx="16505266" cy="52251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72416" lvl="1" marL="944834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76"/>
              <a:buFont typeface="Arial"/>
              <a:buChar char="•"/>
            </a:pPr>
            <a:r>
              <a:rPr b="0" i="0" lang="en-US" sz="43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 ended with the immortal words of Neil Young: “Rock and Roll can never die.”</a:t>
            </a:r>
            <a:endParaRPr/>
          </a:p>
          <a:p>
            <a:pPr indent="-472416" lvl="1" marL="944834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76"/>
              <a:buFont typeface="Arial"/>
              <a:buChar char="•"/>
            </a:pPr>
            <a:r>
              <a:rPr b="0" i="0" lang="en-US" sz="43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It’s like my grandmother said: “The journey is the destination.”</a:t>
            </a:r>
            <a:endParaRPr/>
          </a:p>
          <a:p>
            <a:pPr indent="0" lvl="0" marL="0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9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0"/>
          <p:cNvSpPr txBox="1"/>
          <p:nvPr/>
        </p:nvSpPr>
        <p:spPr>
          <a:xfrm>
            <a:off x="1358362" y="760861"/>
            <a:ext cx="15900938" cy="2124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41" u="none" cap="none" strike="noStrike">
                <a:solidFill>
                  <a:srgbClr val="00004D"/>
                </a:solidFill>
                <a:latin typeface="Arial"/>
                <a:ea typeface="Arial"/>
                <a:cs typeface="Arial"/>
                <a:sym typeface="Arial"/>
              </a:rPr>
              <a:t>COLONS (:)</a:t>
            </a:r>
            <a:endParaRPr/>
          </a:p>
        </p:txBody>
      </p:sp>
      <p:sp>
        <p:nvSpPr>
          <p:cNvPr id="203" name="Google Shape;203;p10"/>
          <p:cNvSpPr txBox="1"/>
          <p:nvPr/>
        </p:nvSpPr>
        <p:spPr>
          <a:xfrm>
            <a:off x="1578077" y="3022504"/>
            <a:ext cx="9425498" cy="1068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/>
          </a:p>
        </p:txBody>
      </p:sp>
      <p:sp>
        <p:nvSpPr>
          <p:cNvPr id="204" name="Google Shape;204;p10"/>
          <p:cNvSpPr/>
          <p:nvPr/>
        </p:nvSpPr>
        <p:spPr>
          <a:xfrm>
            <a:off x="13451271" y="473433"/>
            <a:ext cx="3808029" cy="1876320"/>
          </a:xfrm>
          <a:custGeom>
            <a:rect b="b" l="l" r="r" t="t"/>
            <a:pathLst>
              <a:path extrusionOk="0" h="1876320" w="3808029">
                <a:moveTo>
                  <a:pt x="0" y="0"/>
                </a:moveTo>
                <a:lnTo>
                  <a:pt x="3808029" y="0"/>
                </a:lnTo>
                <a:lnTo>
                  <a:pt x="3808029" y="1876320"/>
                </a:lnTo>
                <a:lnTo>
                  <a:pt x="0" y="1876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