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hHLIbyIDvCUClBoqXo+doGWrVx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7ab511e4d9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7ab511e4d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7ab511e4d9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7ab511e4d9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7ab511e4d9_1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7ab511e4d9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7ab511e4d9_1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7ab511e4d9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2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2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2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0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605415" y="260214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Carbohydrates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4480" y="2647814"/>
            <a:ext cx="5225869" cy="34775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535576"/>
            <a:ext cx="11059444" cy="5667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idx="1" type="body"/>
          </p:nvPr>
        </p:nvSpPr>
        <p:spPr>
          <a:xfrm>
            <a:off x="642257" y="4670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During digestion, disaccharides are broken down to glucose and other monosaccharides before being absorbed into the blood stream </a:t>
            </a:r>
            <a:endParaRPr/>
          </a:p>
        </p:txBody>
      </p:sp>
      <p:pic>
        <p:nvPicPr>
          <p:cNvPr id="156" name="Google Shape;15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8764" y="2110059"/>
            <a:ext cx="8085094" cy="4042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"/>
          <p:cNvSpPr txBox="1"/>
          <p:nvPr>
            <p:ph type="title"/>
          </p:nvPr>
        </p:nvSpPr>
        <p:spPr>
          <a:xfrm>
            <a:off x="7620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Sugars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Intrinsic sugars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Those that form part of cell structure of plants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ex: fruit 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Extrinsic sugars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Those that are not part of cell structure of plants.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They include </a:t>
            </a:r>
            <a:r>
              <a:rPr b="1" lang="en-US">
                <a:solidFill>
                  <a:srgbClr val="F7CAAC"/>
                </a:solidFill>
                <a:latin typeface="Arial"/>
                <a:ea typeface="Arial"/>
                <a:cs typeface="Arial"/>
                <a:sym typeface="Arial"/>
              </a:rPr>
              <a:t>non milk extrinsic sugars (NMES).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ex:(refined sugars, extracted sugars in honey and fruit juice, sugars added to foods)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>
                <a:solidFill>
                  <a:srgbClr val="F7CAAC"/>
                </a:solidFill>
                <a:latin typeface="Arial"/>
                <a:ea typeface="Arial"/>
                <a:cs typeface="Arial"/>
                <a:sym typeface="Arial"/>
              </a:rPr>
              <a:t>milk sugars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(mostly lactose, found naturally in milk and milk products).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4" name="Google Shape;164;p12"/>
          <p:cNvCxnSpPr/>
          <p:nvPr/>
        </p:nvCxnSpPr>
        <p:spPr>
          <a:xfrm flipH="1">
            <a:off x="3696789" y="1071154"/>
            <a:ext cx="1489165" cy="64008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65" name="Google Shape;165;p12"/>
          <p:cNvCxnSpPr/>
          <p:nvPr/>
        </p:nvCxnSpPr>
        <p:spPr>
          <a:xfrm>
            <a:off x="6172200" y="992777"/>
            <a:ext cx="960120" cy="66620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Facts about polysaccharide: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They are made up of many monosaccharides.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They are insoluble in cold water, and are tasteless.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They are “not sweet”.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Not all polysaccharides can be digested, ex: NSP ( non starch polysaccharides) </a:t>
            </a:r>
            <a:r>
              <a:rPr b="1" lang="en-US">
                <a:solidFill>
                  <a:srgbClr val="F7CAAC"/>
                </a:solidFill>
                <a:latin typeface="Arial"/>
                <a:ea typeface="Arial"/>
                <a:cs typeface="Arial"/>
                <a:sym typeface="Arial"/>
              </a:rPr>
              <a:t>fibre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NSP adds bulk to diet.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NSP prevents constipation, diverticular disease and various veins.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NSP chain is branched and can’t be broken.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Starch can be digested, because molecules are linked together in a simple chain.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Ex: Starch, dextrin, cellulose, pectin, glycogen, gum and NSP.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"/>
          <p:cNvSpPr txBox="1"/>
          <p:nvPr>
            <p:ph idx="1" type="body"/>
          </p:nvPr>
        </p:nvSpPr>
        <p:spPr>
          <a:xfrm>
            <a:off x="629194" y="493214"/>
            <a:ext cx="10515600" cy="59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019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Starch: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starch is formed from many glucose units.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it is formed during photosynthesis in plants as a chief food reserve.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it is found in root vegetables, cereals, and pulses.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During digestion, the chains of glucose units are broken down into smaller chains, then into disaccharides, and finally into single glucose units, which are absorbed into blood. 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"/>
          <p:cNvSpPr txBox="1"/>
          <p:nvPr>
            <p:ph idx="1" type="body"/>
          </p:nvPr>
        </p:nvSpPr>
        <p:spPr>
          <a:xfrm>
            <a:off x="812074" y="54546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Dextrin:                             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Past Paper Questions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it is formed when foods containing starch are baked or toasted.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forms part of the crust on foods ex, bread.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dextrin is more soluble than starch.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Colour of food surface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changes to golden brown.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82" name="Google Shape;18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04984" y="3388361"/>
            <a:ext cx="4700425" cy="312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"/>
          <p:cNvSpPr txBox="1"/>
          <p:nvPr>
            <p:ph idx="1" type="body"/>
          </p:nvPr>
        </p:nvSpPr>
        <p:spPr>
          <a:xfrm>
            <a:off x="746760" y="440961"/>
            <a:ext cx="10515600" cy="7070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Cellulose: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it is formed by plants from glucose units joined together in a strong way.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cellulose gives plants support in stems, leaves, husks of seeds, and bark.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it is found in all foods of plant origin.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cannot be digested by humans, but is a great value to the body as dietary fibre (NSP).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Pectin: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complex polysaccharide formed by some plants.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ex: plums, apples in their fruits and roots.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it forms gels in water, and responsible for setting jam.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"/>
          <p:cNvSpPr txBox="1"/>
          <p:nvPr>
            <p:ph idx="1" type="body"/>
          </p:nvPr>
        </p:nvSpPr>
        <p:spPr>
          <a:xfrm>
            <a:off x="603068" y="457200"/>
            <a:ext cx="10515600" cy="7289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Glycogen: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formed after digestion in humans and other animals.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ensure that the body has a reserve of energy. ( can be quickly used)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glucose          glycogen         (stored in liver and muscles)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glycogen         glucose           (when energy is required)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Non-starch polysaccharides(NSP)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ex: cellulose, pectin, and gums.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they make up what we know as dietary fibre.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they are not digested by micro-organisms in the large intestine, and are very important in removing waste from the digestive system.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cxnSp>
        <p:nvCxnSpPr>
          <p:cNvPr id="193" name="Google Shape;193;p17"/>
          <p:cNvCxnSpPr/>
          <p:nvPr/>
        </p:nvCxnSpPr>
        <p:spPr>
          <a:xfrm>
            <a:off x="2442754" y="2638697"/>
            <a:ext cx="80989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94" name="Google Shape;194;p17"/>
          <p:cNvCxnSpPr/>
          <p:nvPr/>
        </p:nvCxnSpPr>
        <p:spPr>
          <a:xfrm>
            <a:off x="2677886" y="3161212"/>
            <a:ext cx="705394" cy="1306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2514" y="640080"/>
            <a:ext cx="11085876" cy="58118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9"/>
          <p:cNvSpPr txBox="1"/>
          <p:nvPr>
            <p:ph type="title"/>
          </p:nvPr>
        </p:nvSpPr>
        <p:spPr>
          <a:xfrm>
            <a:off x="446314" y="-1927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Carbohydrate requirements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9"/>
          <p:cNvSpPr txBox="1"/>
          <p:nvPr>
            <p:ph idx="1" type="body"/>
          </p:nvPr>
        </p:nvSpPr>
        <p:spPr>
          <a:xfrm>
            <a:off x="838200" y="1306286"/>
            <a:ext cx="10515600" cy="52773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Carbohydrate should be used in preference to protein as an energy supplier, so that protein can be used for it’s main function.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Protein and carbohydrate rich food are usually eaten together for this reason, e.g. meat and potatoes, bread and cheese.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If someone eats more carbohydrate than the body requires, the excess is converted into fat and stored under the skin. This is one of the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major causes of obesity.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Eating too many carbohydrate-based snack e.g. sweets, chocolate, instant meals, and puddings may lead to an excess intake of energy from carbs. ( 55 – 60% 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Carbohydrates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Functions of carbohydrates: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Main source of energy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( 55-60% of our total intake of calories should be from carbs)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Carbs act as a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“protein sparer” so that protein can be used for its primary function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“ main function” , rather than a source of energy.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Elements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which make up carbohydrates    </a:t>
            </a:r>
            <a:r>
              <a:rPr lang="en-US" sz="19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1900"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Carbon              Hydrogen              Oxygen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 txBox="1"/>
          <p:nvPr>
            <p:ph type="title"/>
          </p:nvPr>
        </p:nvSpPr>
        <p:spPr>
          <a:xfrm>
            <a:off x="839788" y="33899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Effect of heat on Carbs </a:t>
            </a:r>
            <a:r>
              <a:rPr lang="en-US" sz="21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</a:t>
            </a:r>
            <a:r>
              <a:rPr lang="en-US" sz="17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Paper Question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0"/>
          <p:cNvSpPr txBox="1"/>
          <p:nvPr>
            <p:ph idx="1" type="body"/>
          </p:nvPr>
        </p:nvSpPr>
        <p:spPr>
          <a:xfrm>
            <a:off x="82260" y="1085495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             Sugar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0"/>
          <p:cNvSpPr txBox="1"/>
          <p:nvPr>
            <p:ph idx="2" type="body"/>
          </p:nvPr>
        </p:nvSpPr>
        <p:spPr>
          <a:xfrm>
            <a:off x="354134" y="2505075"/>
            <a:ext cx="56580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Char char="•"/>
            </a:pPr>
            <a:r>
              <a:rPr lang="en-US">
                <a:solidFill>
                  <a:schemeClr val="accent1"/>
                </a:solidFill>
              </a:rPr>
              <a:t>Dry heat</a:t>
            </a:r>
            <a:r>
              <a:rPr lang="en-US"/>
              <a:t>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</a:t>
            </a:r>
            <a:r>
              <a:rPr lang="en-US">
                <a:highlight>
                  <a:srgbClr val="FFFF00"/>
                </a:highlight>
              </a:rPr>
              <a:t> sugar first melts.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</a:rPr>
              <a:t>   sugar then caramelizes.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</a:rPr>
              <a:t>   finally burns, leaving black residue.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Char char="•"/>
            </a:pPr>
            <a:r>
              <a:rPr lang="en-US">
                <a:solidFill>
                  <a:schemeClr val="accent1"/>
                </a:solidFill>
              </a:rPr>
              <a:t>Wet heat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</a:t>
            </a:r>
            <a:r>
              <a:rPr lang="en-US">
                <a:highlight>
                  <a:srgbClr val="FFFF00"/>
                </a:highlight>
              </a:rPr>
              <a:t> sugar first dissolves, then becomes a syrup which caramelizes, finally burns when the water has evaporated.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13" name="Google Shape;213;p20"/>
          <p:cNvSpPr txBox="1"/>
          <p:nvPr>
            <p:ph idx="3" type="body"/>
          </p:nvPr>
        </p:nvSpPr>
        <p:spPr>
          <a:xfrm>
            <a:off x="6172200" y="1273970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          Starch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Char char="•"/>
            </a:pPr>
            <a:r>
              <a:rPr lang="en-US">
                <a:solidFill>
                  <a:schemeClr val="accent1"/>
                </a:solidFill>
              </a:rPr>
              <a:t>Dry heat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 </a:t>
            </a:r>
            <a:r>
              <a:rPr lang="en-US">
                <a:highlight>
                  <a:srgbClr val="FFFF00"/>
                </a:highlight>
              </a:rPr>
              <a:t>starch changes to Dextrin, surface of food becomes golden brown. 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Char char="•"/>
            </a:pPr>
            <a:r>
              <a:rPr lang="en-US">
                <a:solidFill>
                  <a:schemeClr val="accent1"/>
                </a:solidFill>
              </a:rPr>
              <a:t>Wet heat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</a:t>
            </a:r>
            <a:r>
              <a:rPr lang="en-US">
                <a:highlight>
                  <a:srgbClr val="FFFF00"/>
                </a:highlight>
              </a:rPr>
              <a:t> starch grains soften, then absorbs water as swells (expand), causing some to rupture.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</a:rPr>
              <a:t>  starch dissolves to form a paste ( gelatinisation). .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7ab511e4d9_1_0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37ab511e4d9_1_0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1" name="Google Shape;221;g37ab511e4d9_1_0" title="Carbohydrates May-June 2025 11 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1819575" cy="623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7ab511e4d9_1_9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g37ab511e4d9_1_9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37ab511e4d9_1_9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37ab511e4d9_1_9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g37ab511e4d9_1_9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1" name="Google Shape;231;g37ab511e4d9_1_9" title="Carbohydrates May-June 2025 11 ms 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8690"/>
            <a:ext cx="12192001" cy="6580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7ab511e4d9_1_18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g37ab511e4d9_1_18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37ab511e4d9_1_18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g37ab511e4d9_1_18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g37ab511e4d9_1_18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1" name="Google Shape;241;g37ab511e4d9_1_18" title="Carbohydrates Oct-Nov 2024 1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7ab511e4d9_1_27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37ab511e4d9_1_27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g37ab511e4d9_1_27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g37ab511e4d9_1_27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g37ab511e4d9_1_27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1" name="Google Shape;251;g37ab511e4d9_1_27" title="Carbohydrates Oct-Nov 2024 11 m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100" y="-90325"/>
            <a:ext cx="11353800" cy="703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Oxygen and hydrogen atoms have the same proportion of the same atoms of water (H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O) , HYDRATE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Sources of carbohydrates ( Carbs)           mainly from plants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during photosynthesis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CO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  +   H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O   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energy from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          Glucose  + O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             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sunlight                               carbohydrate 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       carbon dioxide               water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3"/>
          <p:cNvCxnSpPr/>
          <p:nvPr/>
        </p:nvCxnSpPr>
        <p:spPr>
          <a:xfrm flipH="1" rot="10800000">
            <a:off x="4441371" y="4219303"/>
            <a:ext cx="2272938" cy="1306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9" name="Google Shape;99;p3"/>
          <p:cNvCxnSpPr/>
          <p:nvPr/>
        </p:nvCxnSpPr>
        <p:spPr>
          <a:xfrm flipH="1">
            <a:off x="1802674" y="4349931"/>
            <a:ext cx="509452" cy="73152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0" name="Google Shape;100;p3"/>
          <p:cNvCxnSpPr/>
          <p:nvPr/>
        </p:nvCxnSpPr>
        <p:spPr>
          <a:xfrm>
            <a:off x="3879669" y="4389120"/>
            <a:ext cx="13062" cy="71845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1" name="Google Shape;101;p3"/>
          <p:cNvCxnSpPr/>
          <p:nvPr/>
        </p:nvCxnSpPr>
        <p:spPr>
          <a:xfrm>
            <a:off x="6714309" y="2155371"/>
            <a:ext cx="90133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2" name="Google Shape;102;p3"/>
          <p:cNvCxnSpPr/>
          <p:nvPr/>
        </p:nvCxnSpPr>
        <p:spPr>
          <a:xfrm>
            <a:off x="6988629" y="4349931"/>
            <a:ext cx="391885" cy="23513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>
            <p:ph type="title"/>
          </p:nvPr>
        </p:nvSpPr>
        <p:spPr>
          <a:xfrm>
            <a:off x="838199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 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Carbohydrates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276496" y="1825625"/>
            <a:ext cx="335497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Monosaccharides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Ex: Fructose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Glucose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Galactose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4"/>
          <p:cNvSpPr txBox="1"/>
          <p:nvPr/>
        </p:nvSpPr>
        <p:spPr>
          <a:xfrm>
            <a:off x="4402184" y="1825625"/>
            <a:ext cx="38145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Disaccharides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Ex: Sucrose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fructose+glucose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Lactose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glucose+galactose 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Maltose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glucose+glucose</a:t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"/>
          <p:cNvSpPr txBox="1"/>
          <p:nvPr/>
        </p:nvSpPr>
        <p:spPr>
          <a:xfrm>
            <a:off x="8373291" y="1825625"/>
            <a:ext cx="36576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Polysaccharides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Ex: Starch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Dextrin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Cellulose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Pectin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Glycogen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NSP ( Non starch        polysaccharides)</a:t>
            </a:r>
            <a:endParaRPr>
              <a:highlight>
                <a:srgbClr val="FFFF00"/>
              </a:highlight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</a:t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1" name="Google Shape;111;p4"/>
          <p:cNvCxnSpPr/>
          <p:nvPr/>
        </p:nvCxnSpPr>
        <p:spPr>
          <a:xfrm flipH="1">
            <a:off x="2756263" y="927463"/>
            <a:ext cx="1397726" cy="74458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2" name="Google Shape;112;p4"/>
          <p:cNvCxnSpPr/>
          <p:nvPr/>
        </p:nvCxnSpPr>
        <p:spPr>
          <a:xfrm>
            <a:off x="6923314" y="1005840"/>
            <a:ext cx="1632857" cy="71845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3" name="Google Shape;113;p4"/>
          <p:cNvCxnSpPr/>
          <p:nvPr/>
        </p:nvCxnSpPr>
        <p:spPr>
          <a:xfrm>
            <a:off x="5473337" y="1045029"/>
            <a:ext cx="0" cy="78059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Facts about monosaccharides: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Simplest form of carbs “ simple sugars”.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Base units of carbs.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12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Breakdown products after digestion of carbs.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Soluble in water.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Sweet.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Ex: Glucose, Fructose, and Galactose.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642257" y="195943"/>
            <a:ext cx="10515600" cy="66620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21526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Fructose: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it is called “fruit sugars”.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it is found in fruits ,fruit juice, and honey.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it is a monosaccharide.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Glucose:</a:t>
            </a:r>
            <a:endParaRPr/>
          </a:p>
          <a:p>
            <a:pPr indent="-90804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it is the form of carbs, the body uses for energy,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and all other carbohydrates ae converted into glucose during digestion.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The glucose is then circulated around the bloodstream to the body cells.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found in ripe fruits and some vegetables like onions and beetroot.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fast source of energy.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can be found commercially in 3 forms       Powder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Liquid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Tablet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5" name="Google Shape;125;p6"/>
          <p:cNvCxnSpPr/>
          <p:nvPr/>
        </p:nvCxnSpPr>
        <p:spPr>
          <a:xfrm>
            <a:off x="5664926" y="5127170"/>
            <a:ext cx="496388" cy="1306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6" name="Google Shape;126;p6"/>
          <p:cNvCxnSpPr/>
          <p:nvPr/>
        </p:nvCxnSpPr>
        <p:spPr>
          <a:xfrm>
            <a:off x="5651863" y="5127170"/>
            <a:ext cx="496500" cy="4704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7" name="Google Shape;127;p6"/>
          <p:cNvCxnSpPr/>
          <p:nvPr/>
        </p:nvCxnSpPr>
        <p:spPr>
          <a:xfrm flipH="1" rot="-5400000">
            <a:off x="5423246" y="5408040"/>
            <a:ext cx="953700" cy="378900"/>
          </a:xfrm>
          <a:prstGeom prst="bentConnector3">
            <a:avLst>
              <a:gd fmla="val 102043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720634" y="362584"/>
            <a:ext cx="10515600" cy="61557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Galactose: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Found in milk of mammals.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it forms part of the milk sugar “ lactose”.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it is a monosaccharide.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3142" y="2534194"/>
            <a:ext cx="10583092" cy="39841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Facts about disaccharide: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They are sometimes called double sugars.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They are composed of 2 monosaccharides (Glucose+ 1 other simple sugar).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12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22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Soluble in water.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Sweet.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Breakdown to monosaccharides during digestion.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Ex: Sucrose, Lactose, Maltose.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idx="1" type="body"/>
          </p:nvPr>
        </p:nvSpPr>
        <p:spPr>
          <a:xfrm>
            <a:off x="616131" y="130629"/>
            <a:ext cx="10515600" cy="672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Sucrose: ( Glucose + fructose)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used in cookery.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obtained by refining sugar or beet.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present in some fruits and vegetables.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Lactose: ( Glucose + galactose)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Found in milk of mammals to supply infants with a source of energy.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Not sweet as sucrose.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Maltose: ( Glucose + glucose)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Sometimes called “malt sugars”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found in cereals such as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barely,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where it is formed during </a:t>
            </a:r>
            <a:r>
              <a:rPr b="1" lang="en-US">
                <a:solidFill>
                  <a:srgbClr val="F7CAAC"/>
                </a:solidFill>
                <a:latin typeface="Arial"/>
                <a:ea typeface="Arial"/>
                <a:cs typeface="Arial"/>
                <a:sym typeface="Arial"/>
              </a:rPr>
              <a:t>germination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9"/>
          <p:cNvSpPr/>
          <p:nvPr/>
        </p:nvSpPr>
        <p:spPr>
          <a:xfrm>
            <a:off x="7080069" y="2246811"/>
            <a:ext cx="1854925" cy="548640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2022-04-10T16:18:01Z</dcterms:created>
  <dc:creator>User</dc:creator>
</cp:coreProperties>
</file>