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Amatic SC"/>
      <p:regular r:id="rId25"/>
      <p:bold r:id="rId26"/>
    </p:embeddedFont>
    <p:embeddedFont>
      <p:font typeface="Source Code Pro"/>
      <p:regular r:id="rId27"/>
      <p:bold r:id="rId28"/>
      <p:italic r:id="rId29"/>
      <p:boldItalic r:id="rId30"/>
    </p:embeddedFont>
    <p:embeddedFont>
      <p:font typeface="Comfortaa Medium"/>
      <p:regular r:id="rId31"/>
      <p:bold r:id="rId32"/>
    </p:embeddedFont>
    <p:embeddedFont>
      <p:font typeface="Comforta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F84A8C-78B8-4466-9C7E-FCF39608539A}">
  <a:tblStyle styleId="{20F84A8C-78B8-4466-9C7E-FCF3960853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CodePr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mfortaaMedium-regular.fntdata"/><Relationship Id="rId30" Type="http://schemas.openxmlformats.org/officeDocument/2006/relationships/font" Target="fonts/SourceCodePro-boldItalic.fntdata"/><Relationship Id="rId11" Type="http://schemas.openxmlformats.org/officeDocument/2006/relationships/slide" Target="slides/slide5.xml"/><Relationship Id="rId33" Type="http://schemas.openxmlformats.org/officeDocument/2006/relationships/font" Target="fonts/Comfortaa-regular.fntdata"/><Relationship Id="rId10" Type="http://schemas.openxmlformats.org/officeDocument/2006/relationships/slide" Target="slides/slide4.xml"/><Relationship Id="rId32" Type="http://schemas.openxmlformats.org/officeDocument/2006/relationships/font" Target="fonts/ComfortaaMedium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Comfortaa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d367590e3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2d367590e39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367590e3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d367590e3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367590e3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367590e3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367590e3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d367590e3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367590e39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367590e3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367590e39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367590e39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367590e39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d367590e39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d367590e39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d367590e39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367590e39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d367590e39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d367590e39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d367590e39_0_7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367590e3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367590e3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367590e3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367590e3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367590e3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367590e3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367590e3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367590e3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367590e3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d367590e3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367590e3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367590e3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367590e3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367590e3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CfqnyUSEPMd4GonwOp46V6fpaVsD75NK/view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hellocode.me/?lang=en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060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12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4044700" y="166900"/>
            <a:ext cx="48363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Calibri"/>
              <a:buNone/>
            </a:pPr>
            <a:r>
              <a:rPr b="0" lang="en" sz="6900">
                <a:solidFill>
                  <a:srgbClr val="1E1542"/>
                </a:solidFill>
                <a:latin typeface="Impact"/>
                <a:ea typeface="Impact"/>
                <a:cs typeface="Impact"/>
                <a:sym typeface="Impact"/>
              </a:rPr>
              <a:t>HelloCode</a:t>
            </a:r>
            <a:endParaRPr b="0" sz="6900">
              <a:solidFill>
                <a:srgbClr val="1E154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40" y="166904"/>
            <a:ext cx="4600714" cy="486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544489">
            <a:off x="5455435" y="1653291"/>
            <a:ext cx="3016193" cy="286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-1"/>
            <a:ext cx="750510" cy="10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>
            <p:ph type="title"/>
          </p:nvPr>
        </p:nvSpPr>
        <p:spPr>
          <a:xfrm>
            <a:off x="0" y="195100"/>
            <a:ext cx="91440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6</a:t>
            </a:r>
            <a:r>
              <a:rPr lang="en" sz="2000"/>
              <a:t>.	When you start a lesson, you can play a video to </a:t>
            </a:r>
            <a:r>
              <a:rPr lang="en" sz="2000"/>
              <a:t>understand</a:t>
            </a:r>
            <a:r>
              <a:rPr lang="en" sz="2000"/>
              <a:t> the concept.</a:t>
            </a:r>
            <a:endParaRPr sz="2000">
              <a:solidFill>
                <a:srgbClr val="000000"/>
              </a:solidFill>
              <a:highlight>
                <a:srgbClr val="F4C045"/>
              </a:highlight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6609275" y="1084625"/>
            <a:ext cx="1081800" cy="2571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</a:t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8071" l="0" r="0" t="0"/>
          <a:stretch/>
        </p:blipFill>
        <p:spPr>
          <a:xfrm>
            <a:off x="0" y="613900"/>
            <a:ext cx="9144000" cy="452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 rot="-2873008">
            <a:off x="2033096" y="1828396"/>
            <a:ext cx="345789" cy="73639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6653600" y="1029750"/>
            <a:ext cx="1081800" cy="2571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</a:t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 rot="5400000">
            <a:off x="5519807" y="4373575"/>
            <a:ext cx="345900" cy="736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 txBox="1"/>
          <p:nvPr>
            <p:ph type="title"/>
          </p:nvPr>
        </p:nvSpPr>
        <p:spPr>
          <a:xfrm>
            <a:off x="0" y="195100"/>
            <a:ext cx="91440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7.	Then, </a:t>
            </a:r>
            <a:r>
              <a:rPr lang="en" sz="2000"/>
              <a:t>navigate</a:t>
            </a:r>
            <a:r>
              <a:rPr lang="en" sz="2000"/>
              <a:t> </a:t>
            </a:r>
            <a:r>
              <a:rPr lang="en" sz="2000"/>
              <a:t>to the Integrated Development Environment (IDE)</a:t>
            </a:r>
            <a:endParaRPr sz="2000"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4101" l="0" r="0" t="14690"/>
          <a:stretch/>
        </p:blipFill>
        <p:spPr>
          <a:xfrm>
            <a:off x="0" y="746750"/>
            <a:ext cx="9144000" cy="43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/>
          <p:nvPr/>
        </p:nvSpPr>
        <p:spPr>
          <a:xfrm rot="-5719494">
            <a:off x="1215471" y="676395"/>
            <a:ext cx="345893" cy="73635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 rot="5833792">
            <a:off x="4143637" y="676236"/>
            <a:ext cx="345648" cy="73665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639350" y="2777575"/>
            <a:ext cx="1605000" cy="1117200"/>
          </a:xfrm>
          <a:prstGeom prst="cloudCallout">
            <a:avLst>
              <a:gd fmla="val -6850" name="adj1"/>
              <a:gd fmla="val -1075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You write your code here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7017175" y="2832450"/>
            <a:ext cx="1605000" cy="1356900"/>
          </a:xfrm>
          <a:prstGeom prst="cloudCallout">
            <a:avLst>
              <a:gd fmla="val -84360" name="adj1"/>
              <a:gd fmla="val -5796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The result is displayed here</a:t>
            </a:r>
            <a:endParaRPr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IDE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An IDE, or Integrated Development Environment, is a special kind of software that helps people write and test computer programs. Here’s how it works:</a:t>
            </a:r>
            <a:endParaRPr b="1" sz="11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</a:pPr>
            <a:r>
              <a:rPr b="1" lang="en" sz="11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"Integrated" means everything you need is in one place. The IDE has all the tools you need to write and fix your code.</a:t>
            </a:r>
            <a:endParaRPr b="1" sz="11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</a:pPr>
            <a:r>
              <a:rPr b="1" lang="en" sz="11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"Development" means creating or building something, in this case, a program.</a:t>
            </a:r>
            <a:endParaRPr b="1" sz="11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</a:pPr>
            <a:r>
              <a:rPr b="1" lang="en" sz="11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"Environment" is the workspace where you do everything.</a:t>
            </a:r>
            <a:endParaRPr b="1" sz="11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So, an IDE makes coding easier by giving you:</a:t>
            </a:r>
            <a:endParaRPr b="1" sz="11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mfortaa"/>
              <a:buAutoNum type="arabicPeriod"/>
            </a:pPr>
            <a:r>
              <a:rPr b="1" lang="en" sz="11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A place to write your code.</a:t>
            </a:r>
            <a:endParaRPr b="1" sz="11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mfortaa"/>
              <a:buAutoNum type="arabicPeriod"/>
            </a:pPr>
            <a:r>
              <a:rPr b="1" lang="en" sz="11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A way to check for mistakes.</a:t>
            </a:r>
            <a:endParaRPr b="1" sz="11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mfortaa"/>
              <a:buAutoNum type="arabicPeriod"/>
            </a:pPr>
            <a:r>
              <a:rPr b="1" lang="en" sz="11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A button to run your program and see what happens.</a:t>
            </a:r>
            <a:endParaRPr b="1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763" y="24257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going to cover in this semester</a:t>
            </a:r>
            <a:endParaRPr/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We are </a:t>
            </a: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going</a:t>
            </a:r>
            <a:r>
              <a:rPr lang="en" sz="1300">
                <a:latin typeface="Comfortaa"/>
                <a:ea typeface="Comfortaa"/>
                <a:cs typeface="Comfortaa"/>
                <a:sym typeface="Comfortaa"/>
              </a:rPr>
              <a:t> to finish 20 lessons as below: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397" y="1615071"/>
            <a:ext cx="3046000" cy="32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17433">
            <a:off x="5833698" y="2545575"/>
            <a:ext cx="2286650" cy="2175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26"/>
          <p:cNvGraphicFramePr/>
          <p:nvPr/>
        </p:nvGraphicFramePr>
        <p:xfrm>
          <a:off x="1262900" y="47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{20F84A8C-78B8-4466-9C7E-FCF39608539A}</a:tableStyleId>
              </a:tblPr>
              <a:tblGrid>
                <a:gridCol w="417650"/>
                <a:gridCol w="2235675"/>
                <a:gridCol w="4275275"/>
              </a:tblGrid>
              <a:tr h="36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#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Lesson </a:t>
                      </a:r>
                      <a:r>
                        <a:rPr b="1" lang="en" sz="1200">
                          <a:solidFill>
                            <a:schemeClr val="accen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Title </a:t>
                      </a:r>
                      <a:endParaRPr b="1" sz="1200">
                        <a:solidFill>
                          <a:schemeClr val="accen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accen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Outcomes</a:t>
                      </a:r>
                      <a:endParaRPr b="1" sz="1200">
                        <a:solidFill>
                          <a:schemeClr val="accen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85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1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1 Hello SmoothY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(Introduction to SmoothY)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omfortaa Medium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Recognize the terms: Programmer, programming languages, end-user and they will be introduced to SmoothY language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2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Objects Around Me  Recognize object term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omfortaa Medium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List objects’ properties and actions and distinguish between them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3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Hello SmoothY’s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Workplace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omfortaa Medium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Add ellipses to SmoothY’s canvas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omfortaa Medium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Distinguish between ellipse’s width and height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4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Hello Shapes  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omfortaa Medium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Add rectangles to SmoothY’s canvas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omfortaa Medium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Color SmoothY’s shapes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omfortaa Medium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Distinguish between width and height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omfortaa Medium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Get introduced to code order importance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5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Shapes Projects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Comfortaa Medium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The student will be able to apply previously gained skills through challenges with specific requirements.</a:t>
                      </a:r>
                      <a:endParaRPr sz="1200">
                        <a:solidFill>
                          <a:schemeClr val="accent1"/>
                        </a:solidFill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">
            <a:off x="7856129" y="3869488"/>
            <a:ext cx="1339245" cy="12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" y="3675126"/>
            <a:ext cx="1387675" cy="14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27"/>
          <p:cNvGraphicFramePr/>
          <p:nvPr/>
        </p:nvGraphicFramePr>
        <p:xfrm>
          <a:off x="1262900" y="47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{20F84A8C-78B8-4466-9C7E-FCF39608539A}</a:tableStyleId>
              </a:tblPr>
              <a:tblGrid>
                <a:gridCol w="417650"/>
                <a:gridCol w="2235675"/>
                <a:gridCol w="4275275"/>
              </a:tblGrid>
              <a:tr h="36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#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Lesson Title 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Outcomes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85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6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Hello X and Y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(Coordinates)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Get familiar with the grid concept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Name a point on a grid with its coordinates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Locate a point on a grid when given its coordinates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7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Hello Points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(Point and move to)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Create points objects on SmoothY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Move SmoothY shapes to a certain point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Moving Shapes Projects 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student will be able to apply previously gained skills </a:t>
                      </a: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through challenges with specific requirements.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9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Hide my objects 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(Objects visibility)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Control SmoothY’s objects visibility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Pause program execution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10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Scene Projects 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student will be able to apply previously gained skills through challenges with specific requirements.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">
            <a:off x="7856129" y="3869488"/>
            <a:ext cx="1339245" cy="12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" y="3675126"/>
            <a:ext cx="1387675" cy="14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Google Shape;183;p28"/>
          <p:cNvGraphicFramePr/>
          <p:nvPr/>
        </p:nvGraphicFramePr>
        <p:xfrm>
          <a:off x="1262900" y="47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{20F84A8C-78B8-4466-9C7E-FCF39608539A}</a:tableStyleId>
              </a:tblPr>
              <a:tblGrid>
                <a:gridCol w="417650"/>
                <a:gridCol w="2235675"/>
                <a:gridCol w="4275275"/>
              </a:tblGrid>
              <a:tr h="36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#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Lesson Title 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Outcomes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45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11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Hello Triangle  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 triangle to SmoothY’s canvas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12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Hello Angles  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Recognize the terms: rotation, angles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Distinguish between directions and relate them to angles/ rotation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Get introduced to the special angles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Hello Images  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 images to SmoothY programs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Rotate SmoothY images and shapes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Access images library and copy images paths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14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Images and Angles Projects 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student will be able to apply previously gained skills through challenges with specific requirements.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15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Speed it up  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Recognize the term: speed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Relate time taken to move to a specific destination to speed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">
            <a:off x="7856129" y="3869488"/>
            <a:ext cx="1339245" cy="12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" y="3675126"/>
            <a:ext cx="1387675" cy="14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29"/>
          <p:cNvGraphicFramePr/>
          <p:nvPr/>
        </p:nvGraphicFramePr>
        <p:xfrm>
          <a:off x="1262900" y="47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{20F84A8C-78B8-4466-9C7E-FCF39608539A}</a:tableStyleId>
              </a:tblPr>
              <a:tblGrid>
                <a:gridCol w="417650"/>
                <a:gridCol w="2235675"/>
                <a:gridCol w="4275275"/>
              </a:tblGrid>
              <a:tr h="36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#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Lesson Title 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Outcomes</a:t>
                      </a:r>
                      <a:endParaRPr b="1"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53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16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Hello Animation (Move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and rotate during time)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Animate shapes and images by moving them and rotating them within specific time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Apply speed concepts using SmoothY’s code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Use suitable time values to get specific results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17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Animation Projects 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student will be able to apply previously gained skills through challenges with specific requirements.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More Animation Projects 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student will be able to apply previously gained skills through challenges with specific requirements.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19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Hello Sounds  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 sounds to SmoothY programs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Play e sounds in SmoothY programs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Access sounds library and copy sounds paths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mfortaa Medium"/>
                          <a:ea typeface="Comfortaa Medium"/>
                          <a:cs typeface="Comfortaa Medium"/>
                          <a:sym typeface="Comfortaa Medium"/>
                        </a:rPr>
                        <a:t>20</a:t>
                      </a:r>
                      <a:endParaRPr sz="1200">
                        <a:latin typeface="Comfortaa Medium"/>
                        <a:ea typeface="Comfortaa Medium"/>
                        <a:cs typeface="Comfortaa Medium"/>
                        <a:sym typeface="Comfortaa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Graduation project 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0C28"/>
                        </a:buClr>
                        <a:buSzPts val="1200"/>
                        <a:buFont typeface="Comfortaa"/>
                        <a:buChar char="●"/>
                      </a:pPr>
                      <a:r>
                        <a:rPr lang="en" sz="1200">
                          <a:solidFill>
                            <a:srgbClr val="040C2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student will be able to apply previously gained skills through challenges with specific requirements.</a:t>
                      </a:r>
                      <a:endParaRPr sz="1200">
                        <a:solidFill>
                          <a:srgbClr val="040C2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">
            <a:off x="7856129" y="3869488"/>
            <a:ext cx="1339245" cy="12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" y="3675126"/>
            <a:ext cx="1387675" cy="14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060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12" scaled="0"/>
        </a:gra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ctrTitle"/>
          </p:nvPr>
        </p:nvSpPr>
        <p:spPr>
          <a:xfrm>
            <a:off x="2153850" y="0"/>
            <a:ext cx="48363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Calibri"/>
              <a:buNone/>
            </a:pPr>
            <a:r>
              <a:rPr b="0" lang="en" sz="6900">
                <a:solidFill>
                  <a:srgbClr val="1E1542"/>
                </a:solidFill>
                <a:latin typeface="Impact"/>
                <a:ea typeface="Impact"/>
                <a:cs typeface="Impact"/>
                <a:sym typeface="Impact"/>
              </a:rPr>
              <a:t>Thank you</a:t>
            </a:r>
            <a:endParaRPr b="0" sz="6900">
              <a:solidFill>
                <a:srgbClr val="1E154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375" y="1141225"/>
            <a:ext cx="2983950" cy="31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544489">
            <a:off x="4737135" y="1369516"/>
            <a:ext cx="3016193" cy="286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-1"/>
            <a:ext cx="750510" cy="10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>
            <p:ph type="ctrTitle"/>
          </p:nvPr>
        </p:nvSpPr>
        <p:spPr>
          <a:xfrm>
            <a:off x="0" y="3965700"/>
            <a:ext cx="91440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Calibri"/>
              <a:buNone/>
            </a:pPr>
            <a:r>
              <a:rPr b="0" lang="en" sz="5000">
                <a:solidFill>
                  <a:srgbClr val="1E1542"/>
                </a:solidFill>
                <a:latin typeface="Impact"/>
                <a:ea typeface="Impact"/>
                <a:cs typeface="Impact"/>
                <a:sym typeface="Impact"/>
              </a:rPr>
              <a:t>The computer Department</a:t>
            </a:r>
            <a:endParaRPr b="0" sz="5000">
              <a:solidFill>
                <a:srgbClr val="1E154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377"/>
            <a:ext cx="9143999" cy="4668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21683" l="18407" r="19426" t="20368"/>
          <a:stretch/>
        </p:blipFill>
        <p:spPr>
          <a:xfrm>
            <a:off x="0" y="0"/>
            <a:ext cx="9144000" cy="479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 title="smoothy-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0" y="195100"/>
            <a:ext cx="91440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Go to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https://www.hellocode.me/?lang=en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19820" l="0" r="0" t="0"/>
          <a:stretch/>
        </p:blipFill>
        <p:spPr>
          <a:xfrm>
            <a:off x="0" y="613900"/>
            <a:ext cx="9144000" cy="45296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 rot="5400000">
            <a:off x="1712272" y="558078"/>
            <a:ext cx="345900" cy="736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19820" l="0" r="0" t="0"/>
          <a:stretch/>
        </p:blipFill>
        <p:spPr>
          <a:xfrm>
            <a:off x="0" y="613900"/>
            <a:ext cx="9144000" cy="45296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/>
          <p:nvPr/>
        </p:nvSpPr>
        <p:spPr>
          <a:xfrm>
            <a:off x="6767034" y="318682"/>
            <a:ext cx="345900" cy="736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type="title"/>
          </p:nvPr>
        </p:nvSpPr>
        <p:spPr>
          <a:xfrm>
            <a:off x="0" y="195100"/>
            <a:ext cx="91440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2.	Click on </a:t>
            </a:r>
            <a:r>
              <a:rPr lang="en" sz="2000">
                <a:highlight>
                  <a:srgbClr val="F4C045"/>
                </a:highlight>
              </a:rPr>
              <a:t>Login</a:t>
            </a:r>
            <a:endParaRPr sz="2000">
              <a:solidFill>
                <a:srgbClr val="000000"/>
              </a:solidFill>
              <a:highlight>
                <a:srgbClr val="F4C045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0" y="195100"/>
            <a:ext cx="4390500" cy="5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3. </a:t>
            </a:r>
            <a:r>
              <a:rPr lang="en" sz="2200"/>
              <a:t> Enter your username and password and </a:t>
            </a:r>
            <a:r>
              <a:rPr lang="en" sz="2200">
                <a:highlight>
                  <a:srgbClr val="F4C045"/>
                </a:highlight>
              </a:rPr>
              <a:t>Login</a:t>
            </a:r>
            <a:endParaRPr sz="2200">
              <a:highlight>
                <a:srgbClr val="F4C04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2298675"/>
            <a:ext cx="4203000" cy="22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PS: the login details are printed on the labels.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Please refer to your teacher if you need help with this.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16125" l="35021" r="34623" t="8488"/>
          <a:stretch/>
        </p:blipFill>
        <p:spPr>
          <a:xfrm>
            <a:off x="4614029" y="0"/>
            <a:ext cx="36818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 rot="-5400000">
            <a:off x="4159809" y="2909482"/>
            <a:ext cx="345900" cy="736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 rot="-5400000">
            <a:off x="4159809" y="3602832"/>
            <a:ext cx="345900" cy="736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0" y="195100"/>
            <a:ext cx="91440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4</a:t>
            </a:r>
            <a:r>
              <a:rPr lang="en" sz="2000"/>
              <a:t>.	You will get this screen, Select My World Click on </a:t>
            </a:r>
            <a:r>
              <a:rPr lang="en" sz="2000">
                <a:highlight>
                  <a:srgbClr val="F4C045"/>
                </a:highlight>
              </a:rPr>
              <a:t>Play Level</a:t>
            </a:r>
            <a:endParaRPr sz="2000">
              <a:solidFill>
                <a:srgbClr val="000000"/>
              </a:solidFill>
              <a:highlight>
                <a:srgbClr val="F4C045"/>
              </a:highlight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8274609" y="1236082"/>
            <a:ext cx="345900" cy="736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3929" l="0" r="0" t="0"/>
          <a:stretch/>
        </p:blipFill>
        <p:spPr>
          <a:xfrm>
            <a:off x="0" y="599387"/>
            <a:ext cx="9144000" cy="452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>
            <a:off x="4328500" y="1358650"/>
            <a:ext cx="1081800" cy="2571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</a:t>
            </a: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6609250" y="978975"/>
            <a:ext cx="1081800" cy="2571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</a:t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 rot="-2873008">
            <a:off x="2395046" y="409121"/>
            <a:ext cx="345789" cy="73639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 rot="-5179093">
            <a:off x="3434306" y="4004404"/>
            <a:ext cx="345714" cy="73652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0" y="195100"/>
            <a:ext cx="91440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5</a:t>
            </a:r>
            <a:r>
              <a:rPr lang="en" sz="2000"/>
              <a:t>.	You will find a list of all the lessons for this course.</a:t>
            </a:r>
            <a:r>
              <a:rPr lang="en" sz="2000"/>
              <a:t>The student’s progress will be monitored by the teacher.</a:t>
            </a:r>
            <a:endParaRPr sz="2000">
              <a:highlight>
                <a:srgbClr val="F4C045"/>
              </a:highlight>
            </a:endParaRPr>
          </a:p>
          <a:p>
            <a:pPr indent="0" lvl="0" marL="5143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17273" l="0" r="0" t="0"/>
          <a:stretch/>
        </p:blipFill>
        <p:spPr>
          <a:xfrm>
            <a:off x="0" y="613900"/>
            <a:ext cx="9144000" cy="452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6635850" y="1091825"/>
            <a:ext cx="1081800" cy="2571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</a:t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 rot="-2873008">
            <a:off x="1703321" y="2448396"/>
            <a:ext cx="345789" cy="73639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 rot="2436078">
            <a:off x="5305424" y="4143846"/>
            <a:ext cx="345733" cy="73637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