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4" roundtripDataSignature="AMtx7mgwegXPboIzsYCjx3XPhuPfn6qK6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12" Type="http://schemas.openxmlformats.org/officeDocument/2006/relationships/slide" Target="slides/slide8.xml"/><Relationship Id="rId34" Type="http://customschemas.google.com/relationships/presentationmetadata" Target="meta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37d31964ab0_0_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37d31964ab0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37d31964ab0_0_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37d31964ab0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37d31964ab0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37d31964ab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340f749cf0a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340f749cf0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340f749cf0a_1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340f749cf0a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3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3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3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2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3" name="Shape 23"/>
        <p:cNvGrpSpPr/>
        <p:nvPr/>
      </p:nvGrpSpPr>
      <p:grpSpPr>
        <a:xfrm>
          <a:off x="0" y="0"/>
          <a:ext cx="0" cy="0"/>
          <a:chOff x="0" y="0"/>
          <a:chExt cx="0" cy="0"/>
        </a:xfrm>
      </p:grpSpPr>
      <p:sp>
        <p:nvSpPr>
          <p:cNvPr id="24" name="Google Shape;24;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2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2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0" name="Shape 30"/>
        <p:cNvGrpSpPr/>
        <p:nvPr/>
      </p:nvGrpSpPr>
      <p:grpSpPr>
        <a:xfrm>
          <a:off x="0" y="0"/>
          <a:ext cx="0" cy="0"/>
          <a:chOff x="0" y="0"/>
          <a:chExt cx="0" cy="0"/>
        </a:xfrm>
      </p:grpSpPr>
      <p:sp>
        <p:nvSpPr>
          <p:cNvPr id="31" name="Google Shape;31;p2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2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3" name="Google Shape;33;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3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3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3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3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3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3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3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3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3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34"/>
          <p:cNvSpPr/>
          <p:nvPr>
            <p:ph idx="2" type="pic"/>
          </p:nvPr>
        </p:nvSpPr>
        <p:spPr>
          <a:xfrm>
            <a:off x="5183188" y="987425"/>
            <a:ext cx="6172200" cy="4873625"/>
          </a:xfrm>
          <a:prstGeom prst="rect">
            <a:avLst/>
          </a:prstGeom>
          <a:noFill/>
          <a:ln>
            <a:noFill/>
          </a:ln>
        </p:spPr>
      </p:sp>
      <p:sp>
        <p:nvSpPr>
          <p:cNvPr id="64" name="Google Shape;64;p3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9.jpg"/><Relationship Id="rId4" Type="http://schemas.openxmlformats.org/officeDocument/2006/relationships/image" Target="../media/image1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6.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type="ctrTitle"/>
          </p:nvPr>
        </p:nvSpPr>
        <p:spPr>
          <a:xfrm>
            <a:off x="1184366" y="456157"/>
            <a:ext cx="9144000" cy="1006883"/>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US">
                <a:latin typeface="Arial"/>
                <a:ea typeface="Arial"/>
                <a:cs typeface="Arial"/>
                <a:sym typeface="Arial"/>
              </a:rPr>
              <a:t>Vitamins</a:t>
            </a:r>
            <a:endParaRPr>
              <a:latin typeface="Arial"/>
              <a:ea typeface="Arial"/>
              <a:cs typeface="Arial"/>
              <a:sym typeface="Arial"/>
            </a:endParaRPr>
          </a:p>
        </p:txBody>
      </p:sp>
      <p:sp>
        <p:nvSpPr>
          <p:cNvPr id="85" name="Google Shape;85;p1"/>
          <p:cNvSpPr txBox="1"/>
          <p:nvPr>
            <p:ph idx="1" type="subTitle"/>
          </p:nvPr>
        </p:nvSpPr>
        <p:spPr>
          <a:xfrm flipH="1">
            <a:off x="407126" y="4545873"/>
            <a:ext cx="45719" cy="92415"/>
          </a:xfrm>
          <a:prstGeom prst="rect">
            <a:avLst/>
          </a:prstGeom>
          <a:noFill/>
          <a:ln>
            <a:noFill/>
          </a:ln>
        </p:spPr>
        <p:txBody>
          <a:bodyPr anchorCtr="0" anchor="t" bIns="45700" lIns="91425" spcFirstLastPara="1" rIns="91425" wrap="square" tIns="45700">
            <a:normAutofit fontScale="25000" lnSpcReduction="20000"/>
          </a:bodyPr>
          <a:lstStyle/>
          <a:p>
            <a:pPr indent="0" lvl="0" marL="0" rtl="0" algn="ctr">
              <a:lnSpc>
                <a:spcPct val="90000"/>
              </a:lnSpc>
              <a:spcBef>
                <a:spcPts val="0"/>
              </a:spcBef>
              <a:spcAft>
                <a:spcPts val="0"/>
              </a:spcAft>
              <a:buClr>
                <a:schemeClr val="dk1"/>
              </a:buClr>
              <a:buSzPct val="100000"/>
              <a:buNone/>
            </a:pPr>
            <a:r>
              <a:t/>
            </a:r>
            <a:endParaRPr/>
          </a:p>
        </p:txBody>
      </p:sp>
      <p:pic>
        <p:nvPicPr>
          <p:cNvPr id="86" name="Google Shape;86;p1"/>
          <p:cNvPicPr preferRelativeResize="0"/>
          <p:nvPr/>
        </p:nvPicPr>
        <p:blipFill rotWithShape="1">
          <a:blip r:embed="rId3">
            <a:alphaModFix/>
          </a:blip>
          <a:srcRect b="0" l="0" r="0" t="0"/>
          <a:stretch/>
        </p:blipFill>
        <p:spPr>
          <a:xfrm>
            <a:off x="1184366" y="2366962"/>
            <a:ext cx="9265920" cy="449103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0"/>
          <p:cNvSpPr txBox="1"/>
          <p:nvPr>
            <p:ph idx="1" type="body"/>
          </p:nvPr>
        </p:nvSpPr>
        <p:spPr>
          <a:xfrm>
            <a:off x="537755" y="192769"/>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latin typeface="Arial"/>
                <a:ea typeface="Arial"/>
                <a:cs typeface="Arial"/>
                <a:sym typeface="Arial"/>
              </a:rPr>
              <a:t>Deficiency: (the opposite of it’s functions)</a:t>
            </a:r>
            <a:endParaRPr/>
          </a:p>
          <a:p>
            <a:pPr indent="0" lvl="0" marL="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0" lvl="0" marL="0" rtl="0" algn="l">
              <a:lnSpc>
                <a:spcPct val="90000"/>
              </a:lnSpc>
              <a:spcBef>
                <a:spcPts val="1000"/>
              </a:spcBef>
              <a:spcAft>
                <a:spcPts val="0"/>
              </a:spcAft>
              <a:buClr>
                <a:schemeClr val="dk1"/>
              </a:buClr>
              <a:buSzPts val="2800"/>
              <a:buNone/>
            </a:pPr>
            <a:r>
              <a:rPr lang="en-US">
                <a:latin typeface="Arial"/>
                <a:ea typeface="Arial"/>
                <a:cs typeface="Arial"/>
                <a:sym typeface="Arial"/>
              </a:rPr>
              <a:t>1</a:t>
            </a:r>
            <a:r>
              <a:rPr lang="en-US">
                <a:highlight>
                  <a:srgbClr val="FFFF00"/>
                </a:highlight>
                <a:latin typeface="Arial"/>
                <a:ea typeface="Arial"/>
                <a:cs typeface="Arial"/>
                <a:sym typeface="Arial"/>
              </a:rPr>
              <a:t>. The retina ceases to make visual purple, then vision in dim light is impaired, leading to</a:t>
            </a:r>
            <a:r>
              <a:rPr b="1" lang="en-US">
                <a:solidFill>
                  <a:srgbClr val="F7CAAC"/>
                </a:solidFill>
                <a:highlight>
                  <a:srgbClr val="FFFF00"/>
                </a:highlight>
                <a:latin typeface="Arial"/>
                <a:ea typeface="Arial"/>
                <a:cs typeface="Arial"/>
                <a:sym typeface="Arial"/>
              </a:rPr>
              <a:t> night blindness  </a:t>
            </a:r>
            <a:r>
              <a:rPr lang="en-US" sz="2000">
                <a:highlight>
                  <a:srgbClr val="FFFF00"/>
                </a:highlight>
                <a:latin typeface="Arial"/>
                <a:ea typeface="Arial"/>
                <a:cs typeface="Arial"/>
                <a:sym typeface="Arial"/>
              </a:rPr>
              <a:t>then</a:t>
            </a:r>
            <a:r>
              <a:rPr b="1" lang="en-US">
                <a:solidFill>
                  <a:srgbClr val="F7CAAC"/>
                </a:solidFill>
                <a:highlight>
                  <a:srgbClr val="FFFF00"/>
                </a:highlight>
                <a:latin typeface="Arial"/>
                <a:ea typeface="Arial"/>
                <a:cs typeface="Arial"/>
                <a:sym typeface="Arial"/>
              </a:rPr>
              <a:t>  </a:t>
            </a:r>
            <a:r>
              <a:rPr lang="en-US">
                <a:highlight>
                  <a:srgbClr val="FFFF00"/>
                </a:highlight>
                <a:latin typeface="Arial"/>
                <a:ea typeface="Arial"/>
                <a:cs typeface="Arial"/>
                <a:sym typeface="Arial"/>
              </a:rPr>
              <a:t>total blindness.</a:t>
            </a:r>
            <a:endParaRPr>
              <a:highlight>
                <a:srgbClr val="FFFF00"/>
              </a:highlight>
            </a:endParaRPr>
          </a:p>
          <a:p>
            <a:pPr indent="0" lvl="0" marL="0" rtl="0" algn="l">
              <a:lnSpc>
                <a:spcPct val="90000"/>
              </a:lnSpc>
              <a:spcBef>
                <a:spcPts val="1000"/>
              </a:spcBef>
              <a:spcAft>
                <a:spcPts val="0"/>
              </a:spcAft>
              <a:buClr>
                <a:schemeClr val="dk1"/>
              </a:buClr>
              <a:buSzPts val="2800"/>
              <a:buNone/>
            </a:pPr>
            <a:r>
              <a:rPr lang="en-US">
                <a:highlight>
                  <a:srgbClr val="FFFF00"/>
                </a:highlight>
                <a:latin typeface="Arial"/>
                <a:ea typeface="Arial"/>
                <a:cs typeface="Arial"/>
                <a:sym typeface="Arial"/>
              </a:rPr>
              <a:t>2. The skin and mucous membranes become dry and infected, and the resistance to disease is reduced.</a:t>
            </a:r>
            <a:endParaRPr>
              <a:highlight>
                <a:srgbClr val="FFFF00"/>
              </a:highlight>
            </a:endParaRPr>
          </a:p>
          <a:p>
            <a:pPr indent="0" lvl="0" marL="0" rtl="0" algn="l">
              <a:lnSpc>
                <a:spcPct val="90000"/>
              </a:lnSpc>
              <a:spcBef>
                <a:spcPts val="1000"/>
              </a:spcBef>
              <a:spcAft>
                <a:spcPts val="0"/>
              </a:spcAft>
              <a:buClr>
                <a:schemeClr val="dk1"/>
              </a:buClr>
              <a:buSzPts val="2800"/>
              <a:buNone/>
            </a:pPr>
            <a:r>
              <a:rPr lang="en-US">
                <a:highlight>
                  <a:srgbClr val="FFFF00"/>
                </a:highlight>
                <a:latin typeface="Arial"/>
                <a:ea typeface="Arial"/>
                <a:cs typeface="Arial"/>
                <a:sym typeface="Arial"/>
              </a:rPr>
              <a:t>3. Growth of children is retarded.</a:t>
            </a:r>
            <a:endParaRPr>
              <a:highlight>
                <a:srgbClr val="FFFF00"/>
              </a:highlight>
              <a:latin typeface="Arial"/>
              <a:ea typeface="Arial"/>
              <a:cs typeface="Arial"/>
              <a:sym typeface="Arial"/>
            </a:endParaRPr>
          </a:p>
        </p:txBody>
      </p:sp>
      <p:cxnSp>
        <p:nvCxnSpPr>
          <p:cNvPr id="146" name="Google Shape;146;p10"/>
          <p:cNvCxnSpPr/>
          <p:nvPr/>
        </p:nvCxnSpPr>
        <p:spPr>
          <a:xfrm>
            <a:off x="8007531" y="2599509"/>
            <a:ext cx="705395" cy="0"/>
          </a:xfrm>
          <a:prstGeom prst="straightConnector1">
            <a:avLst/>
          </a:prstGeom>
          <a:noFill/>
          <a:ln cap="flat" cmpd="sng" w="9525">
            <a:solidFill>
              <a:schemeClr val="accent1"/>
            </a:solidFill>
            <a:prstDash val="solid"/>
            <a:miter lim="800000"/>
            <a:headEnd len="sm" w="sm" type="none"/>
            <a:tailEnd len="med" w="med" type="triangle"/>
          </a:ln>
        </p:spPr>
      </p:cxnSp>
      <p:pic>
        <p:nvPicPr>
          <p:cNvPr id="147" name="Google Shape;147;p10"/>
          <p:cNvPicPr preferRelativeResize="0"/>
          <p:nvPr/>
        </p:nvPicPr>
        <p:blipFill rotWithShape="1">
          <a:blip r:embed="rId3">
            <a:alphaModFix/>
          </a:blip>
          <a:srcRect b="0" l="0" r="0" t="0"/>
          <a:stretch/>
        </p:blipFill>
        <p:spPr>
          <a:xfrm>
            <a:off x="6070788" y="3053850"/>
            <a:ext cx="5284275" cy="350370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1"/>
          <p:cNvSpPr txBox="1"/>
          <p:nvPr>
            <p:ph type="title"/>
          </p:nvPr>
        </p:nvSpPr>
        <p:spPr>
          <a:xfrm>
            <a:off x="720634" y="1122772"/>
            <a:ext cx="10515600" cy="212988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Arial"/>
              <a:buNone/>
            </a:pPr>
            <a:r>
              <a:rPr lang="en-US" sz="2800">
                <a:latin typeface="Arial"/>
                <a:ea typeface="Arial"/>
                <a:cs typeface="Arial"/>
                <a:sym typeface="Arial"/>
              </a:rPr>
              <a:t>-Stability in food preparation:</a:t>
            </a:r>
            <a:br>
              <a:rPr lang="en-US" sz="2800">
                <a:latin typeface="Arial"/>
                <a:ea typeface="Arial"/>
                <a:cs typeface="Arial"/>
                <a:sym typeface="Arial"/>
              </a:rPr>
            </a:br>
            <a:r>
              <a:rPr lang="en-US" sz="2800">
                <a:latin typeface="Arial"/>
                <a:ea typeface="Arial"/>
                <a:cs typeface="Arial"/>
                <a:sym typeface="Arial"/>
              </a:rPr>
              <a:t> Retinol &amp; B-carotene </a:t>
            </a:r>
            <a:r>
              <a:rPr lang="en-US" sz="2800">
                <a:highlight>
                  <a:srgbClr val="FFFF00"/>
                </a:highlight>
                <a:latin typeface="Arial"/>
                <a:ea typeface="Arial"/>
                <a:cs typeface="Arial"/>
                <a:sym typeface="Arial"/>
              </a:rPr>
              <a:t>are </a:t>
            </a:r>
            <a:r>
              <a:rPr b="1" lang="en-US" sz="2800">
                <a:solidFill>
                  <a:srgbClr val="F7CAAC"/>
                </a:solidFill>
                <a:highlight>
                  <a:srgbClr val="FFFF00"/>
                </a:highlight>
                <a:latin typeface="Arial"/>
                <a:ea typeface="Arial"/>
                <a:cs typeface="Arial"/>
                <a:sym typeface="Arial"/>
              </a:rPr>
              <a:t>insoluble</a:t>
            </a:r>
            <a:r>
              <a:rPr lang="en-US" sz="2800">
                <a:highlight>
                  <a:srgbClr val="FFFF00"/>
                </a:highlight>
                <a:latin typeface="Arial"/>
                <a:ea typeface="Arial"/>
                <a:cs typeface="Arial"/>
                <a:sym typeface="Arial"/>
              </a:rPr>
              <a:t> in water, and are unaffected by normal temperature and methods of food preparation.</a:t>
            </a:r>
            <a:endParaRPr sz="2800">
              <a:highlight>
                <a:srgbClr val="FFFF00"/>
              </a:highlight>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pic>
        <p:nvPicPr>
          <p:cNvPr id="157" name="Google Shape;157;g37d31964ab0_0_11"/>
          <p:cNvPicPr preferRelativeResize="0"/>
          <p:nvPr/>
        </p:nvPicPr>
        <p:blipFill>
          <a:blip r:embed="rId3">
            <a:alphaModFix/>
          </a:blip>
          <a:stretch>
            <a:fillRect/>
          </a:stretch>
        </p:blipFill>
        <p:spPr>
          <a:xfrm>
            <a:off x="499974" y="433388"/>
            <a:ext cx="9777500" cy="59912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pic>
        <p:nvPicPr>
          <p:cNvPr id="162" name="Google Shape;162;g37d31964ab0_0_16"/>
          <p:cNvPicPr preferRelativeResize="0"/>
          <p:nvPr/>
        </p:nvPicPr>
        <p:blipFill>
          <a:blip r:embed="rId3">
            <a:alphaModFix/>
          </a:blip>
          <a:stretch>
            <a:fillRect/>
          </a:stretch>
        </p:blipFill>
        <p:spPr>
          <a:xfrm>
            <a:off x="152400" y="152400"/>
            <a:ext cx="10287000" cy="52402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2"/>
          <p:cNvSpPr txBox="1"/>
          <p:nvPr>
            <p:ph type="title"/>
          </p:nvPr>
        </p:nvSpPr>
        <p:spPr>
          <a:xfrm>
            <a:off x="613954" y="378188"/>
            <a:ext cx="10465526" cy="1325563"/>
          </a:xfrm>
          <a:prstGeom prst="rect">
            <a:avLst/>
          </a:prstGeom>
          <a:noFill/>
          <a:ln>
            <a:noFill/>
          </a:ln>
        </p:spPr>
        <p:txBody>
          <a:bodyPr anchorCtr="0" anchor="ctr" bIns="45700" lIns="91425" spcFirstLastPara="1" rIns="91425" wrap="square" tIns="45700">
            <a:normAutofit/>
          </a:bodyPr>
          <a:lstStyle/>
          <a:p>
            <a:pPr indent="-571500" lvl="0" marL="571500" rtl="0" algn="l">
              <a:lnSpc>
                <a:spcPct val="90000"/>
              </a:lnSpc>
              <a:spcBef>
                <a:spcPts val="0"/>
              </a:spcBef>
              <a:spcAft>
                <a:spcPts val="0"/>
              </a:spcAft>
              <a:buClr>
                <a:schemeClr val="dk1"/>
              </a:buClr>
              <a:buSzPts val="4400"/>
              <a:buFont typeface="Arial"/>
              <a:buChar char="•"/>
            </a:pPr>
            <a:r>
              <a:rPr lang="en-US">
                <a:latin typeface="Arial"/>
                <a:ea typeface="Arial"/>
                <a:cs typeface="Arial"/>
                <a:sym typeface="Arial"/>
              </a:rPr>
              <a:t>Cholecalciferol (Vitamin D)</a:t>
            </a:r>
            <a:endParaRPr>
              <a:latin typeface="Arial"/>
              <a:ea typeface="Arial"/>
              <a:cs typeface="Arial"/>
              <a:sym typeface="Arial"/>
            </a:endParaRPr>
          </a:p>
        </p:txBody>
      </p:sp>
      <p:sp>
        <p:nvSpPr>
          <p:cNvPr id="168" name="Google Shape;168;p12"/>
          <p:cNvSpPr txBox="1"/>
          <p:nvPr>
            <p:ph idx="1" type="body"/>
          </p:nvPr>
        </p:nvSpPr>
        <p:spPr>
          <a:xfrm>
            <a:off x="563880" y="1838688"/>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latin typeface="Arial"/>
                <a:ea typeface="Arial"/>
                <a:cs typeface="Arial"/>
                <a:sym typeface="Arial"/>
              </a:rPr>
              <a:t>Functions of Vitamin D ( cholecalciferol)</a:t>
            </a:r>
            <a:endParaRPr/>
          </a:p>
          <a:p>
            <a:pPr indent="-228600" lvl="0" marL="228600" rtl="0" algn="l">
              <a:lnSpc>
                <a:spcPct val="90000"/>
              </a:lnSpc>
              <a:spcBef>
                <a:spcPts val="1000"/>
              </a:spcBef>
              <a:spcAft>
                <a:spcPts val="0"/>
              </a:spcAft>
              <a:buClr>
                <a:schemeClr val="dk1"/>
              </a:buClr>
              <a:buSzPts val="2800"/>
              <a:buFont typeface="Arial"/>
              <a:buChar char="-"/>
            </a:pPr>
            <a:r>
              <a:rPr lang="en-US">
                <a:latin typeface="Arial"/>
                <a:ea typeface="Arial"/>
                <a:cs typeface="Arial"/>
                <a:sym typeface="Arial"/>
              </a:rPr>
              <a:t>Required for the </a:t>
            </a:r>
            <a:r>
              <a:rPr lang="en-US">
                <a:highlight>
                  <a:srgbClr val="FFFF00"/>
                </a:highlight>
                <a:latin typeface="Arial"/>
                <a:ea typeface="Arial"/>
                <a:cs typeface="Arial"/>
                <a:sym typeface="Arial"/>
              </a:rPr>
              <a:t>proper formation of bones and teeth,</a:t>
            </a:r>
            <a:r>
              <a:rPr lang="en-US">
                <a:latin typeface="Arial"/>
                <a:ea typeface="Arial"/>
                <a:cs typeface="Arial"/>
                <a:sym typeface="Arial"/>
              </a:rPr>
              <a:t> which contain large amounts of the minerals calcium &amp; phosphorus.</a:t>
            </a:r>
            <a:endParaRPr>
              <a:latin typeface="Arial"/>
              <a:ea typeface="Arial"/>
              <a:cs typeface="Arial"/>
              <a:sym typeface="Arial"/>
            </a:endParaRPr>
          </a:p>
          <a:p>
            <a:pPr indent="-165100" lvl="0" marL="228600" rtl="0" algn="l">
              <a:lnSpc>
                <a:spcPct val="90000"/>
              </a:lnSpc>
              <a:spcBef>
                <a:spcPts val="1000"/>
              </a:spcBef>
              <a:spcAft>
                <a:spcPts val="0"/>
              </a:spcAft>
              <a:buSzPts val="1800"/>
              <a:buFont typeface="Arial"/>
              <a:buChar char="-"/>
            </a:pPr>
            <a:r>
              <a:rPr lang="en-US">
                <a:highlight>
                  <a:srgbClr val="FFFF00"/>
                </a:highlight>
                <a:latin typeface="Arial"/>
                <a:ea typeface="Arial"/>
                <a:cs typeface="Arial"/>
                <a:sym typeface="Arial"/>
              </a:rPr>
              <a:t>Maintenance of bones and teeth.</a:t>
            </a:r>
            <a:endParaRPr>
              <a:highlight>
                <a:srgbClr val="FFFF00"/>
              </a:highlight>
              <a:latin typeface="Arial"/>
              <a:ea typeface="Arial"/>
              <a:cs typeface="Arial"/>
              <a:sym typeface="Arial"/>
            </a:endParaRPr>
          </a:p>
          <a:p>
            <a:pPr indent="-228600" lvl="0" marL="228600" rtl="0" algn="l">
              <a:lnSpc>
                <a:spcPct val="90000"/>
              </a:lnSpc>
              <a:spcBef>
                <a:spcPts val="1000"/>
              </a:spcBef>
              <a:spcAft>
                <a:spcPts val="0"/>
              </a:spcAft>
              <a:buClr>
                <a:schemeClr val="dk1"/>
              </a:buClr>
              <a:buSzPts val="2800"/>
              <a:buFont typeface="Arial"/>
              <a:buChar char="-"/>
            </a:pPr>
            <a:r>
              <a:rPr lang="en-US">
                <a:highlight>
                  <a:srgbClr val="FFFF00"/>
                </a:highlight>
                <a:latin typeface="Arial"/>
                <a:ea typeface="Arial"/>
                <a:cs typeface="Arial"/>
                <a:sym typeface="Arial"/>
              </a:rPr>
              <a:t>Vitamin D helps to promote the absorption of the minerals</a:t>
            </a:r>
            <a:r>
              <a:rPr lang="en-US">
                <a:latin typeface="Arial"/>
                <a:ea typeface="Arial"/>
                <a:cs typeface="Arial"/>
                <a:sym typeface="Arial"/>
              </a:rPr>
              <a:t>.</a:t>
            </a:r>
            <a:endParaRPr/>
          </a:p>
          <a:p>
            <a:pPr indent="-228600" lvl="0" marL="228600" rtl="0" algn="l">
              <a:lnSpc>
                <a:spcPct val="90000"/>
              </a:lnSpc>
              <a:spcBef>
                <a:spcPts val="1000"/>
              </a:spcBef>
              <a:spcAft>
                <a:spcPts val="0"/>
              </a:spcAft>
              <a:buClr>
                <a:schemeClr val="dk1"/>
              </a:buClr>
              <a:buSzPts val="2800"/>
              <a:buFont typeface="Arial"/>
              <a:buChar char="-"/>
            </a:pPr>
            <a:r>
              <a:rPr lang="en-US">
                <a:latin typeface="Arial"/>
                <a:ea typeface="Arial"/>
                <a:cs typeface="Arial"/>
                <a:sym typeface="Arial"/>
              </a:rPr>
              <a:t>After digestion, they are absorbed from the small intestine into the blood, which takes them to the bones and teeth.</a:t>
            </a:r>
            <a:endParaRPr/>
          </a:p>
          <a:p>
            <a:pPr indent="-50800" lvl="0" marL="228600" rtl="0" algn="l">
              <a:lnSpc>
                <a:spcPct val="90000"/>
              </a:lnSpc>
              <a:spcBef>
                <a:spcPts val="1000"/>
              </a:spcBef>
              <a:spcAft>
                <a:spcPts val="0"/>
              </a:spcAft>
              <a:buClr>
                <a:schemeClr val="dk1"/>
              </a:buClr>
              <a:buSzPts val="2800"/>
              <a:buFont typeface="Calibri"/>
              <a:buNone/>
            </a:pPr>
            <a:r>
              <a:t/>
            </a:r>
            <a:endParaRPr>
              <a:latin typeface="Arial"/>
              <a:ea typeface="Arial"/>
              <a:cs typeface="Arial"/>
              <a:sym typeface="Arial"/>
            </a:endParaRPr>
          </a:p>
          <a:p>
            <a:pPr indent="0" lvl="0" marL="0" rtl="0" algn="l">
              <a:lnSpc>
                <a:spcPct val="90000"/>
              </a:lnSpc>
              <a:spcBef>
                <a:spcPts val="1000"/>
              </a:spcBef>
              <a:spcAft>
                <a:spcPts val="0"/>
              </a:spcAft>
              <a:buClr>
                <a:schemeClr val="dk1"/>
              </a:buClr>
              <a:buSzPts val="2800"/>
              <a:buNone/>
            </a:pPr>
            <a:r>
              <a:rPr lang="en-US">
                <a:latin typeface="Arial"/>
                <a:ea typeface="Arial"/>
                <a:cs typeface="Arial"/>
                <a:sym typeface="Arial"/>
              </a:rPr>
              <a:t>* Vitamin D aid the absorption of calcium &amp; phosphorus.</a:t>
            </a:r>
            <a:endParaRPr>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latin typeface="Arial"/>
                <a:ea typeface="Arial"/>
                <a:cs typeface="Arial"/>
                <a:sym typeface="Arial"/>
              </a:rPr>
              <a:t>Sources</a:t>
            </a:r>
            <a:endParaRPr>
              <a:latin typeface="Arial"/>
              <a:ea typeface="Arial"/>
              <a:cs typeface="Arial"/>
              <a:sym typeface="Arial"/>
            </a:endParaRPr>
          </a:p>
        </p:txBody>
      </p:sp>
      <p:sp>
        <p:nvSpPr>
          <p:cNvPr id="174" name="Google Shape;174;p13"/>
          <p:cNvSpPr txBox="1"/>
          <p:nvPr>
            <p:ph idx="1" type="body"/>
          </p:nvPr>
        </p:nvSpPr>
        <p:spPr>
          <a:xfrm>
            <a:off x="313509" y="1825625"/>
            <a:ext cx="11743507" cy="4888684"/>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latin typeface="Arial"/>
                <a:ea typeface="Arial"/>
                <a:cs typeface="Arial"/>
                <a:sym typeface="Arial"/>
              </a:rPr>
              <a:t>Vitamin D is found in good supply in : </a:t>
            </a:r>
            <a:r>
              <a:rPr lang="en-US">
                <a:highlight>
                  <a:srgbClr val="FFFF00"/>
                </a:highlight>
                <a:latin typeface="Arial"/>
                <a:ea typeface="Arial"/>
                <a:cs typeface="Arial"/>
                <a:sym typeface="Arial"/>
              </a:rPr>
              <a:t>liver, fish-liver oils, oily fish.</a:t>
            </a:r>
            <a:endParaRPr>
              <a:highlight>
                <a:srgbClr val="FFFF00"/>
              </a:highlight>
            </a:endParaRPr>
          </a:p>
          <a:p>
            <a:pPr indent="0" lvl="0" marL="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0" lvl="0" marL="0" rtl="0" algn="l">
              <a:lnSpc>
                <a:spcPct val="90000"/>
              </a:lnSpc>
              <a:spcBef>
                <a:spcPts val="1000"/>
              </a:spcBef>
              <a:spcAft>
                <a:spcPts val="0"/>
              </a:spcAft>
              <a:buClr>
                <a:schemeClr val="dk1"/>
              </a:buClr>
              <a:buSzPts val="2800"/>
              <a:buNone/>
            </a:pPr>
            <a:r>
              <a:rPr lang="en-US">
                <a:latin typeface="Arial"/>
                <a:ea typeface="Arial"/>
                <a:cs typeface="Arial"/>
                <a:sym typeface="Arial"/>
              </a:rPr>
              <a:t>                   is found in smaller amounts in : </a:t>
            </a:r>
            <a:r>
              <a:rPr lang="en-US">
                <a:highlight>
                  <a:srgbClr val="FFFF00"/>
                </a:highlight>
                <a:latin typeface="Arial"/>
                <a:ea typeface="Arial"/>
                <a:cs typeface="Arial"/>
                <a:sym typeface="Arial"/>
              </a:rPr>
              <a:t>egg yolk, margarine </a:t>
            </a:r>
            <a:endParaRPr>
              <a:highlight>
                <a:srgbClr val="FFFF00"/>
              </a:highlight>
            </a:endParaRPr>
          </a:p>
          <a:p>
            <a:pPr indent="0" lvl="0" marL="0" rtl="0" algn="l">
              <a:lnSpc>
                <a:spcPct val="90000"/>
              </a:lnSpc>
              <a:spcBef>
                <a:spcPts val="1000"/>
              </a:spcBef>
              <a:spcAft>
                <a:spcPts val="0"/>
              </a:spcAft>
              <a:buClr>
                <a:schemeClr val="dk1"/>
              </a:buClr>
              <a:buSzPts val="2800"/>
              <a:buNone/>
            </a:pPr>
            <a:r>
              <a:rPr lang="en-US">
                <a:highlight>
                  <a:schemeClr val="lt1"/>
                </a:highlight>
                <a:latin typeface="Arial"/>
                <a:ea typeface="Arial"/>
                <a:cs typeface="Arial"/>
                <a:sym typeface="Arial"/>
              </a:rPr>
              <a:t>                                                                      </a:t>
            </a:r>
            <a:r>
              <a:rPr lang="en-US">
                <a:highlight>
                  <a:srgbClr val="FFFF00"/>
                </a:highlight>
                <a:latin typeface="Arial"/>
                <a:ea typeface="Arial"/>
                <a:cs typeface="Arial"/>
                <a:sym typeface="Arial"/>
              </a:rPr>
              <a:t>( added by law), milk</a:t>
            </a:r>
            <a:endParaRPr>
              <a:highlight>
                <a:srgbClr val="FFFF00"/>
              </a:highlight>
            </a:endParaRPr>
          </a:p>
          <a:p>
            <a:pPr indent="0" lvl="0" marL="0" rtl="0" algn="l">
              <a:lnSpc>
                <a:spcPct val="90000"/>
              </a:lnSpc>
              <a:spcBef>
                <a:spcPts val="1000"/>
              </a:spcBef>
              <a:spcAft>
                <a:spcPts val="0"/>
              </a:spcAft>
              <a:buClr>
                <a:schemeClr val="dk1"/>
              </a:buClr>
              <a:buSzPts val="2800"/>
              <a:buNone/>
            </a:pPr>
            <a:r>
              <a:rPr lang="en-US">
                <a:highlight>
                  <a:schemeClr val="lt1"/>
                </a:highlight>
                <a:latin typeface="Arial"/>
                <a:ea typeface="Arial"/>
                <a:cs typeface="Arial"/>
                <a:sym typeface="Arial"/>
              </a:rPr>
              <a:t>                                                                        </a:t>
            </a:r>
            <a:r>
              <a:rPr lang="en-US">
                <a:highlight>
                  <a:srgbClr val="FFFF00"/>
                </a:highlight>
                <a:latin typeface="Arial"/>
                <a:ea typeface="Arial"/>
                <a:cs typeface="Arial"/>
                <a:sym typeface="Arial"/>
              </a:rPr>
              <a:t>and dairy products.</a:t>
            </a:r>
            <a:endParaRPr>
              <a:highlight>
                <a:srgbClr val="FFFF00"/>
              </a:highlight>
            </a:endParaRPr>
          </a:p>
          <a:p>
            <a:pPr indent="0" lvl="0" marL="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0" lvl="0" marL="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228600" lvl="0" marL="228600" rtl="0" algn="l">
              <a:lnSpc>
                <a:spcPct val="90000"/>
              </a:lnSpc>
              <a:spcBef>
                <a:spcPts val="1000"/>
              </a:spcBef>
              <a:spcAft>
                <a:spcPts val="0"/>
              </a:spcAft>
              <a:buClr>
                <a:schemeClr val="dk1"/>
              </a:buClr>
              <a:buSzPts val="2800"/>
              <a:buChar char="•"/>
            </a:pPr>
            <a:r>
              <a:rPr lang="en-US">
                <a:highlight>
                  <a:srgbClr val="FFFF00"/>
                </a:highlight>
                <a:latin typeface="Arial"/>
                <a:ea typeface="Arial"/>
                <a:cs typeface="Arial"/>
                <a:sym typeface="Arial"/>
              </a:rPr>
              <a:t>Sunlight is an important source</a:t>
            </a:r>
            <a:r>
              <a:rPr lang="en-US">
                <a:latin typeface="Arial"/>
                <a:ea typeface="Arial"/>
                <a:cs typeface="Arial"/>
                <a:sym typeface="Arial"/>
              </a:rPr>
              <a:t> . A substance under the skin (dehydrocholesterol)   </a:t>
            </a:r>
            <a:r>
              <a:rPr lang="en-US" sz="2000">
                <a:latin typeface="Arial"/>
                <a:ea typeface="Arial"/>
                <a:cs typeface="Arial"/>
                <a:sym typeface="Arial"/>
              </a:rPr>
              <a:t>converted to </a:t>
            </a:r>
            <a:r>
              <a:rPr lang="en-US">
                <a:latin typeface="Arial"/>
                <a:ea typeface="Arial"/>
                <a:cs typeface="Arial"/>
                <a:sym typeface="Arial"/>
              </a:rPr>
              <a:t>   cholecalciferol, which is stored in the liver.  </a:t>
            </a:r>
            <a:endParaRPr>
              <a:latin typeface="Arial"/>
              <a:ea typeface="Arial"/>
              <a:cs typeface="Arial"/>
              <a:sym typeface="Arial"/>
            </a:endParaRPr>
          </a:p>
        </p:txBody>
      </p:sp>
      <p:cxnSp>
        <p:nvCxnSpPr>
          <p:cNvPr id="175" name="Google Shape;175;p13"/>
          <p:cNvCxnSpPr/>
          <p:nvPr/>
        </p:nvCxnSpPr>
        <p:spPr>
          <a:xfrm>
            <a:off x="4114802" y="6230985"/>
            <a:ext cx="1436914" cy="0"/>
          </a:xfrm>
          <a:prstGeom prst="straightConnector1">
            <a:avLst/>
          </a:prstGeom>
          <a:noFill/>
          <a:ln cap="flat" cmpd="sng" w="9525">
            <a:solidFill>
              <a:schemeClr val="accent1"/>
            </a:solidFill>
            <a:prstDash val="solid"/>
            <a:miter lim="800000"/>
            <a:headEnd len="sm" w="sm" type="none"/>
            <a:tailEnd len="med" w="med" type="triangl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14"/>
          <p:cNvSpPr txBox="1"/>
          <p:nvPr>
            <p:ph type="title"/>
          </p:nvPr>
        </p:nvSpPr>
        <p:spPr>
          <a:xfrm>
            <a:off x="838200" y="91441"/>
            <a:ext cx="10515600" cy="189411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Arial"/>
              <a:buNone/>
            </a:pPr>
            <a:r>
              <a:rPr lang="en-US" sz="2800">
                <a:latin typeface="Arial"/>
                <a:ea typeface="Arial"/>
                <a:cs typeface="Arial"/>
                <a:sym typeface="Arial"/>
              </a:rPr>
              <a:t>* This accounts for the variable supply of Vitamin D in dairy foods.</a:t>
            </a:r>
            <a:br>
              <a:rPr lang="en-US" sz="2800">
                <a:latin typeface="Arial"/>
                <a:ea typeface="Arial"/>
                <a:cs typeface="Arial"/>
                <a:sym typeface="Arial"/>
              </a:rPr>
            </a:br>
            <a:br>
              <a:rPr lang="en-US" sz="2800">
                <a:latin typeface="Arial"/>
                <a:ea typeface="Arial"/>
                <a:cs typeface="Arial"/>
                <a:sym typeface="Arial"/>
              </a:rPr>
            </a:br>
            <a:r>
              <a:rPr lang="en-US" sz="2800">
                <a:latin typeface="Arial"/>
                <a:ea typeface="Arial"/>
                <a:cs typeface="Arial"/>
                <a:sym typeface="Arial"/>
              </a:rPr>
              <a:t>    It depends on the dairy animal’s exposure to the sun.</a:t>
            </a:r>
            <a:endParaRPr sz="2800">
              <a:latin typeface="Arial"/>
              <a:ea typeface="Arial"/>
              <a:cs typeface="Arial"/>
              <a:sym typeface="Arial"/>
            </a:endParaRPr>
          </a:p>
        </p:txBody>
      </p:sp>
      <p:sp>
        <p:nvSpPr>
          <p:cNvPr id="181" name="Google Shape;181;p14"/>
          <p:cNvSpPr/>
          <p:nvPr/>
        </p:nvSpPr>
        <p:spPr>
          <a:xfrm>
            <a:off x="940526" y="1038498"/>
            <a:ext cx="313508" cy="522514"/>
          </a:xfrm>
          <a:prstGeom prst="curvedRightArrow">
            <a:avLst>
              <a:gd fmla="val 25000" name="adj1"/>
              <a:gd fmla="val 50000" name="adj2"/>
              <a:gd fmla="val 25000" name="adj3"/>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pic>
        <p:nvPicPr>
          <p:cNvPr id="182" name="Google Shape;182;p14"/>
          <p:cNvPicPr preferRelativeResize="0"/>
          <p:nvPr/>
        </p:nvPicPr>
        <p:blipFill rotWithShape="1">
          <a:blip r:embed="rId3">
            <a:alphaModFix/>
          </a:blip>
          <a:srcRect b="0" l="0" r="0" t="0"/>
          <a:stretch/>
        </p:blipFill>
        <p:spPr>
          <a:xfrm>
            <a:off x="666206" y="1985555"/>
            <a:ext cx="10189028" cy="487244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5"/>
          <p:cNvSpPr txBox="1"/>
          <p:nvPr>
            <p:ph type="title"/>
          </p:nvPr>
        </p:nvSpPr>
        <p:spPr>
          <a:xfrm>
            <a:off x="722200" y="-2"/>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latin typeface="Arial"/>
                <a:ea typeface="Arial"/>
                <a:cs typeface="Arial"/>
                <a:sym typeface="Arial"/>
              </a:rPr>
              <a:t>Requirements:                 </a:t>
            </a:r>
            <a:r>
              <a:rPr lang="en-US" sz="3000">
                <a:highlight>
                  <a:srgbClr val="FFFF00"/>
                </a:highlight>
                <a:latin typeface="Arial"/>
                <a:ea typeface="Arial"/>
                <a:cs typeface="Arial"/>
                <a:sym typeface="Arial"/>
              </a:rPr>
              <a:t> Past Paper Question</a:t>
            </a:r>
            <a:endParaRPr sz="3000">
              <a:highlight>
                <a:srgbClr val="FFFF00"/>
              </a:highlight>
              <a:latin typeface="Arial"/>
              <a:ea typeface="Arial"/>
              <a:cs typeface="Arial"/>
              <a:sym typeface="Arial"/>
            </a:endParaRPr>
          </a:p>
        </p:txBody>
      </p:sp>
      <p:sp>
        <p:nvSpPr>
          <p:cNvPr id="188" name="Google Shape;188;p15"/>
          <p:cNvSpPr txBox="1"/>
          <p:nvPr>
            <p:ph idx="1" type="body"/>
          </p:nvPr>
        </p:nvSpPr>
        <p:spPr>
          <a:xfrm>
            <a:off x="838200" y="1332411"/>
            <a:ext cx="10515600" cy="530352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highlight>
                  <a:srgbClr val="FFFF00"/>
                </a:highlight>
                <a:latin typeface="Arial"/>
                <a:ea typeface="Arial"/>
                <a:cs typeface="Arial"/>
                <a:sym typeface="Arial"/>
              </a:rPr>
              <a:t>Vitamin D is fat-soluble and can be stored in the body.</a:t>
            </a:r>
            <a:endParaRPr>
              <a:highlight>
                <a:srgbClr val="FFFF00"/>
              </a:highlight>
            </a:endParaRPr>
          </a:p>
          <a:p>
            <a:pPr indent="-228600" lvl="0" marL="228600" rtl="0" algn="l">
              <a:lnSpc>
                <a:spcPct val="90000"/>
              </a:lnSpc>
              <a:spcBef>
                <a:spcPts val="1000"/>
              </a:spcBef>
              <a:spcAft>
                <a:spcPts val="0"/>
              </a:spcAft>
              <a:buClr>
                <a:schemeClr val="dk1"/>
              </a:buClr>
              <a:buSzPts val="2800"/>
              <a:buChar char="•"/>
            </a:pPr>
            <a:r>
              <a:rPr lang="en-US">
                <a:latin typeface="Arial"/>
                <a:ea typeface="Arial"/>
                <a:cs typeface="Arial"/>
                <a:sym typeface="Arial"/>
              </a:rPr>
              <a:t>Most people make enough Vitamin D from the action of sunlight on their skin.</a:t>
            </a:r>
            <a:endParaRPr/>
          </a:p>
          <a:p>
            <a:pPr indent="-228600" lvl="0" marL="228600" rtl="0" algn="l">
              <a:lnSpc>
                <a:spcPct val="90000"/>
              </a:lnSpc>
              <a:spcBef>
                <a:spcPts val="1000"/>
              </a:spcBef>
              <a:spcAft>
                <a:spcPts val="0"/>
              </a:spcAft>
              <a:buClr>
                <a:schemeClr val="dk1"/>
              </a:buClr>
              <a:buSzPts val="2800"/>
              <a:buChar char="•"/>
            </a:pPr>
            <a:r>
              <a:rPr lang="en-US">
                <a:latin typeface="Arial"/>
                <a:ea typeface="Arial"/>
                <a:cs typeface="Arial"/>
                <a:sym typeface="Arial"/>
              </a:rPr>
              <a:t>Only people who do not get enough sunlight – because they are housebound or totally cover their body as part of religious custom – are likely to be deficient.</a:t>
            </a:r>
            <a:endParaRPr/>
          </a:p>
          <a:p>
            <a:pPr indent="-50800" lvl="0" marL="22860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228600" lvl="0" marL="228600" rtl="0" algn="l">
              <a:lnSpc>
                <a:spcPct val="90000"/>
              </a:lnSpc>
              <a:spcBef>
                <a:spcPts val="1000"/>
              </a:spcBef>
              <a:spcAft>
                <a:spcPts val="0"/>
              </a:spcAft>
              <a:buClr>
                <a:schemeClr val="dk1"/>
              </a:buClr>
              <a:buSzPts val="2800"/>
              <a:buChar char="•"/>
            </a:pPr>
            <a:r>
              <a:rPr lang="en-US">
                <a:latin typeface="Arial"/>
                <a:ea typeface="Arial"/>
                <a:cs typeface="Arial"/>
                <a:sym typeface="Arial"/>
              </a:rPr>
              <a:t>T</a:t>
            </a:r>
            <a:r>
              <a:rPr lang="en-US">
                <a:highlight>
                  <a:srgbClr val="FFFF00"/>
                </a:highlight>
                <a:latin typeface="Arial"/>
                <a:ea typeface="Arial"/>
                <a:cs typeface="Arial"/>
                <a:sym typeface="Arial"/>
              </a:rPr>
              <a:t>oo much Vitamin D can be dangerous,</a:t>
            </a:r>
            <a:r>
              <a:rPr lang="en-US">
                <a:latin typeface="Arial"/>
                <a:ea typeface="Arial"/>
                <a:cs typeface="Arial"/>
                <a:sym typeface="Arial"/>
              </a:rPr>
              <a:t> as it results to excess absorption of calcium into the blood.</a:t>
            </a:r>
            <a:endParaRPr/>
          </a:p>
          <a:p>
            <a:pPr indent="-228600" lvl="0" marL="228600" rtl="0" algn="l">
              <a:lnSpc>
                <a:spcPct val="90000"/>
              </a:lnSpc>
              <a:spcBef>
                <a:spcPts val="1000"/>
              </a:spcBef>
              <a:spcAft>
                <a:spcPts val="0"/>
              </a:spcAft>
              <a:buClr>
                <a:schemeClr val="dk1"/>
              </a:buClr>
              <a:buSzPts val="2800"/>
              <a:buChar char="•"/>
            </a:pPr>
            <a:r>
              <a:rPr lang="en-US">
                <a:latin typeface="Arial"/>
                <a:ea typeface="Arial"/>
                <a:cs typeface="Arial"/>
                <a:sym typeface="Arial"/>
              </a:rPr>
              <a:t>The extra calcium is deposited in the lungs and kidneys and can cause death.</a:t>
            </a:r>
            <a:endParaRPr>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g37d31964ab0_0_5"/>
          <p:cNvSpPr txBox="1"/>
          <p:nvPr>
            <p:ph idx="1" type="body"/>
          </p:nvPr>
        </p:nvSpPr>
        <p:spPr>
          <a:xfrm>
            <a:off x="838200" y="267950"/>
            <a:ext cx="12760500" cy="59088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a:highlight>
                  <a:srgbClr val="FFFF00"/>
                </a:highlight>
              </a:rPr>
              <a:t>people who are house-bound / do not go outdoors; </a:t>
            </a:r>
            <a:endParaRPr>
              <a:highlight>
                <a:srgbClr val="FFFF00"/>
              </a:highlight>
            </a:endParaRPr>
          </a:p>
          <a:p>
            <a:pPr indent="0" lvl="0" marL="0" rtl="0" algn="l">
              <a:spcBef>
                <a:spcPts val="1000"/>
              </a:spcBef>
              <a:spcAft>
                <a:spcPts val="0"/>
              </a:spcAft>
              <a:buNone/>
            </a:pPr>
            <a:r>
              <a:rPr lang="en-US">
                <a:highlight>
                  <a:srgbClr val="FFFF00"/>
                </a:highlight>
              </a:rPr>
              <a:t>those who cover their body for religious / health reasons; </a:t>
            </a:r>
            <a:endParaRPr>
              <a:highlight>
                <a:srgbClr val="FFFF00"/>
              </a:highlight>
            </a:endParaRPr>
          </a:p>
          <a:p>
            <a:pPr indent="0" lvl="0" marL="0" rtl="0" algn="l">
              <a:spcBef>
                <a:spcPts val="1000"/>
              </a:spcBef>
              <a:spcAft>
                <a:spcPts val="0"/>
              </a:spcAft>
              <a:buNone/>
            </a:pPr>
            <a:r>
              <a:rPr lang="en-US">
                <a:highlight>
                  <a:srgbClr val="FFFF00"/>
                </a:highlight>
              </a:rPr>
              <a:t>people who live in industrial / polluted areas where sunlight cannot penetrate;</a:t>
            </a:r>
            <a:endParaRPr>
              <a:highlight>
                <a:srgbClr val="FFFF00"/>
              </a:highlight>
            </a:endParaRPr>
          </a:p>
          <a:p>
            <a:pPr indent="0" lvl="0" marL="0" rtl="0" algn="l">
              <a:spcBef>
                <a:spcPts val="1000"/>
              </a:spcBef>
              <a:spcAft>
                <a:spcPts val="0"/>
              </a:spcAft>
              <a:buNone/>
            </a:pPr>
            <a:r>
              <a:rPr lang="en-US">
                <a:highlight>
                  <a:srgbClr val="FFFF00"/>
                </a:highlight>
              </a:rPr>
              <a:t> people who live in cities surrounded by high buildings; </a:t>
            </a:r>
            <a:endParaRPr>
              <a:highlight>
                <a:srgbClr val="FFFF00"/>
              </a:highlight>
            </a:endParaRPr>
          </a:p>
          <a:p>
            <a:pPr indent="0" lvl="0" marL="0" rtl="0" algn="l">
              <a:spcBef>
                <a:spcPts val="1000"/>
              </a:spcBef>
              <a:spcAft>
                <a:spcPts val="0"/>
              </a:spcAft>
              <a:buNone/>
            </a:pPr>
            <a:r>
              <a:rPr lang="en-US">
                <a:highlight>
                  <a:srgbClr val="FFFF00"/>
                </a:highlight>
              </a:rPr>
              <a:t>people who live in countries with limited sunlight hours;</a:t>
            </a:r>
            <a:endParaRPr>
              <a:highlight>
                <a:srgbClr val="FFFF00"/>
              </a:highlight>
            </a:endParaRPr>
          </a:p>
          <a:p>
            <a:pPr indent="0" lvl="0" marL="0" rtl="0" algn="l">
              <a:spcBef>
                <a:spcPts val="1000"/>
              </a:spcBef>
              <a:spcAft>
                <a:spcPts val="0"/>
              </a:spcAft>
              <a:buNone/>
            </a:pPr>
            <a:r>
              <a:rPr lang="en-US">
                <a:highlight>
                  <a:srgbClr val="FFFF00"/>
                </a:highlight>
              </a:rPr>
              <a:t> wearing a sunscreen with a sun protection factor of 30 reduces vitamin D synthesis in the skin by more than 95%;</a:t>
            </a:r>
            <a:endParaRPr>
              <a:highlight>
                <a:srgbClr val="FFFF00"/>
              </a:highlight>
            </a:endParaRPr>
          </a:p>
          <a:p>
            <a:pPr indent="0" lvl="0" marL="0" rtl="0" algn="l">
              <a:spcBef>
                <a:spcPts val="1000"/>
              </a:spcBef>
              <a:spcAft>
                <a:spcPts val="0"/>
              </a:spcAft>
              <a:buNone/>
            </a:pPr>
            <a:r>
              <a:rPr lang="en-US">
                <a:highlight>
                  <a:srgbClr val="FFFF00"/>
                </a:highlight>
              </a:rPr>
              <a:t> people with occupations that limit sun exposure; </a:t>
            </a:r>
            <a:endParaRPr>
              <a:highlight>
                <a:srgbClr val="FFFF00"/>
              </a:highlight>
            </a:endParaRPr>
          </a:p>
          <a:p>
            <a:pPr indent="0" lvl="0" marL="0" rtl="0" algn="l">
              <a:spcBef>
                <a:spcPts val="1000"/>
              </a:spcBef>
              <a:spcAft>
                <a:spcPts val="0"/>
              </a:spcAft>
              <a:buNone/>
            </a:pPr>
            <a:r>
              <a:rPr lang="en-US">
                <a:highlight>
                  <a:srgbClr val="FFFF00"/>
                </a:highlight>
              </a:rPr>
              <a:t>people with dark skin have larger amounts of melanin in the epidermal layer and this reduces the skin’s ability to produce vitamin D from sunlight </a:t>
            </a:r>
            <a:endParaRPr>
              <a:highlight>
                <a:srgbClr val="FFFF00"/>
              </a:high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16"/>
          <p:cNvSpPr txBox="1"/>
          <p:nvPr>
            <p:ph type="title"/>
          </p:nvPr>
        </p:nvSpPr>
        <p:spPr>
          <a:xfrm>
            <a:off x="838200" y="0"/>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a:t>
            </a:r>
            <a:r>
              <a:rPr lang="en-US">
                <a:latin typeface="Arial"/>
                <a:ea typeface="Arial"/>
                <a:cs typeface="Arial"/>
                <a:sym typeface="Arial"/>
              </a:rPr>
              <a:t>Deficiency:</a:t>
            </a:r>
            <a:endParaRPr>
              <a:latin typeface="Arial"/>
              <a:ea typeface="Arial"/>
              <a:cs typeface="Arial"/>
              <a:sym typeface="Arial"/>
            </a:endParaRPr>
          </a:p>
        </p:txBody>
      </p:sp>
      <p:sp>
        <p:nvSpPr>
          <p:cNvPr id="199" name="Google Shape;199;p16"/>
          <p:cNvSpPr txBox="1"/>
          <p:nvPr>
            <p:ph idx="1" type="body"/>
          </p:nvPr>
        </p:nvSpPr>
        <p:spPr>
          <a:xfrm>
            <a:off x="838200" y="1084217"/>
            <a:ext cx="10515600" cy="5092746"/>
          </a:xfrm>
          <a:prstGeom prst="rect">
            <a:avLst/>
          </a:prstGeom>
          <a:noFill/>
          <a:ln>
            <a:noFill/>
          </a:ln>
        </p:spPr>
        <p:txBody>
          <a:bodyPr anchorCtr="0" anchor="t" bIns="45700" lIns="91425" spcFirstLastPara="1" rIns="91425" wrap="square" tIns="45700">
            <a:normAutofit/>
          </a:bodyPr>
          <a:lstStyle/>
          <a:p>
            <a:pPr indent="-514350" lvl="0" marL="514350" rtl="0" algn="l">
              <a:lnSpc>
                <a:spcPct val="90000"/>
              </a:lnSpc>
              <a:spcBef>
                <a:spcPts val="0"/>
              </a:spcBef>
              <a:spcAft>
                <a:spcPts val="0"/>
              </a:spcAft>
              <a:buClr>
                <a:schemeClr val="dk1"/>
              </a:buClr>
              <a:buSzPts val="2800"/>
              <a:buAutoNum type="arabicPeriod"/>
            </a:pPr>
            <a:r>
              <a:rPr lang="en-US">
                <a:latin typeface="Arial"/>
                <a:ea typeface="Arial"/>
                <a:cs typeface="Arial"/>
                <a:sym typeface="Arial"/>
              </a:rPr>
              <a:t>Absorption of calcium &amp; phosphorus from the small intestine is reduced, the bones and teeth become weak, the bones of the legs may bend, the ends of the limb bones become enlarged and the skull becomes fragile. This </a:t>
            </a:r>
            <a:r>
              <a:rPr lang="en-US">
                <a:highlight>
                  <a:srgbClr val="FFFF00"/>
                </a:highlight>
                <a:latin typeface="Arial"/>
                <a:ea typeface="Arial"/>
                <a:cs typeface="Arial"/>
                <a:sym typeface="Arial"/>
              </a:rPr>
              <a:t>disease is called rickets , and mainly affect children.</a:t>
            </a:r>
            <a:endParaRPr>
              <a:highlight>
                <a:srgbClr val="FFFF00"/>
              </a:highlight>
            </a:endParaRPr>
          </a:p>
          <a:p>
            <a:pPr indent="-336550" lvl="0" marL="51435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514350" lvl="0" marL="514350" rtl="0" algn="l">
              <a:lnSpc>
                <a:spcPct val="90000"/>
              </a:lnSpc>
              <a:spcBef>
                <a:spcPts val="1000"/>
              </a:spcBef>
              <a:spcAft>
                <a:spcPts val="0"/>
              </a:spcAft>
              <a:buClr>
                <a:schemeClr val="dk1"/>
              </a:buClr>
              <a:buSzPts val="2800"/>
              <a:buAutoNum type="arabicPeriod"/>
            </a:pPr>
            <a:r>
              <a:rPr lang="en-US">
                <a:latin typeface="Arial"/>
                <a:ea typeface="Arial"/>
                <a:cs typeface="Arial"/>
                <a:sym typeface="Arial"/>
              </a:rPr>
              <a:t>An adult form of rickets known as</a:t>
            </a:r>
            <a:r>
              <a:rPr lang="en-US">
                <a:highlight>
                  <a:srgbClr val="FFFF00"/>
                </a:highlight>
                <a:latin typeface="Arial"/>
                <a:ea typeface="Arial"/>
                <a:cs typeface="Arial"/>
                <a:sym typeface="Arial"/>
              </a:rPr>
              <a:t> </a:t>
            </a:r>
            <a:r>
              <a:rPr b="1" lang="en-US">
                <a:solidFill>
                  <a:srgbClr val="F7CAAC"/>
                </a:solidFill>
                <a:highlight>
                  <a:srgbClr val="FFFF00"/>
                </a:highlight>
                <a:latin typeface="Arial"/>
                <a:ea typeface="Arial"/>
                <a:cs typeface="Arial"/>
                <a:sym typeface="Arial"/>
              </a:rPr>
              <a:t>osteomalacia</a:t>
            </a:r>
            <a:r>
              <a:rPr lang="en-US">
                <a:highlight>
                  <a:srgbClr val="FFFF00"/>
                </a:highlight>
                <a:latin typeface="Arial"/>
                <a:ea typeface="Arial"/>
                <a:cs typeface="Arial"/>
                <a:sym typeface="Arial"/>
              </a:rPr>
              <a:t>, may occur particularly in the elderly</a:t>
            </a:r>
            <a:r>
              <a:rPr lang="en-US">
                <a:latin typeface="Arial"/>
                <a:ea typeface="Arial"/>
                <a:cs typeface="Arial"/>
                <a:sym typeface="Arial"/>
              </a:rPr>
              <a:t>, can result in serious fractures after minor falls.</a:t>
            </a:r>
            <a:endParaRPr/>
          </a:p>
          <a:p>
            <a:pPr indent="-336550" lvl="0" marL="51435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514350" lvl="0" marL="514350" rtl="0" algn="l">
              <a:lnSpc>
                <a:spcPct val="90000"/>
              </a:lnSpc>
              <a:spcBef>
                <a:spcPts val="1000"/>
              </a:spcBef>
              <a:spcAft>
                <a:spcPts val="0"/>
              </a:spcAft>
              <a:buClr>
                <a:schemeClr val="dk1"/>
              </a:buClr>
              <a:buSzPts val="2800"/>
              <a:buAutoNum type="arabicPeriod"/>
            </a:pPr>
            <a:r>
              <a:rPr lang="en-US">
                <a:latin typeface="Arial"/>
                <a:ea typeface="Arial"/>
                <a:cs typeface="Arial"/>
                <a:sym typeface="Arial"/>
              </a:rPr>
              <a:t>Growth of children is retarded.</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Arial"/>
              <a:buNone/>
            </a:pPr>
            <a:r>
              <a:rPr lang="en-US" sz="2800">
                <a:latin typeface="Arial"/>
                <a:ea typeface="Arial"/>
                <a:cs typeface="Arial"/>
                <a:sym typeface="Arial"/>
              </a:rPr>
              <a:t>Vitamins are a group of chemical substances, most of which have been identified during this century as </a:t>
            </a:r>
            <a:r>
              <a:rPr b="1" lang="en-US" sz="2800">
                <a:solidFill>
                  <a:srgbClr val="F7CAAC"/>
                </a:solidFill>
                <a:latin typeface="Arial"/>
                <a:ea typeface="Arial"/>
                <a:cs typeface="Arial"/>
                <a:sym typeface="Arial"/>
              </a:rPr>
              <a:t>vital</a:t>
            </a:r>
            <a:r>
              <a:rPr lang="en-US" sz="2800">
                <a:latin typeface="Arial"/>
                <a:ea typeface="Arial"/>
                <a:cs typeface="Arial"/>
                <a:sym typeface="Arial"/>
              </a:rPr>
              <a:t> to the body.</a:t>
            </a:r>
            <a:endParaRPr sz="2800">
              <a:latin typeface="Arial"/>
              <a:ea typeface="Arial"/>
              <a:cs typeface="Arial"/>
              <a:sym typeface="Arial"/>
            </a:endParaRPr>
          </a:p>
        </p:txBody>
      </p:sp>
      <p:sp>
        <p:nvSpPr>
          <p:cNvPr id="92" name="Google Shape;92;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800"/>
              <a:buChar char="•"/>
            </a:pPr>
            <a:r>
              <a:rPr lang="en-US">
                <a:latin typeface="Arial"/>
                <a:ea typeface="Arial"/>
                <a:cs typeface="Arial"/>
                <a:sym typeface="Arial"/>
              </a:rPr>
              <a:t>The body requires only small amounts of each vitamin, but as it cannot make most of them itself, they must be supplied by foods.</a:t>
            </a:r>
            <a:endParaRPr/>
          </a:p>
          <a:p>
            <a:pPr indent="-50800" lvl="0" marL="22860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228600" lvl="0" marL="228600" rtl="0" algn="l">
              <a:lnSpc>
                <a:spcPct val="90000"/>
              </a:lnSpc>
              <a:spcBef>
                <a:spcPts val="1000"/>
              </a:spcBef>
              <a:spcAft>
                <a:spcPts val="0"/>
              </a:spcAft>
              <a:buClr>
                <a:schemeClr val="dk1"/>
              </a:buClr>
              <a:buSzPts val="2800"/>
              <a:buChar char="•"/>
            </a:pPr>
            <a:r>
              <a:rPr lang="en-US">
                <a:latin typeface="Arial"/>
                <a:ea typeface="Arial"/>
                <a:cs typeface="Arial"/>
                <a:sym typeface="Arial"/>
              </a:rPr>
              <a:t>Functions of vitamins</a:t>
            </a:r>
            <a:endParaRPr/>
          </a:p>
          <a:p>
            <a:pPr indent="-514350" lvl="0" marL="514350" rtl="0" algn="l">
              <a:lnSpc>
                <a:spcPct val="90000"/>
              </a:lnSpc>
              <a:spcBef>
                <a:spcPts val="1000"/>
              </a:spcBef>
              <a:spcAft>
                <a:spcPts val="0"/>
              </a:spcAft>
              <a:buClr>
                <a:schemeClr val="dk1"/>
              </a:buClr>
              <a:buSzPts val="2800"/>
              <a:buAutoNum type="arabicPeriod"/>
            </a:pPr>
            <a:r>
              <a:rPr lang="en-US">
                <a:latin typeface="Arial"/>
                <a:ea typeface="Arial"/>
                <a:cs typeface="Arial"/>
                <a:sym typeface="Arial"/>
              </a:rPr>
              <a:t>Regulate the maintenance and growth of the body.</a:t>
            </a:r>
            <a:endParaRPr/>
          </a:p>
          <a:p>
            <a:pPr indent="-514350" lvl="0" marL="514350" rtl="0" algn="l">
              <a:lnSpc>
                <a:spcPct val="90000"/>
              </a:lnSpc>
              <a:spcBef>
                <a:spcPts val="1000"/>
              </a:spcBef>
              <a:spcAft>
                <a:spcPts val="0"/>
              </a:spcAft>
              <a:buClr>
                <a:schemeClr val="dk1"/>
              </a:buClr>
              <a:buSzPts val="2800"/>
              <a:buAutoNum type="arabicPeriod"/>
            </a:pPr>
            <a:r>
              <a:rPr lang="en-US">
                <a:latin typeface="Arial"/>
                <a:ea typeface="Arial"/>
                <a:cs typeface="Arial"/>
                <a:sym typeface="Arial"/>
              </a:rPr>
              <a:t>Control metabolic reactions in cells.</a:t>
            </a:r>
            <a:endParaRPr/>
          </a:p>
          <a:p>
            <a:pPr indent="-336550" lvl="0" marL="51435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0" lvl="0" marL="0" rtl="0" algn="l">
              <a:lnSpc>
                <a:spcPct val="90000"/>
              </a:lnSpc>
              <a:spcBef>
                <a:spcPts val="1000"/>
              </a:spcBef>
              <a:spcAft>
                <a:spcPts val="0"/>
              </a:spcAft>
              <a:buClr>
                <a:schemeClr val="dk1"/>
              </a:buClr>
              <a:buSzPts val="2800"/>
              <a:buNone/>
            </a:pPr>
            <a:r>
              <a:rPr lang="en-US">
                <a:latin typeface="Arial"/>
                <a:ea typeface="Arial"/>
                <a:cs typeface="Arial"/>
                <a:sym typeface="Arial"/>
              </a:rPr>
              <a:t>* A diet lacking in one or more vitamins will result in specific deficiency diseases.</a:t>
            </a:r>
            <a:endParaRPr>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pic>
        <p:nvPicPr>
          <p:cNvPr id="204" name="Google Shape;204;p17"/>
          <p:cNvPicPr preferRelativeResize="0"/>
          <p:nvPr>
            <p:ph idx="1" type="body"/>
          </p:nvPr>
        </p:nvPicPr>
        <p:blipFill rotWithShape="1">
          <a:blip r:embed="rId3">
            <a:alphaModFix/>
          </a:blip>
          <a:srcRect b="0" l="0" r="0" t="0"/>
          <a:stretch/>
        </p:blipFill>
        <p:spPr>
          <a:xfrm>
            <a:off x="929640" y="284163"/>
            <a:ext cx="9847217" cy="637789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18"/>
          <p:cNvSpPr txBox="1"/>
          <p:nvPr>
            <p:ph idx="1" type="body"/>
          </p:nvPr>
        </p:nvSpPr>
        <p:spPr>
          <a:xfrm>
            <a:off x="511628" y="1342299"/>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latin typeface="Arial"/>
                <a:ea typeface="Arial"/>
                <a:cs typeface="Arial"/>
                <a:sym typeface="Arial"/>
              </a:rPr>
              <a:t>Stability in food preparation:</a:t>
            </a:r>
            <a:endParaRPr/>
          </a:p>
          <a:p>
            <a:pPr indent="0" lvl="0" marL="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0" lvl="0" marL="0" rtl="0" algn="l">
              <a:lnSpc>
                <a:spcPct val="90000"/>
              </a:lnSpc>
              <a:spcBef>
                <a:spcPts val="1000"/>
              </a:spcBef>
              <a:spcAft>
                <a:spcPts val="0"/>
              </a:spcAft>
              <a:buClr>
                <a:schemeClr val="dk1"/>
              </a:buClr>
              <a:buSzPts val="2800"/>
              <a:buNone/>
            </a:pPr>
            <a:r>
              <a:rPr lang="en-US">
                <a:latin typeface="Arial"/>
                <a:ea typeface="Arial"/>
                <a:cs typeface="Arial"/>
                <a:sym typeface="Arial"/>
              </a:rPr>
              <a:t>  </a:t>
            </a:r>
            <a:r>
              <a:rPr lang="en-US">
                <a:highlight>
                  <a:srgbClr val="FFFF00"/>
                </a:highlight>
                <a:latin typeface="Arial"/>
                <a:ea typeface="Arial"/>
                <a:cs typeface="Arial"/>
                <a:sym typeface="Arial"/>
              </a:rPr>
              <a:t>Vitamin D is unaffected by normal cooking temperatures </a:t>
            </a:r>
            <a:r>
              <a:rPr lang="en-US">
                <a:latin typeface="Arial"/>
                <a:ea typeface="Arial"/>
                <a:cs typeface="Arial"/>
                <a:sym typeface="Arial"/>
              </a:rPr>
              <a:t>and processes, and does </a:t>
            </a:r>
            <a:r>
              <a:rPr b="1" lang="en-US">
                <a:solidFill>
                  <a:srgbClr val="F7CAAC"/>
                </a:solidFill>
                <a:latin typeface="Arial"/>
                <a:ea typeface="Arial"/>
                <a:cs typeface="Arial"/>
                <a:sym typeface="Arial"/>
              </a:rPr>
              <a:t>not dissolve </a:t>
            </a:r>
            <a:r>
              <a:rPr lang="en-US">
                <a:latin typeface="Arial"/>
                <a:ea typeface="Arial"/>
                <a:cs typeface="Arial"/>
                <a:sym typeface="Arial"/>
              </a:rPr>
              <a:t>in water.</a:t>
            </a:r>
            <a:endParaRPr>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571500" lvl="0" marL="571500" rtl="0" algn="l">
              <a:lnSpc>
                <a:spcPct val="90000"/>
              </a:lnSpc>
              <a:spcBef>
                <a:spcPts val="0"/>
              </a:spcBef>
              <a:spcAft>
                <a:spcPts val="0"/>
              </a:spcAft>
              <a:buClr>
                <a:schemeClr val="dk1"/>
              </a:buClr>
              <a:buSzPts val="4400"/>
              <a:buFont typeface="Arial"/>
              <a:buChar char="•"/>
            </a:pPr>
            <a:r>
              <a:rPr lang="en-US">
                <a:latin typeface="Arial"/>
                <a:ea typeface="Arial"/>
                <a:cs typeface="Arial"/>
                <a:sym typeface="Arial"/>
              </a:rPr>
              <a:t>Tocopherol ( Vitamin E)</a:t>
            </a:r>
            <a:endParaRPr>
              <a:latin typeface="Arial"/>
              <a:ea typeface="Arial"/>
              <a:cs typeface="Arial"/>
              <a:sym typeface="Arial"/>
            </a:endParaRPr>
          </a:p>
        </p:txBody>
      </p:sp>
      <p:sp>
        <p:nvSpPr>
          <p:cNvPr id="215" name="Google Shape;215;p19"/>
          <p:cNvSpPr txBox="1"/>
          <p:nvPr>
            <p:ph idx="1" type="body"/>
          </p:nvPr>
        </p:nvSpPr>
        <p:spPr>
          <a:xfrm>
            <a:off x="524691" y="2103120"/>
            <a:ext cx="10933611" cy="420624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latin typeface="Arial"/>
                <a:ea typeface="Arial"/>
                <a:cs typeface="Arial"/>
                <a:sym typeface="Arial"/>
              </a:rPr>
              <a:t>Functions of Vitamin E (Tocopherol) </a:t>
            </a:r>
            <a:endParaRPr>
              <a:latin typeface="Arial"/>
              <a:ea typeface="Arial"/>
              <a:cs typeface="Arial"/>
              <a:sym typeface="Arial"/>
            </a:endParaRPr>
          </a:p>
          <a:p>
            <a:pPr indent="-514350" lvl="0" marL="514350" rtl="0" algn="l">
              <a:lnSpc>
                <a:spcPct val="90000"/>
              </a:lnSpc>
              <a:spcBef>
                <a:spcPts val="1000"/>
              </a:spcBef>
              <a:spcAft>
                <a:spcPts val="0"/>
              </a:spcAft>
              <a:buClr>
                <a:schemeClr val="dk1"/>
              </a:buClr>
              <a:buSzPts val="2800"/>
              <a:buAutoNum type="arabicPeriod"/>
            </a:pPr>
            <a:r>
              <a:rPr lang="en-US">
                <a:latin typeface="Arial"/>
                <a:ea typeface="Arial"/>
                <a:cs typeface="Arial"/>
                <a:sym typeface="Arial"/>
              </a:rPr>
              <a:t>Vitamin E is a very effective antioxidant, and protects polyunsaturated fatty acids from damage by free radicals.</a:t>
            </a:r>
            <a:endParaRPr/>
          </a:p>
          <a:p>
            <a:pPr indent="-514350" lvl="0" marL="514350" rtl="0" algn="l">
              <a:lnSpc>
                <a:spcPct val="90000"/>
              </a:lnSpc>
              <a:spcBef>
                <a:spcPts val="1000"/>
              </a:spcBef>
              <a:spcAft>
                <a:spcPts val="0"/>
              </a:spcAft>
              <a:buClr>
                <a:schemeClr val="dk1"/>
              </a:buClr>
              <a:buSzPts val="2800"/>
              <a:buAutoNum type="arabicPeriod"/>
            </a:pPr>
            <a:r>
              <a:rPr lang="en-US">
                <a:latin typeface="Arial"/>
                <a:ea typeface="Arial"/>
                <a:cs typeface="Arial"/>
                <a:sym typeface="Arial"/>
              </a:rPr>
              <a:t>Protects against heart disease.</a:t>
            </a:r>
            <a:endParaRPr/>
          </a:p>
          <a:p>
            <a:pPr indent="-514350" lvl="0" marL="514350" rtl="0" algn="l">
              <a:lnSpc>
                <a:spcPct val="90000"/>
              </a:lnSpc>
              <a:spcBef>
                <a:spcPts val="1000"/>
              </a:spcBef>
              <a:spcAft>
                <a:spcPts val="0"/>
              </a:spcAft>
              <a:buClr>
                <a:schemeClr val="dk1"/>
              </a:buClr>
              <a:buSzPts val="2800"/>
              <a:buAutoNum type="arabicPeriod"/>
            </a:pPr>
            <a:r>
              <a:rPr lang="en-US">
                <a:latin typeface="Arial"/>
                <a:ea typeface="Arial"/>
                <a:cs typeface="Arial"/>
                <a:sym typeface="Arial"/>
              </a:rPr>
              <a:t>Vitamin E is widely used in the food industry as an antioxidant to stop fats becoming rancid.</a:t>
            </a:r>
            <a:endParaRPr>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pic>
        <p:nvPicPr>
          <p:cNvPr id="220" name="Google Shape;220;g340f749cf0a_0_0" title="Vitamin E functions .jpg"/>
          <p:cNvPicPr preferRelativeResize="0"/>
          <p:nvPr/>
        </p:nvPicPr>
        <p:blipFill>
          <a:blip r:embed="rId3">
            <a:alphaModFix/>
          </a:blip>
          <a:stretch>
            <a:fillRect/>
          </a:stretch>
        </p:blipFill>
        <p:spPr>
          <a:xfrm>
            <a:off x="794200" y="397277"/>
            <a:ext cx="9802251" cy="2177050"/>
          </a:xfrm>
          <a:prstGeom prst="rect">
            <a:avLst/>
          </a:prstGeom>
          <a:noFill/>
          <a:ln>
            <a:noFill/>
          </a:ln>
        </p:spPr>
      </p:pic>
      <p:pic>
        <p:nvPicPr>
          <p:cNvPr id="221" name="Google Shape;221;g340f749cf0a_0_0" title="e .jpg"/>
          <p:cNvPicPr preferRelativeResize="0"/>
          <p:nvPr/>
        </p:nvPicPr>
        <p:blipFill>
          <a:blip r:embed="rId4">
            <a:alphaModFix/>
          </a:blip>
          <a:stretch>
            <a:fillRect/>
          </a:stretch>
        </p:blipFill>
        <p:spPr>
          <a:xfrm>
            <a:off x="1022350" y="3495177"/>
            <a:ext cx="9639300" cy="20002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20"/>
          <p:cNvSpPr txBox="1"/>
          <p:nvPr>
            <p:ph type="title"/>
          </p:nvPr>
        </p:nvSpPr>
        <p:spPr>
          <a:xfrm>
            <a:off x="746760" y="0"/>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latin typeface="Arial"/>
                <a:ea typeface="Arial"/>
                <a:cs typeface="Arial"/>
                <a:sym typeface="Arial"/>
              </a:rPr>
              <a:t>Sources:</a:t>
            </a:r>
            <a:endParaRPr>
              <a:latin typeface="Arial"/>
              <a:ea typeface="Arial"/>
              <a:cs typeface="Arial"/>
              <a:sym typeface="Arial"/>
            </a:endParaRPr>
          </a:p>
        </p:txBody>
      </p:sp>
      <p:sp>
        <p:nvSpPr>
          <p:cNvPr id="227" name="Google Shape;227;p20"/>
          <p:cNvSpPr txBox="1"/>
          <p:nvPr>
            <p:ph idx="1" type="body"/>
          </p:nvPr>
        </p:nvSpPr>
        <p:spPr>
          <a:xfrm>
            <a:off x="746760" y="1325563"/>
            <a:ext cx="10515600" cy="1740535"/>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800"/>
              <a:buChar char="•"/>
            </a:pPr>
            <a:r>
              <a:rPr lang="en-US">
                <a:latin typeface="Arial"/>
                <a:ea typeface="Arial"/>
                <a:cs typeface="Arial"/>
                <a:sym typeface="Arial"/>
              </a:rPr>
              <a:t>Vitamin E is found in small quantities in many plants: </a:t>
            </a:r>
            <a:r>
              <a:rPr lang="en-US">
                <a:highlight>
                  <a:srgbClr val="FFFF00"/>
                </a:highlight>
                <a:latin typeface="Arial"/>
                <a:ea typeface="Arial"/>
                <a:cs typeface="Arial"/>
                <a:sym typeface="Arial"/>
              </a:rPr>
              <a:t>lettuce ,grasses, peanuts, seeds, wheatgerm oil, vegetable oils  </a:t>
            </a:r>
            <a:r>
              <a:rPr lang="en-US">
                <a:latin typeface="Arial"/>
                <a:ea typeface="Arial"/>
                <a:cs typeface="Arial"/>
                <a:sym typeface="Arial"/>
              </a:rPr>
              <a:t>(sunflower seed oil).</a:t>
            </a:r>
            <a:endParaRPr/>
          </a:p>
          <a:p>
            <a:pPr indent="-228600" lvl="0" marL="228600" rtl="0" algn="l">
              <a:lnSpc>
                <a:spcPct val="90000"/>
              </a:lnSpc>
              <a:spcBef>
                <a:spcPts val="1000"/>
              </a:spcBef>
              <a:spcAft>
                <a:spcPts val="0"/>
              </a:spcAft>
              <a:buClr>
                <a:schemeClr val="dk1"/>
              </a:buClr>
              <a:buSzPts val="2800"/>
              <a:buChar char="•"/>
            </a:pPr>
            <a:r>
              <a:rPr lang="en-US">
                <a:highlight>
                  <a:srgbClr val="FFFF00"/>
                </a:highlight>
                <a:latin typeface="Arial"/>
                <a:ea typeface="Arial"/>
                <a:cs typeface="Arial"/>
                <a:sym typeface="Arial"/>
              </a:rPr>
              <a:t>Vitamin E is found in milk and milk products and egg yolk.</a:t>
            </a:r>
            <a:endParaRPr>
              <a:highlight>
                <a:srgbClr val="FFFF00"/>
              </a:highlight>
              <a:latin typeface="Arial"/>
              <a:ea typeface="Arial"/>
              <a:cs typeface="Arial"/>
              <a:sym typeface="Arial"/>
            </a:endParaRPr>
          </a:p>
        </p:txBody>
      </p:sp>
      <p:pic>
        <p:nvPicPr>
          <p:cNvPr id="228" name="Google Shape;228;p20"/>
          <p:cNvPicPr preferRelativeResize="0"/>
          <p:nvPr/>
        </p:nvPicPr>
        <p:blipFill rotWithShape="1">
          <a:blip r:embed="rId3">
            <a:alphaModFix/>
          </a:blip>
          <a:srcRect b="0" l="0" r="0" t="0"/>
          <a:stretch/>
        </p:blipFill>
        <p:spPr>
          <a:xfrm>
            <a:off x="1653199" y="3267891"/>
            <a:ext cx="8287636" cy="322434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a:t>
            </a:r>
            <a:r>
              <a:rPr lang="en-US">
                <a:latin typeface="Arial"/>
                <a:ea typeface="Arial"/>
                <a:cs typeface="Arial"/>
                <a:sym typeface="Arial"/>
              </a:rPr>
              <a:t>Deficiency:</a:t>
            </a:r>
            <a:endParaRPr>
              <a:latin typeface="Arial"/>
              <a:ea typeface="Arial"/>
              <a:cs typeface="Arial"/>
              <a:sym typeface="Arial"/>
            </a:endParaRPr>
          </a:p>
        </p:txBody>
      </p:sp>
      <p:sp>
        <p:nvSpPr>
          <p:cNvPr id="234" name="Google Shape;234;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latin typeface="Arial"/>
                <a:ea typeface="Arial"/>
                <a:cs typeface="Arial"/>
                <a:sym typeface="Arial"/>
              </a:rPr>
              <a:t>Deficiency of Vitamin E </a:t>
            </a:r>
            <a:r>
              <a:rPr b="1" lang="en-US">
                <a:solidFill>
                  <a:srgbClr val="F7CAAC"/>
                </a:solidFill>
                <a:latin typeface="Arial"/>
                <a:ea typeface="Arial"/>
                <a:cs typeface="Arial"/>
                <a:sym typeface="Arial"/>
              </a:rPr>
              <a:t>is rare</a:t>
            </a:r>
            <a:r>
              <a:rPr lang="en-US">
                <a:latin typeface="Arial"/>
                <a:ea typeface="Arial"/>
                <a:cs typeface="Arial"/>
                <a:sym typeface="Arial"/>
              </a:rPr>
              <a:t>, but premature babies and people who cannot absorb fat may show:</a:t>
            </a:r>
            <a:endParaRPr/>
          </a:p>
          <a:p>
            <a:pPr indent="0" lvl="0" marL="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514350" lvl="0" marL="514350" rtl="0" algn="l">
              <a:lnSpc>
                <a:spcPct val="90000"/>
              </a:lnSpc>
              <a:spcBef>
                <a:spcPts val="1000"/>
              </a:spcBef>
              <a:spcAft>
                <a:spcPts val="0"/>
              </a:spcAft>
              <a:buClr>
                <a:schemeClr val="dk1"/>
              </a:buClr>
              <a:buSzPts val="2800"/>
              <a:buAutoNum type="arabicPeriod"/>
            </a:pPr>
            <a:r>
              <a:rPr lang="en-US">
                <a:latin typeface="Arial"/>
                <a:ea typeface="Arial"/>
                <a:cs typeface="Arial"/>
                <a:sym typeface="Arial"/>
              </a:rPr>
              <a:t>Increase breakdown of red blood cells.</a:t>
            </a:r>
            <a:endParaRPr/>
          </a:p>
          <a:p>
            <a:pPr indent="-514350" lvl="0" marL="514350" rtl="0" algn="l">
              <a:lnSpc>
                <a:spcPct val="90000"/>
              </a:lnSpc>
              <a:spcBef>
                <a:spcPts val="1000"/>
              </a:spcBef>
              <a:spcAft>
                <a:spcPts val="0"/>
              </a:spcAft>
              <a:buClr>
                <a:schemeClr val="dk1"/>
              </a:buClr>
              <a:buSzPts val="2800"/>
              <a:buAutoNum type="arabicPeriod"/>
            </a:pPr>
            <a:r>
              <a:rPr lang="en-US">
                <a:latin typeface="Arial"/>
                <a:ea typeface="Arial"/>
                <a:cs typeface="Arial"/>
                <a:sym typeface="Arial"/>
              </a:rPr>
              <a:t>Muscle tissue damage.</a:t>
            </a:r>
            <a:endParaRPr/>
          </a:p>
          <a:p>
            <a:pPr indent="-514350" lvl="0" marL="514350" rtl="0" algn="l">
              <a:lnSpc>
                <a:spcPct val="90000"/>
              </a:lnSpc>
              <a:spcBef>
                <a:spcPts val="1000"/>
              </a:spcBef>
              <a:spcAft>
                <a:spcPts val="0"/>
              </a:spcAft>
              <a:buClr>
                <a:schemeClr val="dk1"/>
              </a:buClr>
              <a:buSzPts val="2800"/>
              <a:buAutoNum type="arabicPeriod"/>
            </a:pPr>
            <a:r>
              <a:rPr lang="en-US">
                <a:latin typeface="Arial"/>
                <a:ea typeface="Arial"/>
                <a:cs typeface="Arial"/>
                <a:sym typeface="Arial"/>
              </a:rPr>
              <a:t>Swelling of adipose (fatty tissue).</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latin typeface="Arial"/>
                <a:ea typeface="Arial"/>
                <a:cs typeface="Arial"/>
                <a:sym typeface="Arial"/>
              </a:rPr>
              <a:t>Vitamin K </a:t>
            </a:r>
            <a:endParaRPr>
              <a:latin typeface="Arial"/>
              <a:ea typeface="Arial"/>
              <a:cs typeface="Arial"/>
              <a:sym typeface="Arial"/>
            </a:endParaRPr>
          </a:p>
        </p:txBody>
      </p:sp>
      <p:sp>
        <p:nvSpPr>
          <p:cNvPr id="240" name="Google Shape;240;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Several substances with similar functions are known, so there is more than one Vitamin K.</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rPr lang="en-US"/>
              <a:t>*Functions of Vitamin K:                                  </a:t>
            </a:r>
            <a:r>
              <a:rPr lang="en-US">
                <a:highlight>
                  <a:srgbClr val="FFFF00"/>
                </a:highlight>
              </a:rPr>
              <a:t>    Past Paper Question</a:t>
            </a:r>
            <a:endParaRPr>
              <a:highlight>
                <a:srgbClr val="FFFF00"/>
              </a:highlight>
            </a:endParaRPr>
          </a:p>
          <a:p>
            <a:pPr indent="-228600" lvl="0" marL="228600" rtl="0" algn="l">
              <a:lnSpc>
                <a:spcPct val="90000"/>
              </a:lnSpc>
              <a:spcBef>
                <a:spcPts val="1000"/>
              </a:spcBef>
              <a:spcAft>
                <a:spcPts val="0"/>
              </a:spcAft>
              <a:buClr>
                <a:schemeClr val="dk1"/>
              </a:buClr>
              <a:buSzPts val="2800"/>
              <a:buFont typeface="Calibri"/>
              <a:buChar char="-"/>
            </a:pPr>
            <a:r>
              <a:rPr lang="en-US"/>
              <a:t>Vitamin K assists in the production of coagulation factors in the blood to enable it to clot properly after an injury.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rPr lang="en-US"/>
              <a:t>Clotting of blood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g340f749cf0a_1_1"/>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246" name="Google Shape;246;g340f749cf0a_1_1" title="k.jpg"/>
          <p:cNvPicPr preferRelativeResize="0"/>
          <p:nvPr/>
        </p:nvPicPr>
        <p:blipFill>
          <a:blip r:embed="rId3">
            <a:alphaModFix/>
          </a:blip>
          <a:stretch>
            <a:fillRect/>
          </a:stretch>
        </p:blipFill>
        <p:spPr>
          <a:xfrm>
            <a:off x="1295400" y="2757488"/>
            <a:ext cx="9601200" cy="13430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23"/>
          <p:cNvSpPr txBox="1"/>
          <p:nvPr>
            <p:ph type="title"/>
          </p:nvPr>
        </p:nvSpPr>
        <p:spPr>
          <a:xfrm>
            <a:off x="838200" y="0"/>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latin typeface="Arial"/>
                <a:ea typeface="Arial"/>
                <a:cs typeface="Arial"/>
                <a:sym typeface="Arial"/>
              </a:rPr>
              <a:t>Sources:</a:t>
            </a:r>
            <a:endParaRPr>
              <a:latin typeface="Arial"/>
              <a:ea typeface="Arial"/>
              <a:cs typeface="Arial"/>
              <a:sym typeface="Arial"/>
            </a:endParaRPr>
          </a:p>
        </p:txBody>
      </p:sp>
      <p:sp>
        <p:nvSpPr>
          <p:cNvPr id="252" name="Google Shape;252;p23"/>
          <p:cNvSpPr txBox="1"/>
          <p:nvPr>
            <p:ph idx="1" type="body"/>
          </p:nvPr>
        </p:nvSpPr>
        <p:spPr>
          <a:xfrm>
            <a:off x="838200" y="1146357"/>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latin typeface="Arial"/>
                <a:ea typeface="Arial"/>
                <a:cs typeface="Arial"/>
                <a:sym typeface="Arial"/>
              </a:rPr>
              <a:t>Vitamin K is widely distributed in foods, especially in </a:t>
            </a:r>
            <a:r>
              <a:rPr lang="en-US">
                <a:highlight>
                  <a:srgbClr val="FFFF00"/>
                </a:highlight>
                <a:latin typeface="Arial"/>
                <a:ea typeface="Arial"/>
                <a:cs typeface="Arial"/>
                <a:sym typeface="Arial"/>
              </a:rPr>
              <a:t>leafy vegetables such as spinach.</a:t>
            </a:r>
            <a:endParaRPr>
              <a:highlight>
                <a:srgbClr val="FFFF00"/>
              </a:highlight>
            </a:endParaRPr>
          </a:p>
          <a:p>
            <a:pPr indent="-50800" lvl="0" marL="228600" rtl="0" algn="l">
              <a:lnSpc>
                <a:spcPct val="90000"/>
              </a:lnSpc>
              <a:spcBef>
                <a:spcPts val="1000"/>
              </a:spcBef>
              <a:spcAft>
                <a:spcPts val="0"/>
              </a:spcAft>
              <a:buClr>
                <a:schemeClr val="dk1"/>
              </a:buClr>
              <a:buSzPts val="2800"/>
              <a:buNone/>
            </a:pPr>
            <a:r>
              <a:t/>
            </a:r>
            <a:endParaRPr>
              <a:highlight>
                <a:srgbClr val="FFFF00"/>
              </a:highlight>
              <a:latin typeface="Arial"/>
              <a:ea typeface="Arial"/>
              <a:cs typeface="Arial"/>
              <a:sym typeface="Arial"/>
            </a:endParaRPr>
          </a:p>
          <a:p>
            <a:pPr indent="-228600" lvl="0" marL="228600" rtl="0" algn="l">
              <a:lnSpc>
                <a:spcPct val="90000"/>
              </a:lnSpc>
              <a:spcBef>
                <a:spcPts val="1000"/>
              </a:spcBef>
              <a:spcAft>
                <a:spcPts val="0"/>
              </a:spcAft>
              <a:buClr>
                <a:schemeClr val="dk1"/>
              </a:buClr>
              <a:buSzPts val="2800"/>
              <a:buChar char="•"/>
            </a:pPr>
            <a:r>
              <a:rPr lang="en-US">
                <a:latin typeface="Arial"/>
                <a:ea typeface="Arial"/>
                <a:cs typeface="Arial"/>
                <a:sym typeface="Arial"/>
              </a:rPr>
              <a:t>Bacteria that are normally present in the intestinal tract also produce a useful supply of the vitamin, which the body is able to use. </a:t>
            </a:r>
            <a:endParaRPr>
              <a:latin typeface="Arial"/>
              <a:ea typeface="Arial"/>
              <a:cs typeface="Arial"/>
              <a:sym typeface="Arial"/>
            </a:endParaRPr>
          </a:p>
        </p:txBody>
      </p:sp>
      <p:pic>
        <p:nvPicPr>
          <p:cNvPr id="253" name="Google Shape;253;p23"/>
          <p:cNvPicPr preferRelativeResize="0"/>
          <p:nvPr/>
        </p:nvPicPr>
        <p:blipFill rotWithShape="1">
          <a:blip r:embed="rId3">
            <a:alphaModFix/>
          </a:blip>
          <a:srcRect b="0" l="0" r="0" t="0"/>
          <a:stretch/>
        </p:blipFill>
        <p:spPr>
          <a:xfrm>
            <a:off x="2521132" y="3575097"/>
            <a:ext cx="6792686" cy="306895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a:t>
            </a:r>
            <a:r>
              <a:rPr lang="en-US">
                <a:latin typeface="Arial"/>
                <a:ea typeface="Arial"/>
                <a:cs typeface="Arial"/>
                <a:sym typeface="Arial"/>
              </a:rPr>
              <a:t>Deficiency</a:t>
            </a:r>
            <a:endParaRPr/>
          </a:p>
        </p:txBody>
      </p:sp>
      <p:sp>
        <p:nvSpPr>
          <p:cNvPr id="259" name="Google Shape;259;p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latin typeface="Arial"/>
                <a:ea typeface="Arial"/>
                <a:cs typeface="Arial"/>
                <a:sym typeface="Arial"/>
              </a:rPr>
              <a:t>A deficiency </a:t>
            </a:r>
            <a:r>
              <a:rPr b="1" lang="en-US">
                <a:solidFill>
                  <a:srgbClr val="F7CAAC"/>
                </a:solidFill>
                <a:latin typeface="Arial"/>
                <a:ea typeface="Arial"/>
                <a:cs typeface="Arial"/>
                <a:sym typeface="Arial"/>
              </a:rPr>
              <a:t>is rare</a:t>
            </a:r>
            <a:r>
              <a:rPr lang="en-US">
                <a:latin typeface="Arial"/>
                <a:ea typeface="Arial"/>
                <a:cs typeface="Arial"/>
                <a:sym typeface="Arial"/>
              </a:rPr>
              <a:t>, but as a precaution, babies are given Vitamin K immediately after they are born, so that their blood will clot if they are injured.  </a:t>
            </a:r>
            <a:endParaRPr>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Font typeface="Arial"/>
              <a:buNone/>
            </a:pPr>
            <a:r>
              <a:rPr lang="en-US" sz="2400">
                <a:latin typeface="Arial"/>
                <a:ea typeface="Arial"/>
                <a:cs typeface="Arial"/>
                <a:sym typeface="Arial"/>
              </a:rPr>
              <a:t>Vitamins are classified according to the substance in which they dissolve</a:t>
            </a:r>
            <a:endParaRPr sz="2400">
              <a:latin typeface="Arial"/>
              <a:ea typeface="Arial"/>
              <a:cs typeface="Arial"/>
              <a:sym typeface="Arial"/>
            </a:endParaRPr>
          </a:p>
        </p:txBody>
      </p:sp>
      <p:sp>
        <p:nvSpPr>
          <p:cNvPr id="98" name="Google Shape;98;p3"/>
          <p:cNvSpPr txBox="1"/>
          <p:nvPr>
            <p:ph idx="1" type="body"/>
          </p:nvPr>
        </p:nvSpPr>
        <p:spPr>
          <a:xfrm>
            <a:off x="914400" y="1848576"/>
            <a:ext cx="5181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highlight>
                  <a:srgbClr val="FFFF00"/>
                </a:highlight>
              </a:rPr>
              <a:t>Fat -Soluble Vitamins</a:t>
            </a:r>
            <a:endParaRPr>
              <a:highlight>
                <a:srgbClr val="FFFF00"/>
              </a:highlight>
            </a:endParaRPr>
          </a:p>
          <a:p>
            <a:pPr indent="0" lvl="0" marL="0" rtl="0" algn="l">
              <a:lnSpc>
                <a:spcPct val="90000"/>
              </a:lnSpc>
              <a:spcBef>
                <a:spcPts val="1000"/>
              </a:spcBef>
              <a:spcAft>
                <a:spcPts val="0"/>
              </a:spcAft>
              <a:buClr>
                <a:schemeClr val="dk1"/>
              </a:buClr>
              <a:buSzPts val="2800"/>
              <a:buNone/>
            </a:pPr>
            <a:r>
              <a:t/>
            </a:r>
            <a:endParaRPr>
              <a:highlight>
                <a:srgbClr val="FFFF00"/>
              </a:highlight>
            </a:endParaRPr>
          </a:p>
          <a:p>
            <a:pPr indent="0" lvl="0" marL="0" rtl="0" algn="l">
              <a:lnSpc>
                <a:spcPct val="90000"/>
              </a:lnSpc>
              <a:spcBef>
                <a:spcPts val="1000"/>
              </a:spcBef>
              <a:spcAft>
                <a:spcPts val="0"/>
              </a:spcAft>
              <a:buClr>
                <a:schemeClr val="dk1"/>
              </a:buClr>
              <a:buSzPts val="2800"/>
              <a:buNone/>
            </a:pPr>
            <a:r>
              <a:rPr lang="en-US">
                <a:highlight>
                  <a:srgbClr val="FFFF00"/>
                </a:highlight>
              </a:rPr>
              <a:t>        Vitamins A, D, E and K</a:t>
            </a:r>
            <a:endParaRPr>
              <a:highlight>
                <a:srgbClr val="FFFF00"/>
              </a:highlight>
            </a:endParaRPr>
          </a:p>
        </p:txBody>
      </p:sp>
      <p:sp>
        <p:nvSpPr>
          <p:cNvPr id="99" name="Google Shape;99;p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highlight>
                  <a:srgbClr val="FFFF00"/>
                </a:highlight>
              </a:rPr>
              <a:t>Water-Soluble Vitamins</a:t>
            </a:r>
            <a:endParaRPr>
              <a:highlight>
                <a:srgbClr val="FFFF00"/>
              </a:highlight>
            </a:endParaRPr>
          </a:p>
          <a:p>
            <a:pPr indent="0" lvl="0" marL="0" rtl="0" algn="l">
              <a:lnSpc>
                <a:spcPct val="90000"/>
              </a:lnSpc>
              <a:spcBef>
                <a:spcPts val="1000"/>
              </a:spcBef>
              <a:spcAft>
                <a:spcPts val="0"/>
              </a:spcAft>
              <a:buClr>
                <a:schemeClr val="dk1"/>
              </a:buClr>
              <a:buSzPts val="2800"/>
              <a:buNone/>
            </a:pPr>
            <a:r>
              <a:t/>
            </a:r>
            <a:endParaRPr>
              <a:highlight>
                <a:srgbClr val="FFFF00"/>
              </a:highlight>
            </a:endParaRPr>
          </a:p>
          <a:p>
            <a:pPr indent="0" lvl="0" marL="0" rtl="0" algn="l">
              <a:lnSpc>
                <a:spcPct val="90000"/>
              </a:lnSpc>
              <a:spcBef>
                <a:spcPts val="1000"/>
              </a:spcBef>
              <a:spcAft>
                <a:spcPts val="0"/>
              </a:spcAft>
              <a:buClr>
                <a:schemeClr val="dk1"/>
              </a:buClr>
              <a:buSzPts val="2800"/>
              <a:buNone/>
            </a:pPr>
            <a:r>
              <a:rPr lang="en-US">
                <a:highlight>
                  <a:srgbClr val="FFFF00"/>
                </a:highlight>
              </a:rPr>
              <a:t>  Vitamin C and vitamin-B complex </a:t>
            </a:r>
            <a:endParaRPr>
              <a:highlight>
                <a:srgbClr val="FFFF00"/>
              </a:highlight>
            </a:endParaRPr>
          </a:p>
        </p:txBody>
      </p:sp>
      <p:sp>
        <p:nvSpPr>
          <p:cNvPr id="100" name="Google Shape;100;p3"/>
          <p:cNvSpPr/>
          <p:nvPr/>
        </p:nvSpPr>
        <p:spPr>
          <a:xfrm>
            <a:off x="1097280" y="2299063"/>
            <a:ext cx="418011" cy="770708"/>
          </a:xfrm>
          <a:prstGeom prst="curvedRightArrow">
            <a:avLst>
              <a:gd fmla="val 25000" name="adj1"/>
              <a:gd fmla="val 50000" name="adj2"/>
              <a:gd fmla="val 25000" name="adj3"/>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01" name="Google Shape;101;p3"/>
          <p:cNvSpPr/>
          <p:nvPr/>
        </p:nvSpPr>
        <p:spPr>
          <a:xfrm>
            <a:off x="6374674" y="2299063"/>
            <a:ext cx="287383" cy="587828"/>
          </a:xfrm>
          <a:prstGeom prst="curvedRightArrow">
            <a:avLst>
              <a:gd fmla="val 25000" name="adj1"/>
              <a:gd fmla="val 50000" name="adj2"/>
              <a:gd fmla="val 25000" name="adj3"/>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pic>
        <p:nvPicPr>
          <p:cNvPr id="102" name="Google Shape;102;p3"/>
          <p:cNvPicPr preferRelativeResize="0"/>
          <p:nvPr/>
        </p:nvPicPr>
        <p:blipFill rotWithShape="1">
          <a:blip r:embed="rId3">
            <a:alphaModFix/>
          </a:blip>
          <a:srcRect b="0" l="0" r="0" t="0"/>
          <a:stretch/>
        </p:blipFill>
        <p:spPr>
          <a:xfrm>
            <a:off x="1734447" y="3614895"/>
            <a:ext cx="8799306" cy="324310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00000"/>
              </a:buClr>
              <a:buSzPts val="4400"/>
              <a:buFont typeface="Arial"/>
              <a:buNone/>
            </a:pPr>
            <a:r>
              <a:rPr lang="en-US">
                <a:solidFill>
                  <a:srgbClr val="C00000"/>
                </a:solidFill>
                <a:latin typeface="Arial"/>
                <a:ea typeface="Arial"/>
                <a:cs typeface="Arial"/>
                <a:sym typeface="Arial"/>
              </a:rPr>
              <a:t>Fat-soluble Vitamins           </a:t>
            </a:r>
            <a:r>
              <a:rPr lang="en-US">
                <a:solidFill>
                  <a:srgbClr val="000000"/>
                </a:solidFill>
                <a:highlight>
                  <a:srgbClr val="FFFF00"/>
                </a:highlight>
                <a:latin typeface="Arial"/>
                <a:ea typeface="Arial"/>
                <a:cs typeface="Arial"/>
                <a:sym typeface="Arial"/>
              </a:rPr>
              <a:t>  </a:t>
            </a:r>
            <a:r>
              <a:rPr lang="en-US" sz="2200">
                <a:solidFill>
                  <a:srgbClr val="000000"/>
                </a:solidFill>
                <a:highlight>
                  <a:srgbClr val="FFFF00"/>
                </a:highlight>
                <a:latin typeface="Arial"/>
                <a:ea typeface="Arial"/>
                <a:cs typeface="Arial"/>
                <a:sym typeface="Arial"/>
              </a:rPr>
              <a:t>Past Paper</a:t>
            </a:r>
            <a:r>
              <a:rPr lang="en-US" sz="3300">
                <a:solidFill>
                  <a:srgbClr val="000000"/>
                </a:solidFill>
                <a:highlight>
                  <a:srgbClr val="FFFF00"/>
                </a:highlight>
                <a:latin typeface="Arial"/>
                <a:ea typeface="Arial"/>
                <a:cs typeface="Arial"/>
                <a:sym typeface="Arial"/>
              </a:rPr>
              <a:t> </a:t>
            </a:r>
            <a:r>
              <a:rPr lang="en-US" sz="2200">
                <a:solidFill>
                  <a:srgbClr val="000000"/>
                </a:solidFill>
                <a:highlight>
                  <a:srgbClr val="FFFF00"/>
                </a:highlight>
                <a:latin typeface="Arial"/>
                <a:ea typeface="Arial"/>
                <a:cs typeface="Arial"/>
                <a:sym typeface="Arial"/>
              </a:rPr>
              <a:t>Questions </a:t>
            </a:r>
            <a:endParaRPr sz="2200">
              <a:solidFill>
                <a:srgbClr val="000000"/>
              </a:solidFill>
              <a:highlight>
                <a:srgbClr val="FFFF00"/>
              </a:highlight>
              <a:latin typeface="Arial"/>
              <a:ea typeface="Arial"/>
              <a:cs typeface="Arial"/>
              <a:sym typeface="Arial"/>
            </a:endParaRPr>
          </a:p>
        </p:txBody>
      </p:sp>
      <p:sp>
        <p:nvSpPr>
          <p:cNvPr id="108" name="Google Shape;108;p4"/>
          <p:cNvSpPr txBox="1"/>
          <p:nvPr>
            <p:ph idx="1" type="body"/>
          </p:nvPr>
        </p:nvSpPr>
        <p:spPr>
          <a:xfrm>
            <a:off x="838200" y="1825625"/>
            <a:ext cx="10515600" cy="4836432"/>
          </a:xfrm>
          <a:prstGeom prst="rect">
            <a:avLst/>
          </a:prstGeom>
          <a:noFill/>
          <a:ln>
            <a:noFill/>
          </a:ln>
        </p:spPr>
        <p:txBody>
          <a:bodyPr anchorCtr="0" anchor="t" bIns="45700" lIns="91425" spcFirstLastPara="1" rIns="91425" wrap="square" tIns="45700">
            <a:normAutofit fontScale="92500" lnSpcReduction="10000"/>
          </a:bodyPr>
          <a:lstStyle/>
          <a:p>
            <a:pPr indent="-229076" lvl="0" marL="228600" rtl="0" algn="l">
              <a:lnSpc>
                <a:spcPct val="90000"/>
              </a:lnSpc>
              <a:spcBef>
                <a:spcPts val="0"/>
              </a:spcBef>
              <a:spcAft>
                <a:spcPts val="0"/>
              </a:spcAft>
              <a:buClr>
                <a:schemeClr val="dk1"/>
              </a:buClr>
              <a:buSzPct val="100000"/>
              <a:buChar char="•"/>
            </a:pPr>
            <a:r>
              <a:rPr lang="en-US" sz="3900">
                <a:latin typeface="Arial"/>
                <a:ea typeface="Arial"/>
                <a:cs typeface="Arial"/>
                <a:sym typeface="Arial"/>
              </a:rPr>
              <a:t>Retinol ( Vitamin A)</a:t>
            </a: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rPr lang="en-US"/>
              <a:t>*</a:t>
            </a:r>
            <a:r>
              <a:rPr lang="en-US">
                <a:latin typeface="Arial"/>
                <a:ea typeface="Arial"/>
                <a:cs typeface="Arial"/>
                <a:sym typeface="Arial"/>
              </a:rPr>
              <a:t>Functions of</a:t>
            </a:r>
            <a:r>
              <a:rPr lang="en-US">
                <a:highlight>
                  <a:srgbClr val="FFFF00"/>
                </a:highlight>
                <a:latin typeface="Arial"/>
                <a:ea typeface="Arial"/>
                <a:cs typeface="Arial"/>
                <a:sym typeface="Arial"/>
              </a:rPr>
              <a:t> Retinol ( Vitamin A)</a:t>
            </a:r>
            <a:endParaRPr>
              <a:highlight>
                <a:srgbClr val="FFFF00"/>
              </a:highlight>
            </a:endParaRPr>
          </a:p>
          <a:p>
            <a:pPr indent="-514350" lvl="0" marL="514350" rtl="0" algn="l">
              <a:lnSpc>
                <a:spcPct val="90000"/>
              </a:lnSpc>
              <a:spcBef>
                <a:spcPts val="1000"/>
              </a:spcBef>
              <a:spcAft>
                <a:spcPts val="0"/>
              </a:spcAft>
              <a:buClr>
                <a:schemeClr val="dk1"/>
              </a:buClr>
              <a:buSzPct val="100000"/>
              <a:buAutoNum type="arabicPeriod"/>
            </a:pPr>
            <a:r>
              <a:rPr lang="en-US">
                <a:highlight>
                  <a:srgbClr val="FFFF00"/>
                </a:highlight>
                <a:latin typeface="Arial"/>
                <a:ea typeface="Arial"/>
                <a:cs typeface="Arial"/>
                <a:sym typeface="Arial"/>
              </a:rPr>
              <a:t>Make a substance called visual purple, which is formed in the retina of the eye to enable it to see in the dim light.</a:t>
            </a:r>
            <a:endParaRPr>
              <a:highlight>
                <a:srgbClr val="FFFF00"/>
              </a:highlight>
            </a:endParaRPr>
          </a:p>
          <a:p>
            <a:pPr indent="-514350" lvl="0" marL="514350" rtl="0" algn="l">
              <a:lnSpc>
                <a:spcPct val="90000"/>
              </a:lnSpc>
              <a:spcBef>
                <a:spcPts val="1000"/>
              </a:spcBef>
              <a:spcAft>
                <a:spcPts val="0"/>
              </a:spcAft>
              <a:buClr>
                <a:schemeClr val="dk1"/>
              </a:buClr>
              <a:buSzPct val="100000"/>
              <a:buAutoNum type="arabicPeriod"/>
            </a:pPr>
            <a:r>
              <a:rPr lang="en-US">
                <a:highlight>
                  <a:srgbClr val="FFFF00"/>
                </a:highlight>
                <a:latin typeface="Arial"/>
                <a:ea typeface="Arial"/>
                <a:cs typeface="Arial"/>
                <a:sym typeface="Arial"/>
              </a:rPr>
              <a:t>Required to keep mucous membranes in the throat and the digestive bronchial, and the excretory systems moist and free of infection.</a:t>
            </a:r>
            <a:endParaRPr>
              <a:highlight>
                <a:srgbClr val="FFFF00"/>
              </a:highlight>
            </a:endParaRPr>
          </a:p>
          <a:p>
            <a:pPr indent="-514350" lvl="0" marL="514350" rtl="0" algn="l">
              <a:lnSpc>
                <a:spcPct val="90000"/>
              </a:lnSpc>
              <a:spcBef>
                <a:spcPts val="1000"/>
              </a:spcBef>
              <a:spcAft>
                <a:spcPts val="0"/>
              </a:spcAft>
              <a:buClr>
                <a:schemeClr val="dk1"/>
              </a:buClr>
              <a:buSzPct val="100000"/>
              <a:buAutoNum type="arabicPeriod"/>
            </a:pPr>
            <a:r>
              <a:rPr lang="en-US">
                <a:highlight>
                  <a:srgbClr val="FFFF00"/>
                </a:highlight>
                <a:latin typeface="Arial"/>
                <a:ea typeface="Arial"/>
                <a:cs typeface="Arial"/>
                <a:sym typeface="Arial"/>
              </a:rPr>
              <a:t>Required for maintenance and health of the skin.</a:t>
            </a:r>
            <a:endParaRPr>
              <a:highlight>
                <a:srgbClr val="FFFF00"/>
              </a:highlight>
            </a:endParaRPr>
          </a:p>
          <a:p>
            <a:pPr indent="-514350" lvl="0" marL="514350" rtl="0" algn="l">
              <a:lnSpc>
                <a:spcPct val="90000"/>
              </a:lnSpc>
              <a:spcBef>
                <a:spcPts val="1000"/>
              </a:spcBef>
              <a:spcAft>
                <a:spcPts val="0"/>
              </a:spcAft>
              <a:buClr>
                <a:schemeClr val="dk1"/>
              </a:buClr>
              <a:buSzPct val="100000"/>
              <a:buAutoNum type="arabicPeriod"/>
            </a:pPr>
            <a:r>
              <a:rPr lang="en-US">
                <a:highlight>
                  <a:srgbClr val="FFFF00"/>
                </a:highlight>
                <a:latin typeface="Arial"/>
                <a:ea typeface="Arial"/>
                <a:cs typeface="Arial"/>
                <a:sym typeface="Arial"/>
              </a:rPr>
              <a:t>Required for the normal growth of children, particularly the bones &amp; teeth.</a:t>
            </a:r>
            <a:endParaRPr>
              <a:highlight>
                <a:srgbClr val="FFFF00"/>
              </a:high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pic>
        <p:nvPicPr>
          <p:cNvPr id="113" name="Google Shape;113;p5"/>
          <p:cNvPicPr preferRelativeResize="0"/>
          <p:nvPr>
            <p:ph idx="1" type="body"/>
          </p:nvPr>
        </p:nvPicPr>
        <p:blipFill rotWithShape="1">
          <a:blip r:embed="rId3">
            <a:alphaModFix/>
          </a:blip>
          <a:srcRect b="0" l="0" r="0" t="0"/>
          <a:stretch/>
        </p:blipFill>
        <p:spPr>
          <a:xfrm>
            <a:off x="1319349" y="274320"/>
            <a:ext cx="9183188" cy="63485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latin typeface="Arial"/>
                <a:ea typeface="Arial"/>
                <a:cs typeface="Arial"/>
                <a:sym typeface="Arial"/>
              </a:rPr>
              <a:t>Sources:               </a:t>
            </a:r>
            <a:r>
              <a:rPr lang="en-US" sz="3200">
                <a:highlight>
                  <a:srgbClr val="FFFF00"/>
                </a:highlight>
                <a:latin typeface="Arial"/>
                <a:ea typeface="Arial"/>
                <a:cs typeface="Arial"/>
                <a:sym typeface="Arial"/>
              </a:rPr>
              <a:t> Past Paper Question </a:t>
            </a:r>
            <a:endParaRPr sz="3200">
              <a:highlight>
                <a:srgbClr val="FFFF00"/>
              </a:highlight>
              <a:latin typeface="Arial"/>
              <a:ea typeface="Arial"/>
              <a:cs typeface="Arial"/>
              <a:sym typeface="Arial"/>
            </a:endParaRPr>
          </a:p>
        </p:txBody>
      </p:sp>
      <p:sp>
        <p:nvSpPr>
          <p:cNvPr id="119" name="Google Shape;119;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highlight>
                  <a:srgbClr val="FFFF00"/>
                </a:highlight>
                <a:latin typeface="Arial"/>
                <a:ea typeface="Arial"/>
                <a:cs typeface="Arial"/>
                <a:sym typeface="Arial"/>
              </a:rPr>
              <a:t>Vitamin A is found as retinol in animal foods, ex: milk, cheese, egg yolk, oily fish, liver and kidney ……….</a:t>
            </a:r>
            <a:endParaRPr>
              <a:highlight>
                <a:srgbClr val="FFFF00"/>
              </a:highlight>
            </a:endParaRPr>
          </a:p>
          <a:p>
            <a:pPr indent="-50800" lvl="0" marL="228600" rtl="0" algn="l">
              <a:lnSpc>
                <a:spcPct val="90000"/>
              </a:lnSpc>
              <a:spcBef>
                <a:spcPts val="1000"/>
              </a:spcBef>
              <a:spcAft>
                <a:spcPts val="0"/>
              </a:spcAft>
              <a:buClr>
                <a:schemeClr val="dk1"/>
              </a:buClr>
              <a:buSzPts val="2800"/>
              <a:buNone/>
            </a:pPr>
            <a:r>
              <a:t/>
            </a:r>
            <a:endParaRPr>
              <a:highlight>
                <a:srgbClr val="FFFF00"/>
              </a:highlight>
              <a:latin typeface="Arial"/>
              <a:ea typeface="Arial"/>
              <a:cs typeface="Arial"/>
              <a:sym typeface="Arial"/>
            </a:endParaRPr>
          </a:p>
          <a:p>
            <a:pPr indent="-228600" lvl="0" marL="228600" rtl="0" algn="l">
              <a:lnSpc>
                <a:spcPct val="90000"/>
              </a:lnSpc>
              <a:spcBef>
                <a:spcPts val="1000"/>
              </a:spcBef>
              <a:spcAft>
                <a:spcPts val="0"/>
              </a:spcAft>
              <a:buClr>
                <a:schemeClr val="dk1"/>
              </a:buClr>
              <a:buSzPts val="2800"/>
              <a:buChar char="•"/>
            </a:pPr>
            <a:r>
              <a:rPr lang="en-US">
                <a:highlight>
                  <a:srgbClr val="FFFF00"/>
                </a:highlight>
                <a:latin typeface="Arial"/>
                <a:ea typeface="Arial"/>
                <a:cs typeface="Arial"/>
                <a:sym typeface="Arial"/>
              </a:rPr>
              <a:t>Vitamin A is found as B-carotene in plant foods, ex: carrots, spinach, parsley and apricots……..</a:t>
            </a:r>
            <a:endParaRPr>
              <a:highlight>
                <a:srgbClr val="FFFF00"/>
              </a:highlight>
            </a:endParaRPr>
          </a:p>
          <a:p>
            <a:pPr indent="-50800" lvl="0" marL="22860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228600" lvl="0" marL="228600" rtl="0" algn="l">
              <a:lnSpc>
                <a:spcPct val="90000"/>
              </a:lnSpc>
              <a:spcBef>
                <a:spcPts val="1000"/>
              </a:spcBef>
              <a:spcAft>
                <a:spcPts val="0"/>
              </a:spcAft>
              <a:buClr>
                <a:schemeClr val="dk1"/>
              </a:buClr>
              <a:buSzPts val="2800"/>
              <a:buChar char="•"/>
            </a:pPr>
            <a:r>
              <a:rPr lang="en-US">
                <a:latin typeface="Arial"/>
                <a:ea typeface="Arial"/>
                <a:cs typeface="Arial"/>
                <a:sym typeface="Arial"/>
              </a:rPr>
              <a:t>B-carotene gives plants their </a:t>
            </a:r>
            <a:r>
              <a:rPr lang="en-US">
                <a:highlight>
                  <a:srgbClr val="FFFF00"/>
                </a:highlight>
                <a:latin typeface="Arial"/>
                <a:ea typeface="Arial"/>
                <a:cs typeface="Arial"/>
                <a:sym typeface="Arial"/>
              </a:rPr>
              <a:t>orange/yellow color, but in green vegetables, the color is by green chlorophyll.</a:t>
            </a:r>
            <a:endParaRPr>
              <a:highlight>
                <a:srgbClr val="FFFF00"/>
              </a:highlight>
            </a:endParaRPr>
          </a:p>
          <a:p>
            <a:pPr indent="0" lvl="0" marL="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latin typeface="Arial"/>
                <a:ea typeface="Arial"/>
                <a:cs typeface="Arial"/>
                <a:sym typeface="Arial"/>
              </a:rPr>
              <a:t>B-carotene        </a:t>
            </a:r>
            <a:r>
              <a:rPr lang="en-US" sz="2400">
                <a:latin typeface="Arial"/>
                <a:ea typeface="Arial"/>
                <a:cs typeface="Arial"/>
                <a:sym typeface="Arial"/>
              </a:rPr>
              <a:t>converted</a:t>
            </a:r>
            <a:r>
              <a:rPr lang="en-US">
                <a:latin typeface="Arial"/>
                <a:ea typeface="Arial"/>
                <a:cs typeface="Arial"/>
                <a:sym typeface="Arial"/>
              </a:rPr>
              <a:t>          retinol</a:t>
            </a:r>
            <a:br>
              <a:rPr lang="en-US">
                <a:latin typeface="Arial"/>
                <a:ea typeface="Arial"/>
                <a:cs typeface="Arial"/>
                <a:sym typeface="Arial"/>
              </a:rPr>
            </a:br>
            <a:r>
              <a:rPr lang="en-US">
                <a:latin typeface="Arial"/>
                <a:ea typeface="Arial"/>
                <a:cs typeface="Arial"/>
                <a:sym typeface="Arial"/>
              </a:rPr>
              <a:t>                         </a:t>
            </a:r>
            <a:r>
              <a:rPr lang="en-US" sz="2400">
                <a:latin typeface="Arial"/>
                <a:ea typeface="Arial"/>
                <a:cs typeface="Arial"/>
                <a:sym typeface="Arial"/>
              </a:rPr>
              <a:t>in the body</a:t>
            </a:r>
            <a:endParaRPr>
              <a:latin typeface="Arial"/>
              <a:ea typeface="Arial"/>
              <a:cs typeface="Arial"/>
              <a:sym typeface="Arial"/>
            </a:endParaRPr>
          </a:p>
        </p:txBody>
      </p:sp>
      <p:sp>
        <p:nvSpPr>
          <p:cNvPr id="125" name="Google Shape;125;p7"/>
          <p:cNvSpPr txBox="1"/>
          <p:nvPr>
            <p:ph idx="1" type="body"/>
          </p:nvPr>
        </p:nvSpPr>
        <p:spPr>
          <a:xfrm>
            <a:off x="838200" y="2860765"/>
            <a:ext cx="10515600" cy="3316197"/>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latin typeface="Arial"/>
                <a:ea typeface="Arial"/>
                <a:cs typeface="Arial"/>
                <a:sym typeface="Arial"/>
              </a:rPr>
              <a:t>Two parts of B-carotene are required to form one part of retinol</a:t>
            </a:r>
            <a:endParaRPr/>
          </a:p>
          <a:p>
            <a:pPr indent="0" lvl="0" marL="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0" lvl="0" marL="0" rtl="0" algn="l">
              <a:lnSpc>
                <a:spcPct val="90000"/>
              </a:lnSpc>
              <a:spcBef>
                <a:spcPts val="1000"/>
              </a:spcBef>
              <a:spcAft>
                <a:spcPts val="0"/>
              </a:spcAft>
              <a:buClr>
                <a:schemeClr val="dk1"/>
              </a:buClr>
              <a:buSzPts val="2800"/>
              <a:buNone/>
            </a:pPr>
            <a:r>
              <a:rPr lang="en-US">
                <a:latin typeface="Arial"/>
                <a:ea typeface="Arial"/>
                <a:cs typeface="Arial"/>
                <a:sym typeface="Arial"/>
              </a:rPr>
              <a:t>B-carotene is used as a food coloring in many foods </a:t>
            </a:r>
            <a:endParaRPr/>
          </a:p>
          <a:p>
            <a:pPr indent="0" lvl="0" marL="0" rtl="0" algn="l">
              <a:lnSpc>
                <a:spcPct val="90000"/>
              </a:lnSpc>
              <a:spcBef>
                <a:spcPts val="1000"/>
              </a:spcBef>
              <a:spcAft>
                <a:spcPts val="0"/>
              </a:spcAft>
              <a:buClr>
                <a:schemeClr val="dk1"/>
              </a:buClr>
              <a:buSzPts val="2800"/>
              <a:buNone/>
            </a:pPr>
            <a:r>
              <a:rPr lang="en-US">
                <a:latin typeface="Arial"/>
                <a:ea typeface="Arial"/>
                <a:cs typeface="Arial"/>
                <a:sym typeface="Arial"/>
              </a:rPr>
              <a:t>       </a:t>
            </a:r>
            <a:endParaRPr/>
          </a:p>
          <a:p>
            <a:pPr indent="0" lvl="0" marL="0" rtl="0" algn="l">
              <a:lnSpc>
                <a:spcPct val="90000"/>
              </a:lnSpc>
              <a:spcBef>
                <a:spcPts val="1000"/>
              </a:spcBef>
              <a:spcAft>
                <a:spcPts val="0"/>
              </a:spcAft>
              <a:buClr>
                <a:schemeClr val="dk1"/>
              </a:buClr>
              <a:buSzPts val="2800"/>
              <a:buNone/>
            </a:pPr>
            <a:r>
              <a:rPr lang="en-US">
                <a:latin typeface="Arial"/>
                <a:ea typeface="Arial"/>
                <a:cs typeface="Arial"/>
                <a:sym typeface="Arial"/>
              </a:rPr>
              <a:t>       gives protection against heart diseases, and some cancers.</a:t>
            </a:r>
            <a:endParaRPr>
              <a:latin typeface="Arial"/>
              <a:ea typeface="Arial"/>
              <a:cs typeface="Arial"/>
              <a:sym typeface="Arial"/>
            </a:endParaRPr>
          </a:p>
        </p:txBody>
      </p:sp>
      <p:cxnSp>
        <p:nvCxnSpPr>
          <p:cNvPr id="126" name="Google Shape;126;p7"/>
          <p:cNvCxnSpPr/>
          <p:nvPr/>
        </p:nvCxnSpPr>
        <p:spPr>
          <a:xfrm>
            <a:off x="3866606" y="1014843"/>
            <a:ext cx="3696788" cy="13063"/>
          </a:xfrm>
          <a:prstGeom prst="straightConnector1">
            <a:avLst/>
          </a:prstGeom>
          <a:noFill/>
          <a:ln cap="flat" cmpd="sng" w="9525">
            <a:solidFill>
              <a:schemeClr val="accent1"/>
            </a:solidFill>
            <a:prstDash val="solid"/>
            <a:miter lim="800000"/>
            <a:headEnd len="sm" w="sm" type="none"/>
            <a:tailEnd len="med" w="med" type="triangle"/>
          </a:ln>
        </p:spPr>
      </p:cxnSp>
      <p:sp>
        <p:nvSpPr>
          <p:cNvPr id="127" name="Google Shape;127;p7"/>
          <p:cNvSpPr/>
          <p:nvPr/>
        </p:nvSpPr>
        <p:spPr>
          <a:xfrm>
            <a:off x="1162594" y="4349932"/>
            <a:ext cx="300446" cy="783771"/>
          </a:xfrm>
          <a:prstGeom prst="curvedRightArrow">
            <a:avLst>
              <a:gd fmla="val 25000" name="adj1"/>
              <a:gd fmla="val 50000" name="adj2"/>
              <a:gd fmla="val 25000" name="adj3"/>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8"/>
          <p:cNvSpPr txBox="1"/>
          <p:nvPr>
            <p:ph type="title"/>
          </p:nvPr>
        </p:nvSpPr>
        <p:spPr>
          <a:xfrm>
            <a:off x="838200" y="0"/>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Arial"/>
              <a:buNone/>
            </a:pPr>
            <a:r>
              <a:rPr lang="en-US" sz="3200">
                <a:latin typeface="Arial"/>
                <a:ea typeface="Arial"/>
                <a:cs typeface="Arial"/>
                <a:sym typeface="Arial"/>
              </a:rPr>
              <a:t>Requirements:</a:t>
            </a:r>
            <a:endParaRPr sz="3200">
              <a:latin typeface="Arial"/>
              <a:ea typeface="Arial"/>
              <a:cs typeface="Arial"/>
              <a:sym typeface="Arial"/>
            </a:endParaRPr>
          </a:p>
        </p:txBody>
      </p:sp>
      <p:sp>
        <p:nvSpPr>
          <p:cNvPr id="133" name="Google Shape;133;p8"/>
          <p:cNvSpPr txBox="1"/>
          <p:nvPr>
            <p:ph idx="1" type="body"/>
          </p:nvPr>
        </p:nvSpPr>
        <p:spPr>
          <a:xfrm>
            <a:off x="838200" y="1325563"/>
            <a:ext cx="10515600" cy="4851400"/>
          </a:xfrm>
          <a:prstGeom prst="rect">
            <a:avLst/>
          </a:prstGeom>
          <a:noFill/>
          <a:ln>
            <a:noFill/>
          </a:ln>
        </p:spPr>
        <p:txBody>
          <a:bodyPr anchorCtr="0" anchor="t" bIns="45700" lIns="91425" spcFirstLastPara="1" rIns="91425" wrap="square" tIns="45700">
            <a:normAutofit lnSpcReduction="20000"/>
          </a:bodyPr>
          <a:lstStyle/>
          <a:p>
            <a:pPr indent="-228600" lvl="0" marL="228600" rtl="0" algn="l">
              <a:lnSpc>
                <a:spcPct val="90000"/>
              </a:lnSpc>
              <a:spcBef>
                <a:spcPts val="0"/>
              </a:spcBef>
              <a:spcAft>
                <a:spcPts val="0"/>
              </a:spcAft>
              <a:buClr>
                <a:schemeClr val="dk1"/>
              </a:buClr>
              <a:buSzPts val="2800"/>
              <a:buChar char="•"/>
            </a:pPr>
            <a:r>
              <a:rPr lang="en-US">
                <a:latin typeface="Arial"/>
                <a:ea typeface="Arial"/>
                <a:cs typeface="Arial"/>
                <a:sym typeface="Arial"/>
              </a:rPr>
              <a:t>As Vitamin A is fat-soluble, it can be stored in the body, mainly in the </a:t>
            </a:r>
            <a:r>
              <a:rPr lang="en-US">
                <a:highlight>
                  <a:srgbClr val="FFFF00"/>
                </a:highlight>
                <a:latin typeface="Arial"/>
                <a:ea typeface="Arial"/>
                <a:cs typeface="Arial"/>
                <a:sym typeface="Arial"/>
              </a:rPr>
              <a:t>liver</a:t>
            </a:r>
            <a:r>
              <a:rPr lang="en-US">
                <a:latin typeface="Arial"/>
                <a:ea typeface="Arial"/>
                <a:cs typeface="Arial"/>
                <a:sym typeface="Arial"/>
              </a:rPr>
              <a:t>, so a daily supply is not always necessary.</a:t>
            </a:r>
            <a:endParaRPr/>
          </a:p>
          <a:p>
            <a:pPr indent="-50800" lvl="0" marL="22860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228600" lvl="0" marL="228600" rtl="0" algn="l">
              <a:lnSpc>
                <a:spcPct val="90000"/>
              </a:lnSpc>
              <a:spcBef>
                <a:spcPts val="1000"/>
              </a:spcBef>
              <a:spcAft>
                <a:spcPts val="0"/>
              </a:spcAft>
              <a:buClr>
                <a:schemeClr val="dk1"/>
              </a:buClr>
              <a:buSzPts val="2800"/>
              <a:buChar char="•"/>
            </a:pPr>
            <a:r>
              <a:rPr lang="en-US">
                <a:highlight>
                  <a:srgbClr val="FFFF00"/>
                </a:highlight>
                <a:latin typeface="Arial"/>
                <a:ea typeface="Arial"/>
                <a:cs typeface="Arial"/>
                <a:sym typeface="Arial"/>
              </a:rPr>
              <a:t>Too much Vitamin A in the diet is poisonous </a:t>
            </a:r>
            <a:r>
              <a:rPr lang="en-US">
                <a:latin typeface="Arial"/>
                <a:ea typeface="Arial"/>
                <a:cs typeface="Arial"/>
                <a:sym typeface="Arial"/>
              </a:rPr>
              <a:t>  </a:t>
            </a:r>
            <a:r>
              <a:rPr lang="en-US" sz="2000">
                <a:latin typeface="Arial"/>
                <a:ea typeface="Arial"/>
                <a:cs typeface="Arial"/>
                <a:sym typeface="Arial"/>
              </a:rPr>
              <a:t>it is</a:t>
            </a:r>
            <a:r>
              <a:rPr lang="en-US">
                <a:latin typeface="Arial"/>
                <a:ea typeface="Arial"/>
                <a:cs typeface="Arial"/>
                <a:sym typeface="Arial"/>
              </a:rPr>
              <a:t>   stored in the liver can affect skin and joints, in children.</a:t>
            </a:r>
            <a:endParaRPr/>
          </a:p>
          <a:p>
            <a:pPr indent="-50800" lvl="0" marL="22860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228600" lvl="0" marL="228600" rtl="0" algn="l">
              <a:lnSpc>
                <a:spcPct val="90000"/>
              </a:lnSpc>
              <a:spcBef>
                <a:spcPts val="1000"/>
              </a:spcBef>
              <a:spcAft>
                <a:spcPts val="0"/>
              </a:spcAft>
              <a:buClr>
                <a:schemeClr val="dk1"/>
              </a:buClr>
              <a:buSzPts val="2800"/>
              <a:buChar char="•"/>
            </a:pPr>
            <a:r>
              <a:rPr lang="en-US">
                <a:latin typeface="Arial"/>
                <a:ea typeface="Arial"/>
                <a:cs typeface="Arial"/>
                <a:sym typeface="Arial"/>
              </a:rPr>
              <a:t>Can pregnant woman eat liver?   </a:t>
            </a:r>
            <a:r>
              <a:rPr lang="en-US">
                <a:highlight>
                  <a:srgbClr val="FFFF00"/>
                </a:highlight>
                <a:latin typeface="Arial"/>
                <a:ea typeface="Arial"/>
                <a:cs typeface="Arial"/>
                <a:sym typeface="Arial"/>
              </a:rPr>
              <a:t>   Past Paper Question</a:t>
            </a:r>
            <a:endParaRPr>
              <a:highlight>
                <a:srgbClr val="FFFF00"/>
              </a:highlight>
            </a:endParaRPr>
          </a:p>
          <a:p>
            <a:pPr indent="-50800" lvl="0" marL="22860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0" lvl="0" marL="0" rtl="0" algn="l">
              <a:lnSpc>
                <a:spcPct val="90000"/>
              </a:lnSpc>
              <a:spcBef>
                <a:spcPts val="1000"/>
              </a:spcBef>
              <a:spcAft>
                <a:spcPts val="0"/>
              </a:spcAft>
              <a:buClr>
                <a:schemeClr val="dk1"/>
              </a:buClr>
              <a:buSzPts val="2800"/>
              <a:buNone/>
            </a:pPr>
            <a:r>
              <a:rPr lang="en-US">
                <a:highlight>
                  <a:srgbClr val="FFFF00"/>
                </a:highlight>
                <a:latin typeface="Arial"/>
                <a:ea typeface="Arial"/>
                <a:cs typeface="Arial"/>
                <a:sym typeface="Arial"/>
              </a:rPr>
              <a:t>pregnant women are advised not to eat liver, because it contains very high amounts of retinol which could lead to damage and defects in the unborn baby.</a:t>
            </a:r>
            <a:endParaRPr>
              <a:highlight>
                <a:srgbClr val="FFFF00"/>
              </a:highlight>
            </a:endParaRPr>
          </a:p>
          <a:p>
            <a:pPr indent="0" lvl="0" marL="0" rtl="0" algn="l">
              <a:lnSpc>
                <a:spcPct val="90000"/>
              </a:lnSpc>
              <a:spcBef>
                <a:spcPts val="1000"/>
              </a:spcBef>
              <a:spcAft>
                <a:spcPts val="0"/>
              </a:spcAft>
              <a:buClr>
                <a:schemeClr val="dk1"/>
              </a:buClr>
              <a:buSzPts val="2800"/>
              <a:buNone/>
            </a:pPr>
            <a:r>
              <a:t/>
            </a:r>
            <a:endParaRPr>
              <a:latin typeface="Arial"/>
              <a:ea typeface="Arial"/>
              <a:cs typeface="Arial"/>
              <a:sym typeface="Arial"/>
            </a:endParaRPr>
          </a:p>
        </p:txBody>
      </p:sp>
      <p:cxnSp>
        <p:nvCxnSpPr>
          <p:cNvPr id="134" name="Google Shape;134;p8"/>
          <p:cNvCxnSpPr/>
          <p:nvPr/>
        </p:nvCxnSpPr>
        <p:spPr>
          <a:xfrm>
            <a:off x="8098972" y="2952206"/>
            <a:ext cx="875211" cy="13063"/>
          </a:xfrm>
          <a:prstGeom prst="straightConnector1">
            <a:avLst/>
          </a:prstGeom>
          <a:noFill/>
          <a:ln cap="flat" cmpd="sng" w="9525">
            <a:solidFill>
              <a:schemeClr val="accent1"/>
            </a:solidFill>
            <a:prstDash val="solid"/>
            <a:miter lim="800000"/>
            <a:headEnd len="sm" w="sm" type="none"/>
            <a:tailEnd len="med" w="med" type="triangl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9"/>
          <p:cNvSpPr txBox="1"/>
          <p:nvPr>
            <p:ph type="title"/>
          </p:nvPr>
        </p:nvSpPr>
        <p:spPr>
          <a:xfrm>
            <a:off x="851262" y="1253400"/>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Arial"/>
              <a:buNone/>
            </a:pPr>
            <a:r>
              <a:rPr lang="en-US" sz="2800">
                <a:latin typeface="Arial"/>
                <a:ea typeface="Arial"/>
                <a:cs typeface="Arial"/>
                <a:sym typeface="Arial"/>
              </a:rPr>
              <a:t> B-carotene does not cause harm, so pregnant women are advised to eat plenty of fresh fruits and vegetables, to receive the extra vitamin A, that they need.</a:t>
            </a:r>
            <a:endParaRPr sz="2800">
              <a:latin typeface="Arial"/>
              <a:ea typeface="Arial"/>
              <a:cs typeface="Arial"/>
              <a:sym typeface="Arial"/>
            </a:endParaRPr>
          </a:p>
        </p:txBody>
      </p:sp>
      <p:sp>
        <p:nvSpPr>
          <p:cNvPr id="140" name="Google Shape;140;p9"/>
          <p:cNvSpPr txBox="1"/>
          <p:nvPr>
            <p:ph idx="1" type="body"/>
          </p:nvPr>
        </p:nvSpPr>
        <p:spPr>
          <a:xfrm>
            <a:off x="616131" y="3659368"/>
            <a:ext cx="10515600" cy="2401797"/>
          </a:xfrm>
          <a:prstGeom prst="rect">
            <a:avLst/>
          </a:prstGeom>
          <a:noFill/>
          <a:ln>
            <a:noFill/>
          </a:ln>
        </p:spPr>
        <p:txBody>
          <a:bodyPr anchorCtr="0" anchor="t" bIns="45700" lIns="91425" spcFirstLastPara="1" rIns="91425" wrap="square" tIns="45700">
            <a:normAutofit lnSpcReduction="20000"/>
          </a:bodyPr>
          <a:lstStyle/>
          <a:p>
            <a:pPr indent="-228600" lvl="0" marL="228600" rtl="0" algn="l">
              <a:lnSpc>
                <a:spcPct val="90000"/>
              </a:lnSpc>
              <a:spcBef>
                <a:spcPts val="0"/>
              </a:spcBef>
              <a:spcAft>
                <a:spcPts val="0"/>
              </a:spcAft>
              <a:buClr>
                <a:schemeClr val="dk1"/>
              </a:buClr>
              <a:buSzPts val="2800"/>
              <a:buChar char="•"/>
            </a:pPr>
            <a:r>
              <a:rPr lang="en-US"/>
              <a:t>Special requirements:</a:t>
            </a:r>
            <a:endParaRPr/>
          </a:p>
          <a:p>
            <a:pPr indent="-514350" lvl="0" marL="514350" rtl="0" algn="l">
              <a:lnSpc>
                <a:spcPct val="90000"/>
              </a:lnSpc>
              <a:spcBef>
                <a:spcPts val="1000"/>
              </a:spcBef>
              <a:spcAft>
                <a:spcPts val="0"/>
              </a:spcAft>
              <a:buClr>
                <a:schemeClr val="dk1"/>
              </a:buClr>
              <a:buSzPts val="2800"/>
              <a:buAutoNum type="arabicPeriod"/>
            </a:pPr>
            <a:r>
              <a:rPr lang="en-US">
                <a:highlight>
                  <a:srgbClr val="FFFF00"/>
                </a:highlight>
              </a:rPr>
              <a:t>Children need plenty for growth and development.</a:t>
            </a:r>
            <a:endParaRPr>
              <a:highlight>
                <a:srgbClr val="FFFF00"/>
              </a:highlight>
            </a:endParaRPr>
          </a:p>
          <a:p>
            <a:pPr indent="-514350" lvl="0" marL="514350" rtl="0" algn="l">
              <a:lnSpc>
                <a:spcPct val="90000"/>
              </a:lnSpc>
              <a:spcBef>
                <a:spcPts val="1000"/>
              </a:spcBef>
              <a:spcAft>
                <a:spcPts val="0"/>
              </a:spcAft>
              <a:buClr>
                <a:schemeClr val="dk1"/>
              </a:buClr>
              <a:buSzPts val="2800"/>
              <a:buAutoNum type="arabicPeriod"/>
            </a:pPr>
            <a:r>
              <a:rPr lang="en-US">
                <a:highlight>
                  <a:srgbClr val="FFFF00"/>
                </a:highlight>
              </a:rPr>
              <a:t>People who cannot digest and absorb fat, may need a vitamin A injection.</a:t>
            </a:r>
            <a:endParaRPr>
              <a:highlight>
                <a:srgbClr val="FFFF00"/>
              </a:highlight>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2022-04-14T11:46:08Z</dcterms:created>
  <dc:creator>User</dc:creator>
</cp:coreProperties>
</file>