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72" r:id="rId15"/>
    <p:sldId id="278" r:id="rId16"/>
    <p:sldId id="269" r:id="rId17"/>
    <p:sldId id="270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1" r:id="rId27"/>
    <p:sldId id="274" r:id="rId28"/>
    <p:sldId id="275" r:id="rId29"/>
    <p:sldId id="276" r:id="rId30"/>
    <p:sldId id="277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Ce6Xh55Q2SlBx5Z00x7Qzs4n1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36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5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4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87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447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8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0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0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6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6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4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1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83142809/parts-of-ms-excel-windo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active&amp;sca_esv=61d4dbf66945b305&amp;rlz=1C1GCEU_enJO1162JO1163&amp;cs=0&amp;q=cell+styles&amp;sa=X&amp;ved=2ahUKEwi5xOHz2c2PAxU7KvsDHf-SO1wQxccNegQIYBAB&amp;mstk=AUtExfAUpto2yTn7AtVy22roos34VGJGFU_HQnhAuOtnk-85LXMuk8QbfHhQc4QAW2Y7xo63tspGCG2ZlWqLUaMuQOblcDnuGQcoC4oejii8Dsnpj6hMxUBTq1wdAnv-Myin6A4&amp;csui=3" TargetMode="External"/><Relationship Id="rId2" Type="http://schemas.openxmlformats.org/officeDocument/2006/relationships/hyperlink" Target="https://www.google.com/search?safe=active&amp;sca_esv=61d4dbf66945b305&amp;rlz=1C1GCEU_enJO1162JO1163&amp;cs=0&amp;q=Wrap+Text&amp;sa=X&amp;ved=2ahUKEwi5xOHz2c2PAxU7KvsDHf-SO1wQxccNegQIShAB&amp;mstk=AUtExfAUpto2yTn7AtVy22roos34VGJGFU_HQnhAuOtnk-85LXMuk8QbfHhQc4QAW2Y7xo63tspGCG2ZlWqLUaMuQOblcDnuGQcoC4oejii8Dsnpj6hMxUBTq1wdAnv-Myin6A4&amp;csui=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dirty="0"/>
              <a:t>MS Excel</a:t>
            </a:r>
            <a:endParaRPr dirty="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dirty="0"/>
              <a:t>Unit(3)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878" y="624110"/>
            <a:ext cx="8911687" cy="918087"/>
          </a:xfrm>
        </p:spPr>
        <p:txBody>
          <a:bodyPr/>
          <a:lstStyle/>
          <a:p>
            <a:r>
              <a:rPr lang="en-US" sz="3200" b="1" dirty="0"/>
              <a:t>Opening</a:t>
            </a:r>
            <a:r>
              <a:rPr lang="en-US" b="1" dirty="0"/>
              <a:t> a Spreadsheet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idx="1"/>
          </p:nvPr>
        </p:nvSpPr>
        <p:spPr>
          <a:xfrm>
            <a:off x="977585" y="2118493"/>
            <a:ext cx="6637866" cy="3880773"/>
          </a:xfrm>
        </p:spPr>
        <p:txBody>
          <a:bodyPr/>
          <a:lstStyle/>
          <a:p>
            <a:pPr lvl="0" fontAlgn="base"/>
            <a:r>
              <a:rPr lang="en-US" sz="2000" dirty="0"/>
              <a:t>Click on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File</a:t>
            </a:r>
            <a:r>
              <a:rPr lang="en-US" sz="2000" dirty="0"/>
              <a:t> tab.</a:t>
            </a:r>
          </a:p>
          <a:p>
            <a:pPr lvl="0" fontAlgn="base"/>
            <a:r>
              <a:rPr lang="en-US" sz="2000" dirty="0"/>
              <a:t>Select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Open</a:t>
            </a:r>
            <a:r>
              <a:rPr lang="en-US" sz="2000" dirty="0"/>
              <a:t> from the list.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/>
              <a:t>The Open dialog box appears. Click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Browse</a:t>
            </a:r>
            <a:r>
              <a:rPr lang="en-US" sz="2000" dirty="0"/>
              <a:t> button and select the source folder and select the chosen file in that folder.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/>
              <a:t>Click on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Open</a:t>
            </a:r>
            <a:r>
              <a:rPr lang="en-US" sz="2000" dirty="0"/>
              <a:t> button.</a:t>
            </a:r>
          </a:p>
          <a:p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095474" y="2268618"/>
            <a:ext cx="3409138" cy="3157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0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963" y="742082"/>
            <a:ext cx="10073167" cy="6839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Creating a blank workbook in MS Excel</a:t>
            </a:r>
            <a:br>
              <a:rPr lang="en-US" b="1" dirty="0"/>
            </a:b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idx="1"/>
          </p:nvPr>
        </p:nvSpPr>
        <p:spPr>
          <a:xfrm>
            <a:off x="677334" y="1784045"/>
            <a:ext cx="7333902" cy="3880773"/>
          </a:xfrm>
        </p:spPr>
        <p:txBody>
          <a:bodyPr>
            <a:normAutofit/>
          </a:bodyPr>
          <a:lstStyle/>
          <a:p>
            <a:pPr lvl="0" fontAlgn="base">
              <a:lnSpc>
                <a:spcPct val="150000"/>
              </a:lnSpc>
            </a:pPr>
            <a:r>
              <a:rPr lang="en-US" sz="2000" dirty="0"/>
              <a:t>Click on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File</a:t>
            </a:r>
            <a:r>
              <a:rPr lang="en-US" sz="2000" dirty="0"/>
              <a:t> tab.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/>
              <a:t>Select New option from the drop-down list.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/>
              <a:t>The New Workbook dialog box appears. Select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Blank Workbook </a:t>
            </a:r>
            <a:r>
              <a:rPr lang="en-US" sz="2000" dirty="0"/>
              <a:t>option from the Available Templates.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/>
              <a:t>Click on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Create</a:t>
            </a:r>
            <a:r>
              <a:rPr lang="en-US" sz="2000" dirty="0"/>
              <a:t> button.</a:t>
            </a:r>
          </a:p>
          <a:p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53595" y="1991679"/>
            <a:ext cx="3475928" cy="3100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9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95859" y="1308051"/>
            <a:ext cx="10686624" cy="50654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FF6600"/>
                </a:solidFill>
              </a:rPr>
              <a:t>After </a:t>
            </a:r>
            <a:r>
              <a:rPr lang="en-US" sz="2200" b="1" u="sng" dirty="0">
                <a:solidFill>
                  <a:srgbClr val="FF6600"/>
                </a:solidFill>
              </a:rPr>
              <a:t>completing</a:t>
            </a:r>
            <a:r>
              <a:rPr lang="en-US" sz="2000" b="1" u="sng" dirty="0">
                <a:solidFill>
                  <a:srgbClr val="FF6600"/>
                </a:solidFill>
              </a:rPr>
              <a:t> the work, you can save the change in two ways.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dirty="0"/>
              <a:t>1.	</a:t>
            </a:r>
            <a:r>
              <a:rPr lang="en-US" sz="2000" dirty="0"/>
              <a:t>Click on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Save</a:t>
            </a:r>
            <a:r>
              <a:rPr lang="en-US" sz="2000" dirty="0"/>
              <a:t> button   on the Quick Access Toolbar.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2000" dirty="0"/>
              <a:t>2.	Choose a directory folder to save the file in.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2000" dirty="0"/>
              <a:t>3.	Specify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File type</a:t>
            </a:r>
            <a:r>
              <a:rPr lang="en-US" sz="2000" dirty="0"/>
              <a:t>(</a:t>
            </a:r>
            <a:r>
              <a:rPr lang="en-US" sz="2100" b="1" dirty="0">
                <a:solidFill>
                  <a:srgbClr val="FF6600"/>
                </a:solidFill>
              </a:rPr>
              <a:t>E</a:t>
            </a:r>
            <a:r>
              <a:rPr lang="en-US" sz="2000" b="1" dirty="0">
                <a:solidFill>
                  <a:srgbClr val="FF6600"/>
                </a:solidFill>
              </a:rPr>
              <a:t>xcel Workbook</a:t>
            </a:r>
            <a:r>
              <a:rPr lang="en-US" sz="2000" dirty="0"/>
              <a:t>[.xlsx], </a:t>
            </a:r>
            <a:r>
              <a:rPr lang="en-US" sz="2100" b="1" dirty="0">
                <a:solidFill>
                  <a:srgbClr val="FF6600"/>
                </a:solidFill>
              </a:rPr>
              <a:t>Excel Template</a:t>
            </a:r>
            <a:r>
              <a:rPr lang="en-US" sz="2000" dirty="0"/>
              <a:t>[.xltx], </a:t>
            </a:r>
            <a:r>
              <a:rPr lang="en-US" sz="2100" b="1" dirty="0">
                <a:solidFill>
                  <a:srgbClr val="FF6600"/>
                </a:solidFill>
              </a:rPr>
              <a:t>Excel 97-2003 Workbook </a:t>
            </a:r>
            <a:r>
              <a:rPr lang="en-US" sz="2000" dirty="0"/>
              <a:t>[.xls], and </a:t>
            </a:r>
            <a:r>
              <a:rPr lang="en-US" sz="2100" b="1" dirty="0">
                <a:solidFill>
                  <a:srgbClr val="FF6600"/>
                </a:solidFill>
              </a:rPr>
              <a:t>PDF</a:t>
            </a:r>
            <a:r>
              <a:rPr lang="en-US" sz="2000" dirty="0"/>
              <a:t>[.pdf]), 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Name</a:t>
            </a:r>
            <a:r>
              <a:rPr lang="en-US" sz="2000" dirty="0"/>
              <a:t> and 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Location</a:t>
            </a:r>
            <a:r>
              <a:rPr lang="en-US" sz="2000" dirty="0"/>
              <a:t> press Save.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6600"/>
                </a:solidFill>
              </a:rPr>
              <a:t>OR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2000" dirty="0"/>
              <a:t>1.	Click on 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File</a:t>
            </a:r>
            <a:r>
              <a:rPr lang="en-US" sz="2000" dirty="0"/>
              <a:t> tab list ➡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Save/Save As </a:t>
            </a:r>
            <a:r>
              <a:rPr lang="en-US" sz="2000" dirty="0"/>
              <a:t>option.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2000" dirty="0"/>
              <a:t>2.	The Save As dialog box appears. Select the 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destination</a:t>
            </a:r>
            <a:r>
              <a:rPr lang="en-US" sz="2000" dirty="0"/>
              <a:t> folder and specify the 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file name.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2000" dirty="0"/>
              <a:t>3.	Click on the 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Save </a:t>
            </a:r>
            <a:r>
              <a:rPr lang="en-US" sz="2000" dirty="0"/>
              <a:t>button.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0609" y="282139"/>
            <a:ext cx="10159890" cy="68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/>
              <a:t>Saving a Spreadsheet with Another Name, File Type and Another Location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53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877" y="132790"/>
            <a:ext cx="9225585" cy="7543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Apply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152" y="1213478"/>
            <a:ext cx="10116854" cy="51600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Open the file called </a:t>
            </a:r>
            <a:r>
              <a:rPr lang="en-GB" sz="2000" b="1" dirty="0">
                <a:solidFill>
                  <a:srgbClr val="FF6600"/>
                </a:solidFill>
              </a:rPr>
              <a:t>scoreboard.xlsx</a:t>
            </a:r>
            <a:r>
              <a:rPr lang="en-GB" sz="2000" dirty="0"/>
              <a:t> from </a:t>
            </a:r>
            <a:r>
              <a:rPr lang="en-GB" sz="2000" b="1" dirty="0">
                <a:solidFill>
                  <a:srgbClr val="FF6600"/>
                </a:solidFill>
              </a:rPr>
              <a:t>your own folder </a:t>
            </a:r>
            <a:r>
              <a:rPr lang="en-GB" sz="20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  Save the </a:t>
            </a:r>
            <a:r>
              <a:rPr lang="en-GB" sz="2000" b="1" dirty="0">
                <a:solidFill>
                  <a:srgbClr val="FF6600"/>
                </a:solidFill>
              </a:rPr>
              <a:t>scoreboard.xlsx</a:t>
            </a:r>
            <a:r>
              <a:rPr lang="en-GB" sz="2000" b="1" dirty="0">
                <a:solidFill>
                  <a:srgbClr val="FFCC00"/>
                </a:solidFill>
              </a:rPr>
              <a:t> </a:t>
            </a:r>
            <a:r>
              <a:rPr lang="en-GB" sz="2000" dirty="0"/>
              <a:t>spreadsheet to </a:t>
            </a:r>
            <a:r>
              <a:rPr lang="en-GB" sz="2000" b="1" dirty="0">
                <a:solidFill>
                  <a:srgbClr val="FF6600"/>
                </a:solidFill>
              </a:rPr>
              <a:t>your own folder</a:t>
            </a:r>
            <a:r>
              <a:rPr lang="en-GB" sz="2000" dirty="0"/>
              <a:t> in </a:t>
            </a:r>
            <a:r>
              <a:rPr lang="en-GB" sz="2000" b="1" dirty="0">
                <a:solidFill>
                  <a:srgbClr val="FF6600"/>
                </a:solidFill>
              </a:rPr>
              <a:t>template format (Excel Template)</a:t>
            </a:r>
            <a:r>
              <a:rPr lang="en-GB" sz="2000" b="1" dirty="0">
                <a:solidFill>
                  <a:srgbClr val="FFCC00"/>
                </a:solidFill>
              </a:rPr>
              <a:t> </a:t>
            </a:r>
            <a:r>
              <a:rPr lang="en-GB" sz="2000" dirty="0"/>
              <a:t>as </a:t>
            </a:r>
            <a:r>
              <a:rPr lang="en-GB" sz="2000" b="1" u="sng" dirty="0">
                <a:solidFill>
                  <a:srgbClr val="FF6600"/>
                </a:solidFill>
              </a:rPr>
              <a:t>scoreboard.xltx</a:t>
            </a:r>
            <a:r>
              <a:rPr lang="en-GB" sz="2000" b="1" dirty="0">
                <a:solidFill>
                  <a:srgbClr val="FF6600"/>
                </a:solidFill>
              </a:rPr>
              <a:t>.</a:t>
            </a:r>
            <a:r>
              <a:rPr lang="en-GB" sz="2000" dirty="0"/>
              <a:t>  Save and close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Open the file called </a:t>
            </a:r>
            <a:r>
              <a:rPr lang="en-GB" sz="2000" b="1" dirty="0">
                <a:solidFill>
                  <a:srgbClr val="FF6600"/>
                </a:solidFill>
              </a:rPr>
              <a:t>golfbudget.xlsx</a:t>
            </a:r>
            <a:r>
              <a:rPr lang="en-GB" sz="2000" dirty="0"/>
              <a:t> from </a:t>
            </a:r>
            <a:r>
              <a:rPr lang="en-GB" sz="2000" b="1" dirty="0">
                <a:solidFill>
                  <a:srgbClr val="FF6600"/>
                </a:solidFill>
              </a:rPr>
              <a:t>your own folder </a:t>
            </a:r>
            <a:r>
              <a:rPr lang="en-GB" sz="2000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Save the </a:t>
            </a:r>
            <a:r>
              <a:rPr lang="en-GB" sz="2000" b="1" dirty="0">
                <a:solidFill>
                  <a:srgbClr val="FF6600"/>
                </a:solidFill>
              </a:rPr>
              <a:t>golfbudget.xlsx</a:t>
            </a:r>
            <a:r>
              <a:rPr lang="en-GB" sz="2000" dirty="0"/>
              <a:t> spreadsheet as </a:t>
            </a:r>
            <a:r>
              <a:rPr lang="en-GB" sz="2000" b="1" u="sng" dirty="0">
                <a:solidFill>
                  <a:srgbClr val="FF6600"/>
                </a:solidFill>
              </a:rPr>
              <a:t>extensionbudget.xlsx</a:t>
            </a:r>
            <a:r>
              <a:rPr lang="en-GB" sz="2000" b="1" dirty="0">
                <a:solidFill>
                  <a:srgbClr val="FFCC00"/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GB" sz="2000" dirty="0"/>
              <a:t>o </a:t>
            </a:r>
            <a:r>
              <a:rPr lang="en-GB" sz="2000" b="1" dirty="0">
                <a:solidFill>
                  <a:srgbClr val="FF6600"/>
                </a:solidFill>
              </a:rPr>
              <a:t>your own folder 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the file called </a:t>
            </a:r>
            <a:r>
              <a:rPr lang="en-GB" sz="2000" b="1" dirty="0">
                <a:solidFill>
                  <a:srgbClr val="FF6600"/>
                </a:solidFill>
              </a:rPr>
              <a:t>CustomerList.xlsx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</a:t>
            </a:r>
            <a:r>
              <a:rPr lang="en-GB" sz="2000" b="1" dirty="0">
                <a:solidFill>
                  <a:srgbClr val="FF6600"/>
                </a:solidFill>
              </a:rPr>
              <a:t>your own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Save the </a:t>
            </a:r>
            <a:r>
              <a:rPr lang="en-GB" sz="2000" b="1" dirty="0">
                <a:solidFill>
                  <a:srgbClr val="FF6600"/>
                </a:solidFill>
              </a:rPr>
              <a:t>CustomerList.xlsx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spreadsheet as a </a:t>
            </a:r>
            <a:r>
              <a:rPr lang="en-GB" sz="2000" b="1" dirty="0">
                <a:solidFill>
                  <a:srgbClr val="FF6600"/>
                </a:solidFill>
              </a:rPr>
              <a:t>text file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(tab delimited) called </a:t>
            </a:r>
            <a:r>
              <a:rPr lang="en-GB" sz="2000" b="1" u="sng" dirty="0">
                <a:solidFill>
                  <a:srgbClr val="FF6600"/>
                </a:solidFill>
              </a:rPr>
              <a:t>customer.txt</a:t>
            </a:r>
            <a:r>
              <a:rPr lang="en-GB" sz="2000" b="1" dirty="0">
                <a:solidFill>
                  <a:srgbClr val="FFCC00"/>
                </a:solidFill>
              </a:rPr>
              <a:t>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GB" sz="2000" b="1" dirty="0">
                <a:solidFill>
                  <a:srgbClr val="FF6600"/>
                </a:solidFill>
              </a:rPr>
              <a:t>your own folder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(Click Yes to dialog box prompt).  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51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 dirty="0"/>
              <a:t>Learning Objectives</a:t>
            </a:r>
            <a:endParaRPr b="1" dirty="0"/>
          </a:p>
        </p:txBody>
      </p:sp>
      <p:sp>
        <p:nvSpPr>
          <p:cNvPr id="150" name="Google Shape;150;p2"/>
          <p:cNvSpPr txBox="1">
            <a:spLocks noGrp="1"/>
          </p:cNvSpPr>
          <p:nvPr>
            <p:ph idx="1"/>
          </p:nvPr>
        </p:nvSpPr>
        <p:spPr>
          <a:xfrm>
            <a:off x="1564437" y="1596789"/>
            <a:ext cx="9067167" cy="444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24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6600"/>
                </a:solidFill>
              </a:rPr>
              <a:t>The students will learn about:</a:t>
            </a:r>
            <a:endParaRPr dirty="0">
              <a:solidFill>
                <a:srgbClr val="FF6600"/>
              </a:solidFill>
            </a:endParaRPr>
          </a:p>
          <a:p>
            <a:pPr marL="539750" lvl="0" indent="-457200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Pts val="2300"/>
              <a:buFont typeface="+mj-lt"/>
              <a:buAutoNum type="arabicPeriod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Selecting Cells </a:t>
            </a:r>
          </a:p>
          <a:p>
            <a:pPr marL="539750" lvl="0" indent="-457200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Pts val="2300"/>
              <a:buFont typeface="+mj-lt"/>
              <a:buAutoNum type="arabicPeriod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Insert or Delete Rows and Columns.</a:t>
            </a:r>
          </a:p>
          <a:p>
            <a:pPr marL="539750" lvl="0" indent="-457200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Pts val="2300"/>
              <a:buFont typeface="+mj-lt"/>
              <a:buAutoNum type="arabicPeriod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Hide or show rows or columns.</a:t>
            </a:r>
          </a:p>
          <a:p>
            <a:pPr marL="539750" lvl="0" indent="-457200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Pts val="2300"/>
              <a:buFont typeface="+mj-lt"/>
              <a:buAutoNum type="arabicPeriod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Change the column width or row height in Excel.</a:t>
            </a:r>
          </a:p>
        </p:txBody>
      </p:sp>
    </p:spTree>
    <p:extLst>
      <p:ext uri="{BB962C8B-B14F-4D97-AF65-F5344CB8AC3E}">
        <p14:creationId xmlns:p14="http://schemas.microsoft.com/office/powerpoint/2010/main" val="10158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Play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709" y="2847279"/>
            <a:ext cx="8915400" cy="1033346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https://wordwall.net/resource/83142809/parts-of-ms-excel-window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343" y="692349"/>
            <a:ext cx="8911687" cy="1280890"/>
          </a:xfrm>
        </p:spPr>
        <p:txBody>
          <a:bodyPr>
            <a:normAutofit/>
          </a:bodyPr>
          <a:lstStyle/>
          <a:p>
            <a:r>
              <a:rPr lang="en-US" sz="3200" b="1" dirty="0"/>
              <a:t>Selecting</a:t>
            </a:r>
            <a:r>
              <a:rPr lang="en-US" b="1" dirty="0"/>
              <a:t>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630" y="1778757"/>
            <a:ext cx="8232041" cy="445826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 cell must be selected before data can be entered, edited or formatted.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To select a cell or cells, do the following: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6600"/>
                </a:solidFill>
              </a:rPr>
              <a:t>Single Cell </a:t>
            </a:r>
          </a:p>
          <a:p>
            <a:pPr marL="0" indent="0">
              <a:buNone/>
            </a:pPr>
            <a:r>
              <a:rPr lang="en-US" sz="2000" dirty="0"/>
              <a:t>Click a cell to select it. A dark border displays around a selected cell.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6600"/>
                </a:solidFill>
              </a:rPr>
              <a:t>Adjacent Cell Range </a:t>
            </a:r>
          </a:p>
          <a:p>
            <a:pPr marL="0" indent="0">
              <a:buNone/>
            </a:pPr>
            <a:r>
              <a:rPr lang="en-US" sz="2000" dirty="0"/>
              <a:t> Select the first cell and then, holding down the left mouse button, drag over the cells to be selected and release. </a:t>
            </a:r>
          </a:p>
          <a:p>
            <a:pPr marL="0" indent="0">
              <a:buNone/>
            </a:pPr>
            <a:r>
              <a:rPr lang="en-US" sz="2000" dirty="0"/>
              <a:t>The first cell in the selected range appears to be unselected.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243" y="3153342"/>
            <a:ext cx="1612996" cy="722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688" b="5521"/>
          <a:stretch/>
        </p:blipFill>
        <p:spPr>
          <a:xfrm>
            <a:off x="9239306" y="4383552"/>
            <a:ext cx="2884005" cy="13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662" y="1696871"/>
            <a:ext cx="7632961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6600"/>
                </a:solidFill>
              </a:rPr>
              <a:t>Non-Adjacent Cell Range </a:t>
            </a:r>
          </a:p>
          <a:p>
            <a:pPr marL="0" indent="0">
              <a:buNone/>
            </a:pPr>
            <a:r>
              <a:rPr lang="en-US" sz="2000" dirty="0"/>
              <a:t>Select the first cell or range of cells and, holding down the CTRL key, click the cell or drag over the cells to be selected and release.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>
                <a:solidFill>
                  <a:srgbClr val="FF6600"/>
                </a:solidFill>
              </a:rPr>
              <a:t>Entire Worksheet </a:t>
            </a:r>
          </a:p>
          <a:p>
            <a:pPr marL="0" indent="0">
              <a:buNone/>
            </a:pPr>
            <a:r>
              <a:rPr lang="en-US" sz="2000" dirty="0"/>
              <a:t> Select the button on the top left of the spreadsheet (above row number 1 and to the left of column A). </a:t>
            </a:r>
          </a:p>
          <a:p>
            <a:pPr marL="0" indent="0">
              <a:buNone/>
            </a:pPr>
            <a:r>
              <a:rPr lang="en-US" sz="2000" dirty="0"/>
              <a:t>All cells in the worksheet will be selected. Alternatively, press </a:t>
            </a:r>
            <a:r>
              <a:rPr lang="en-US" sz="2000" b="1" dirty="0">
                <a:solidFill>
                  <a:srgbClr val="FF6600"/>
                </a:solidFill>
              </a:rPr>
              <a:t>CTRL + A</a:t>
            </a:r>
            <a:r>
              <a:rPr lang="en-US" sz="2000" dirty="0"/>
              <a:t>. Click away from a cell range to remove the selection</a:t>
            </a:r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9343" y="692349"/>
            <a:ext cx="8911687" cy="767961"/>
          </a:xfrm>
        </p:spPr>
        <p:txBody>
          <a:bodyPr>
            <a:normAutofit/>
          </a:bodyPr>
          <a:lstStyle/>
          <a:p>
            <a:r>
              <a:rPr lang="en-US" sz="3200" b="1" dirty="0"/>
              <a:t>Selecting Cells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623" y="1806053"/>
            <a:ext cx="3291201" cy="1169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298" y="3981466"/>
            <a:ext cx="2043003" cy="6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165" y="646772"/>
            <a:ext cx="9940952" cy="702527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How</a:t>
            </a:r>
            <a:r>
              <a:rPr lang="en-US" altLang="en-US" b="1" dirty="0"/>
              <a:t> to select multiple columns in Excel?</a:t>
            </a:r>
            <a:br>
              <a:rPr lang="en-US" altLang="en-US" b="1" dirty="0"/>
            </a:br>
            <a:endParaRPr lang="en-US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0595" y="1806141"/>
            <a:ext cx="10535951" cy="3231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pneuemontre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u="sng" kern="1200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Case 1:</a:t>
            </a:r>
            <a:r>
              <a:rPr kumimoji="0" lang="en-US" altLang="en-US" sz="1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 </a:t>
            </a:r>
            <a:r>
              <a:rPr lang="en-US" altLang="en-US" sz="2000" b="1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Selecting multiple adjacent columns in Excel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pneuemontreal"/>
              </a:rPr>
              <a:t>To select columns that are placed next to each other in order, follow the below steps:</a:t>
            </a:r>
            <a:endParaRPr kumimoji="0" lang="en-US" altLang="en-US" sz="4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kern="1200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Step 1: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 Select a column by 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left-clicking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on the relevant 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column header</a:t>
            </a:r>
          </a:p>
          <a:p>
            <a:pPr lvl="0">
              <a:lnSpc>
                <a:spcPct val="150000"/>
              </a:lnSpc>
              <a:buClrTx/>
            </a:pPr>
            <a:r>
              <a:rPr lang="en-US" altLang="en-US" sz="2000" b="1" kern="1200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Step 2: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 Keeping the left button on the mouse pressed down, drag the mouse cursor on the column header towards the left or right depending on which columns you wish to </a:t>
            </a: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</a:t>
            </a:r>
            <a:endParaRPr lang="en-US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6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3660" y="624469"/>
            <a:ext cx="9940952" cy="702527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How to select multiple columns in Excel?</a:t>
            </a:r>
            <a:br>
              <a:rPr lang="en-US" altLang="en-US" sz="3200" b="1" dirty="0"/>
            </a:br>
            <a:endParaRPr lang="en-US" sz="3200" b="1" dirty="0"/>
          </a:p>
        </p:txBody>
      </p:sp>
      <p:pic>
        <p:nvPicPr>
          <p:cNvPr id="5" name="Picture 2" descr="https://cdn.prod.website-files.com/61f27b4a37d6d71a9d8002bc/640b769944a5cc74bd6c72dd_Nz8ktQGUhZIlPDibzBNUK0w4Kh0pUNBZ0lN6tOK4uaw4Ps37eSNeZG7leS-AFYElj2tNXytK7Nf2FM6KDXuXIBGaIbZvhdaf6mvz3PUHZcK06tyrBu4DkJP2THwMBc5ZM7RnP1gev3lHdAiFmXv0Y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68" y="1326996"/>
            <a:ext cx="5834318" cy="536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226" y="1581013"/>
            <a:ext cx="5218770" cy="5112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altLang="en-US" sz="2000" b="1" u="sng" kern="1200" dirty="0">
                <a:solidFill>
                  <a:srgbClr val="FF6600"/>
                </a:solidFill>
              </a:rPr>
              <a:t>For example: </a:t>
            </a:r>
            <a:endParaRPr lang="en-US" altLang="en-US" sz="2000" b="1" u="sng" kern="1200" dirty="0" smtClean="0">
              <a:solidFill>
                <a:srgbClr val="FF6600"/>
              </a:solidFill>
            </a:endParaRPr>
          </a:p>
          <a:p>
            <a:pPr lvl="0">
              <a:lnSpc>
                <a:spcPct val="150000"/>
              </a:lnSpc>
              <a:buClrTx/>
            </a:pPr>
            <a:r>
              <a:rPr lang="en-US" altLang="en-US" sz="2000" b="1" kern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To </a:t>
            </a:r>
            <a:r>
              <a:rPr lang="en-US" altLang="en-US" sz="2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select columns C, D and E - &gt; </a:t>
            </a:r>
            <a:endParaRPr lang="en-US" altLang="en-US" sz="2000" b="1" kern="1200" dirty="0" smtClean="0">
              <a:solidFill>
                <a:schemeClr val="accent2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column 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C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by 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left-clicking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on the column header </a:t>
            </a: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.</a:t>
            </a:r>
          </a:p>
          <a:p>
            <a:pPr marL="342900" lvl="0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keeping the left button on the mouse pressed, drag the cursor towards the right` until columns D and E are selected as shown in the image below.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62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 dirty="0"/>
              <a:t>Learning Objectives</a:t>
            </a:r>
            <a:endParaRPr b="1" dirty="0"/>
          </a:p>
        </p:txBody>
      </p:sp>
      <p:sp>
        <p:nvSpPr>
          <p:cNvPr id="150" name="Google Shape;150;p2"/>
          <p:cNvSpPr txBox="1">
            <a:spLocks noGrp="1"/>
          </p:cNvSpPr>
          <p:nvPr>
            <p:ph idx="1"/>
          </p:nvPr>
        </p:nvSpPr>
        <p:spPr>
          <a:xfrm>
            <a:off x="1564437" y="1596789"/>
            <a:ext cx="9067167" cy="444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24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6600"/>
                </a:solidFill>
              </a:rPr>
              <a:t>The students will learn about:</a:t>
            </a:r>
            <a:endParaRPr dirty="0">
              <a:solidFill>
                <a:srgbClr val="FF6600"/>
              </a:solidFill>
            </a:endParaRPr>
          </a:p>
          <a:p>
            <a:pPr marL="53975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300"/>
              <a:buFont typeface="+mj-lt"/>
              <a:buAutoNum type="arabicPeriod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Introduction (Uses of MS Excel)</a:t>
            </a:r>
            <a:endParaRPr sz="23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300"/>
              <a:buFont typeface="+mj-lt"/>
              <a:buAutoNum type="arabicPeriod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Parts of Excel Window</a:t>
            </a:r>
          </a:p>
          <a:p>
            <a:pPr marL="539750" lvl="0" indent="-457200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Pts val="2300"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Starting MS Excel.</a:t>
            </a:r>
          </a:p>
          <a:p>
            <a:pPr marL="539750" lvl="0" indent="-457200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Pts val="2300"/>
              <a:buFont typeface="+mj-lt"/>
              <a:buAutoNum type="arabicPeriod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Opening and closing a Spreadsheet.</a:t>
            </a:r>
          </a:p>
          <a:p>
            <a:pPr marL="539750" lvl="0" indent="-457200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Pts val="2300"/>
              <a:buFont typeface="+mj-lt"/>
              <a:buAutoNum type="arabicPeriod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Creating a blank workbook in MS Excel.</a:t>
            </a:r>
            <a:endParaRPr sz="23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300"/>
              <a:buFont typeface="+mj-lt"/>
              <a:buAutoNum type="arabicPeriod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Save workbook</a:t>
            </a:r>
            <a:endParaRPr sz="23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flipH="1">
            <a:off x="1494262" y="2115714"/>
            <a:ext cx="9367026" cy="31854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u="sng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Case 2: Selecting non-adjacent columns in Excel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To select more than one column that are non-adjacent (meaning not placed in sequence next to each other) in Excel, follow the below steps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Step 1: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 Click on the first column you want to select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Step 2: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 Press and hold down the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“CTRL”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 (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“Command”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 in case of Mac) key on your keyboard and then click on the additional columns you want to select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35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97114" y="635620"/>
            <a:ext cx="9940952" cy="669071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How</a:t>
            </a:r>
            <a:r>
              <a:rPr lang="en-US" altLang="en-US" b="1" dirty="0"/>
              <a:t> to select multiple columns in Excel?</a:t>
            </a:r>
            <a:br>
              <a:rPr lang="en-US" alt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04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prod.website-files.com/61f27b4a37d6d71a9d8002bc/640b76991e12af479b197bd3_DZhZtnsL5YjjD-ZC6gkaFMEAlz6UePjbC8aud8RFqF49rzVEShv95AdvHYARegX55SJ4XIoBrHbDsLCCd--vfYvVT-geoD7clF647CIW-qCa9YmOWT8ArpAR6FuDyI5MhpCpHJD74XpoD7lMbnPF2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28" y="1459395"/>
            <a:ext cx="5325358" cy="517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3151" y="1459395"/>
            <a:ext cx="5281961" cy="51706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 u="sng" kern="1200" dirty="0">
                <a:solidFill>
                  <a:srgbClr val="FF6600"/>
                </a:solidFill>
              </a:rPr>
              <a:t>For example</a:t>
            </a:r>
            <a:r>
              <a:rPr lang="en-US" altLang="en-US" sz="2000" b="1" u="sng" kern="1200" dirty="0" smtClean="0">
                <a:solidFill>
                  <a:srgbClr val="FF6600"/>
                </a:solidFill>
              </a:rPr>
              <a:t>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 kern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To </a:t>
            </a:r>
            <a:r>
              <a:rPr lang="en-US" altLang="en-US" sz="2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select columns C and E </a:t>
            </a:r>
            <a:r>
              <a:rPr lang="en-US" altLang="en-US" sz="2000" b="1" kern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-&gt;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Ppneuemontreal"/>
              </a:rPr>
              <a:t> 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 column C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by clicking on the column header </a:t>
            </a: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press and hold </a:t>
            </a: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down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the 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“CTRL”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 (“Command” in case of Mac) </a:t>
            </a: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key.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 column E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by clicking on the column header </a:t>
            </a:r>
            <a:endParaRPr lang="en-US" alt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column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C and E will be selected as shown in the image below.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5534" y="602167"/>
            <a:ext cx="9940952" cy="669071"/>
          </a:xfrm>
        </p:spPr>
        <p:txBody>
          <a:bodyPr>
            <a:noAutofit/>
          </a:bodyPr>
          <a:lstStyle/>
          <a:p>
            <a:r>
              <a:rPr lang="en-US" altLang="en-US" b="1" dirty="0"/>
              <a:t>How </a:t>
            </a:r>
            <a:r>
              <a:rPr lang="en-US" altLang="en-US" sz="3200" b="1" dirty="0"/>
              <a:t>to</a:t>
            </a:r>
            <a:r>
              <a:rPr lang="en-US" altLang="en-US" b="1" dirty="0"/>
              <a:t> select multiple columns in Excel?</a:t>
            </a:r>
            <a:br>
              <a:rPr lang="en-US" alt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83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3526" y="665537"/>
            <a:ext cx="7452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to select multiple rows in Excel?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4909" y="1813987"/>
            <a:ext cx="8354799" cy="3877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u="sng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Case 1: Selecting multiple adjacent rows in Excel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To select consecutive rows in a spreadsheet, follow either of the three simple methods described below: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Method 1: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Step 1: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 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 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a row by left-clicking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on the relevant row header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Step 2: 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Keeping the left button on the mouse pressed down, drag the mouse cursor on the row header upwards or downwards depending on which rows you wish to select</a:t>
            </a:r>
          </a:p>
        </p:txBody>
      </p:sp>
    </p:spTree>
    <p:extLst>
      <p:ext uri="{BB962C8B-B14F-4D97-AF65-F5344CB8AC3E}">
        <p14:creationId xmlns:p14="http://schemas.microsoft.com/office/powerpoint/2010/main" val="34719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prod.website-files.com/61f27b4a37d6d71a9d8002bc/640f0c6af82294ed0b423ed7_JgisODCCZ1VHQzXKclZcwLWtaeYwSCAwmwKpIM6V7RYJ_BfU2xavLyH49BP17TzdDjF9cgQT_e6xCQeoRK2BUD8wGPkcITh0ictqAdmCYs2wyrp5LbpLpBE5-lTz0d2NXLJE4WX9x_67SpSUv8gxf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80" y="1416205"/>
            <a:ext cx="5676437" cy="51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8975" y="1892280"/>
            <a:ext cx="5326566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 u="sng" kern="1200" dirty="0">
                <a:solidFill>
                  <a:srgbClr val="FF6600"/>
                </a:solidFill>
              </a:rPr>
              <a:t>For example</a:t>
            </a:r>
            <a:r>
              <a:rPr lang="en-US" altLang="en-US" sz="2000" b="1" u="sng" kern="1200" dirty="0" smtClean="0">
                <a:solidFill>
                  <a:srgbClr val="FF6600"/>
                </a:solidFill>
              </a:rPr>
              <a:t>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 kern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To </a:t>
            </a:r>
            <a:r>
              <a:rPr lang="en-US" altLang="en-US" sz="2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select rows 3, 4 and </a:t>
            </a:r>
            <a:endParaRPr lang="en-US" altLang="en-US" sz="2000" b="1" kern="1200" dirty="0" smtClean="0">
              <a:solidFill>
                <a:schemeClr val="accent2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 row 3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by left-clicking on the row header 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keeping the left button on the mouse pressed, drag the cursor downwards until rows 4 and 5 are selected as shown in the image below.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318" y="643235"/>
            <a:ext cx="7452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to select multiple rows in Excel?</a:t>
            </a:r>
          </a:p>
        </p:txBody>
      </p:sp>
    </p:spTree>
    <p:extLst>
      <p:ext uri="{BB962C8B-B14F-4D97-AF65-F5344CB8AC3E}">
        <p14:creationId xmlns:p14="http://schemas.microsoft.com/office/powerpoint/2010/main" val="6988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flipH="1">
            <a:off x="1988820" y="1278505"/>
            <a:ext cx="8783258" cy="43857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u="sng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Case 2: Selecting non-adjacent rows in Excel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To select more than one row that are non-adjacent (meaning not placed in sequence one below the other) in Excel, follow the below steps: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Step 1: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pneuemontreal"/>
              </a:rPr>
              <a:t> 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Click 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on the first row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you want to select by 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clicking on the row header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Step 2: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 Press and hold down the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 “CTRL”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 (“Command” in case of Mac) key on your keyboard and then click on the additional row headers you want to select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318" y="643235"/>
            <a:ext cx="7452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to select multiple rows in Excel?</a:t>
            </a:r>
          </a:p>
        </p:txBody>
      </p:sp>
    </p:spTree>
    <p:extLst>
      <p:ext uri="{BB962C8B-B14F-4D97-AF65-F5344CB8AC3E}">
        <p14:creationId xmlns:p14="http://schemas.microsoft.com/office/powerpoint/2010/main" val="22530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rod.website-files.com/61f27b4a37d6d71a9d8002bc/640f0c6a34458c09703320de_ABVkrM1VAdpgfX-IuEvevFjPSqQPmZZZDsr8BWqU_CdUxhz9uLwcDLSm5TqzTrZUxH0cweryIIC7E1xn1ORal4Ll_PygMPYjTDZr7xNrMCr1d2Q3cTAr897AXVmTWk39TJqlvhJq0aQEZEOiaPC6SQ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90" y="1360633"/>
            <a:ext cx="5501618" cy="52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1277" y="1459562"/>
            <a:ext cx="5627649" cy="5170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 u="sng" kern="1200" dirty="0">
                <a:solidFill>
                  <a:srgbClr val="FF6600"/>
                </a:solidFill>
              </a:rPr>
              <a:t>For example</a:t>
            </a:r>
            <a:r>
              <a:rPr lang="en-US" altLang="en-US" dirty="0" smtClean="0">
                <a:solidFill>
                  <a:srgbClr val="FF6600"/>
                </a:solidFill>
                <a:latin typeface="Ppneuemontreal"/>
              </a:rPr>
              <a:t>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To select rows 5 and 9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</a:t>
            </a:r>
            <a:r>
              <a:rPr lang="en-US" altLang="en-US" b="1" dirty="0" smtClean="0">
                <a:latin typeface="Ppneuemontreal"/>
              </a:rPr>
              <a:t> 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row 5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by clicking on the row header </a:t>
            </a:r>
            <a:endParaRPr lang="en-US" alt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press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and hold down the 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“CTRL” 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(“Command” in case of Mac) key </a:t>
            </a:r>
            <a:endParaRPr lang="en-US" alt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row 9 by clicking on the row header -&gt; row 5 and 9 will be selected as shown in the image below.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318" y="643235"/>
            <a:ext cx="7452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to select multiple rows in Excel?</a:t>
            </a:r>
          </a:p>
        </p:txBody>
      </p:sp>
    </p:spTree>
    <p:extLst>
      <p:ext uri="{BB962C8B-B14F-4D97-AF65-F5344CB8AC3E}">
        <p14:creationId xmlns:p14="http://schemas.microsoft.com/office/powerpoint/2010/main" val="2214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217" y="208558"/>
            <a:ext cx="8911687" cy="843446"/>
          </a:xfrm>
        </p:spPr>
        <p:txBody>
          <a:bodyPr/>
          <a:lstStyle/>
          <a:p>
            <a:r>
              <a:rPr lang="en-US" sz="3200" b="1" dirty="0"/>
              <a:t>Insert</a:t>
            </a:r>
            <a:r>
              <a:rPr lang="en-US" b="1" dirty="0"/>
              <a:t> or Delete Rows and Columns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96038" y="998194"/>
            <a:ext cx="10180044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u="sng" dirty="0">
                <a:solidFill>
                  <a:srgbClr val="FF6600"/>
                </a:solidFill>
              </a:rPr>
              <a:t>Insert or delete a column. </a:t>
            </a:r>
          </a:p>
          <a:p>
            <a:endParaRPr lang="en-US" sz="2000" b="1" u="sng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desired column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then go to </a:t>
            </a:r>
            <a:r>
              <a: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Home &gt; Insert &gt; Insert Sheet Columns or Delete Sheet Columns. </a:t>
            </a:r>
            <a:endPara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Alternatively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right-click the top of the column, and then select Insert or Delete.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38688" y="2735423"/>
            <a:ext cx="5851454" cy="1870202"/>
            <a:chOff x="0" y="0"/>
            <a:chExt cx="5998464" cy="24751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342132" cy="2436876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5072" y="195072"/>
              <a:ext cx="2773045" cy="1866519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86100" y="19812"/>
              <a:ext cx="2912364" cy="2455291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281172" y="214757"/>
              <a:ext cx="2343150" cy="188595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77112" y="4417612"/>
            <a:ext cx="10109142" cy="287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3000"/>
              </a:lnSpc>
              <a:spcAft>
                <a:spcPts val="160"/>
              </a:spcAft>
              <a:buClr>
                <a:srgbClr val="363636"/>
              </a:buClr>
              <a:buSzPts val="1200"/>
            </a:pPr>
            <a:r>
              <a:rPr lang="en-US" sz="2400" b="1" u="sng" dirty="0">
                <a:solidFill>
                  <a:srgbClr val="FF6600"/>
                </a:solidFill>
              </a:rPr>
              <a:t>Insert or delete a row. </a:t>
            </a:r>
            <a:endParaRPr lang="en-US" sz="3600" b="1" u="sng" dirty="0">
              <a:solidFill>
                <a:srgbClr val="FF6600"/>
              </a:solidFill>
              <a:uFill>
                <a:solidFill>
                  <a:srgbClr val="000000"/>
                </a:solidFill>
              </a:u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fontAlgn="base">
              <a:lnSpc>
                <a:spcPct val="103000"/>
              </a:lnSpc>
              <a:spcAft>
                <a:spcPts val="160"/>
              </a:spcAft>
              <a:buClr>
                <a:srgbClr val="363636"/>
              </a:buClr>
              <a:buSzPts val="1200"/>
              <a:buFont typeface="+mj-lt"/>
              <a:buAutoNum type="arabicPeriod"/>
            </a:pPr>
            <a:r>
              <a:rPr lang="en-US" sz="2000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Select any cell within the row, then go to </a:t>
            </a:r>
            <a:r>
              <a:rPr lang="en-US" sz="2000" b="1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Home</a:t>
            </a:r>
            <a:r>
              <a:rPr lang="en-US" sz="2000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&gt; </a:t>
            </a:r>
            <a:r>
              <a:rPr lang="en-US" sz="2000" b="1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Insert</a:t>
            </a:r>
            <a:r>
              <a:rPr lang="en-US" sz="2000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&gt; </a:t>
            </a:r>
            <a:r>
              <a:rPr lang="en-US" sz="2000" b="1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Insert Sheet Rows </a:t>
            </a:r>
            <a:r>
              <a:rPr lang="en-US" sz="2000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or </a:t>
            </a:r>
            <a:r>
              <a:rPr lang="en-US" sz="2000" b="1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Delete Sheet Rows</a:t>
            </a:r>
            <a:r>
              <a:rPr lang="en-US" sz="2000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342900" lvl="0" indent="-342900" fontAlgn="base">
              <a:lnSpc>
                <a:spcPct val="103000"/>
              </a:lnSpc>
              <a:spcAft>
                <a:spcPts val="1330"/>
              </a:spcAft>
              <a:buClr>
                <a:srgbClr val="363636"/>
              </a:buClr>
              <a:buSzPts val="1200"/>
              <a:buFont typeface="+mj-lt"/>
              <a:buAutoNum type="arabicPeriod"/>
            </a:pPr>
            <a:r>
              <a:rPr lang="en-US" sz="2000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Alternatively, right-click the row number, and then select </a:t>
            </a:r>
            <a:r>
              <a:rPr lang="en-US" sz="2000" b="1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Insert</a:t>
            </a:r>
            <a:r>
              <a:rPr lang="en-US" sz="2000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en-US" sz="2000" b="1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Delete</a:t>
            </a:r>
            <a:r>
              <a:rPr lang="en-US" sz="2000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2000" dirty="0" smtClean="0">
              <a:solidFill>
                <a:srgbClr val="363636"/>
              </a:solidFill>
              <a:uFill>
                <a:solidFill>
                  <a:srgbClr val="000000"/>
                </a:solidFill>
              </a:u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lnSpc>
                <a:spcPct val="103000"/>
              </a:lnSpc>
              <a:spcAft>
                <a:spcPts val="1330"/>
              </a:spcAft>
              <a:buClr>
                <a:srgbClr val="363636"/>
              </a:buClr>
              <a:buSzPts val="1200"/>
            </a:pPr>
            <a:r>
              <a:rPr lang="en-US" sz="2400" b="1" u="sng" kern="1200" dirty="0">
                <a:solidFill>
                  <a:srgbClr val="00B050"/>
                </a:solidFill>
              </a:rPr>
              <a:t>Note: </a:t>
            </a:r>
            <a:r>
              <a:rPr lang="en-US" sz="2400" b="1" i="1" kern="1200" dirty="0">
                <a:solidFill>
                  <a:srgbClr val="00B050"/>
                </a:solidFill>
              </a:rPr>
              <a:t>The new column will appear before the selected column</a:t>
            </a:r>
          </a:p>
          <a:p>
            <a:pPr marL="342900" lvl="0" indent="-342900" fontAlgn="base">
              <a:lnSpc>
                <a:spcPct val="103000"/>
              </a:lnSpc>
              <a:spcAft>
                <a:spcPts val="1330"/>
              </a:spcAft>
              <a:buClr>
                <a:srgbClr val="363636"/>
              </a:buClr>
              <a:buSzPts val="1200"/>
              <a:buFont typeface="+mj-lt"/>
              <a:buAutoNum type="arabicPeriod"/>
            </a:pPr>
            <a:endParaRPr lang="en-US" sz="2000" dirty="0">
              <a:solidFill>
                <a:srgbClr val="363636"/>
              </a:solidFill>
              <a:uFill>
                <a:solidFill>
                  <a:srgbClr val="000000"/>
                </a:solidFill>
              </a:u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00380">
              <a:lnSpc>
                <a:spcPct val="107000"/>
              </a:lnSpc>
              <a:spcAft>
                <a:spcPts val="1665"/>
              </a:spcAft>
            </a:pP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endParaRPr lang="en-US" sz="1200" dirty="0">
              <a:solidFill>
                <a:srgbClr val="36363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0664"/>
            <a:ext cx="6894757" cy="7826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Hide or show rows or columns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904" y="1535723"/>
            <a:ext cx="10083434" cy="20515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6600"/>
                </a:solidFill>
                <a:latin typeface="+mj-lt"/>
                <a:ea typeface="Arial"/>
                <a:cs typeface="Arial"/>
              </a:rPr>
              <a:t>Hide columns </a:t>
            </a:r>
          </a:p>
          <a:p>
            <a:pPr lvl="0" fontAlgn="base">
              <a:buFont typeface="+mj-lt"/>
              <a:buAutoNum type="arabicPeriod"/>
            </a:pPr>
            <a:r>
              <a:rPr lang="en-US" sz="2000" dirty="0">
                <a:latin typeface="+mj-lt"/>
              </a:rPr>
              <a:t>Select one or more columns, and then press Ctrl to select additional columns that aren't adjacent. </a:t>
            </a:r>
          </a:p>
          <a:p>
            <a:pPr lvl="0" fontAlgn="base">
              <a:buFont typeface="+mj-lt"/>
              <a:buAutoNum type="arabicPeriod"/>
            </a:pPr>
            <a:r>
              <a:rPr lang="en-US" sz="2000" dirty="0">
                <a:latin typeface="+mj-lt"/>
              </a:rPr>
              <a:t>Right-click the selected columns, and then select </a:t>
            </a:r>
            <a:r>
              <a:rPr lang="en-US" sz="2000" b="1" dirty="0">
                <a:latin typeface="+mj-lt"/>
              </a:rPr>
              <a:t>Hide</a:t>
            </a:r>
            <a:r>
              <a:rPr lang="en-US" sz="2000" dirty="0">
                <a:latin typeface="+mj-lt"/>
              </a:rPr>
              <a:t>. 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645" y="3382589"/>
            <a:ext cx="11394831" cy="40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0380" indent="3810">
              <a:lnSpc>
                <a:spcPct val="103000"/>
              </a:lnSpc>
              <a:spcAft>
                <a:spcPts val="1330"/>
              </a:spcAft>
            </a:pPr>
            <a:r>
              <a:rPr lang="en-US" sz="2000" b="1" u="sng" dirty="0">
                <a:solidFill>
                  <a:srgbClr val="FF660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Note: </a:t>
            </a:r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The double line between two columns is an indicator that you've hidden a column.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6566" y="4274579"/>
            <a:ext cx="9907588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3000"/>
              </a:lnSpc>
              <a:spcAft>
                <a:spcPts val="125"/>
              </a:spcAft>
              <a:buClr>
                <a:srgbClr val="363636"/>
              </a:buClr>
              <a:buSzPts val="1200"/>
            </a:pPr>
            <a:r>
              <a:rPr lang="en-US" sz="2000" b="1" u="sng" dirty="0" smtClean="0">
                <a:solidFill>
                  <a:srgbClr val="FF6600"/>
                </a:solidFill>
              </a:rPr>
              <a:t>Unhide </a:t>
            </a:r>
            <a:r>
              <a:rPr lang="en-US" sz="2000" b="1" u="sng" dirty="0">
                <a:solidFill>
                  <a:srgbClr val="FF6600"/>
                </a:solidFill>
              </a:rPr>
              <a:t>columns </a:t>
            </a:r>
          </a:p>
          <a:p>
            <a:pPr lvl="0" fontAlgn="base">
              <a:lnSpc>
                <a:spcPct val="103000"/>
              </a:lnSpc>
              <a:spcAft>
                <a:spcPts val="125"/>
              </a:spcAft>
              <a:buClr>
                <a:srgbClr val="363636"/>
              </a:buClr>
              <a:buSzPts val="1200"/>
            </a:pPr>
            <a:endPara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  <a:p>
            <a:pPr lvl="0" fontAlgn="base">
              <a:lnSpc>
                <a:spcPct val="103000"/>
              </a:lnSpc>
              <a:spcAft>
                <a:spcPts val="125"/>
              </a:spcAft>
              <a:buClr>
                <a:srgbClr val="363636"/>
              </a:buClr>
              <a:buSzPts val="1200"/>
            </a:pPr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 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the adjacent columns for the hidden columns. </a:t>
            </a:r>
          </a:p>
          <a:p>
            <a:pPr marL="342900" lvl="0" indent="-342900" fontAlgn="base">
              <a:lnSpc>
                <a:spcPct val="103000"/>
              </a:lnSpc>
              <a:spcAft>
                <a:spcPts val="1330"/>
              </a:spcAft>
              <a:buClr>
                <a:srgbClr val="363636"/>
              </a:buClr>
              <a:buSzPts val="1200"/>
              <a:buFont typeface="+mj-lt"/>
              <a:buAutoNum type="arabicPeriod"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Right-click the selected columns, and then select </a:t>
            </a:r>
            <a:r>
              <a: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Unhide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13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293" y="365760"/>
            <a:ext cx="8405446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Change the column width or row height in Excel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293" y="145366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6600"/>
                </a:solidFill>
                <a:latin typeface="+mj-lt"/>
                <a:ea typeface="Arial"/>
                <a:cs typeface="Arial"/>
              </a:rPr>
              <a:t>Resize rows </a:t>
            </a:r>
          </a:p>
          <a:p>
            <a:pPr lvl="0" fontAlgn="base">
              <a:buFont typeface="+mj-lt"/>
              <a:buAutoNum type="arabicPeriod"/>
            </a:pPr>
            <a:r>
              <a:rPr lang="en-US" dirty="0"/>
              <a:t>Select a row or a range of rows. </a:t>
            </a:r>
          </a:p>
          <a:p>
            <a:pPr marL="0" lvl="0" indent="0" fontAlgn="base">
              <a:buNone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select </a:t>
            </a:r>
            <a:r>
              <a:rPr lang="en-US" b="1" dirty="0"/>
              <a:t>Format</a:t>
            </a:r>
            <a:r>
              <a:rPr lang="en-US" dirty="0"/>
              <a:t> &gt; </a:t>
            </a:r>
            <a:r>
              <a:rPr lang="en-US" b="1" dirty="0"/>
              <a:t>Row Width</a:t>
            </a:r>
            <a:r>
              <a:rPr lang="en-US" dirty="0"/>
              <a:t> (or </a:t>
            </a:r>
            <a:r>
              <a:rPr lang="en-US" b="1" dirty="0"/>
              <a:t>Row Height</a:t>
            </a:r>
            <a:r>
              <a:rPr lang="en-US" dirty="0"/>
              <a:t>). </a:t>
            </a:r>
          </a:p>
          <a:p>
            <a:pPr lvl="0" fontAlgn="base">
              <a:buFont typeface="+mj-lt"/>
              <a:buAutoNum type="arabicPeriod" startAt="2"/>
            </a:pPr>
            <a:r>
              <a:rPr lang="en-US" dirty="0"/>
              <a:t>Type the row width and select </a:t>
            </a:r>
            <a:r>
              <a:rPr lang="en-US" b="1" dirty="0"/>
              <a:t>OK</a:t>
            </a:r>
            <a:r>
              <a:rPr lang="en-US" dirty="0"/>
              <a:t>. </a:t>
            </a:r>
          </a:p>
          <a:p>
            <a:pPr marL="0" lvl="0" indent="0" fontAlgn="base">
              <a:buNone/>
            </a:pPr>
            <a:r>
              <a:rPr lang="en-US" dirty="0"/>
              <a:t>Alternatively, right-click the row number, and then select </a:t>
            </a:r>
            <a:r>
              <a:rPr lang="en-US" b="1" dirty="0"/>
              <a:t>Row Height</a:t>
            </a:r>
            <a:r>
              <a:rPr lang="en-US" dirty="0"/>
              <a:t> then type the row width.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6252" y="4354120"/>
            <a:ext cx="9807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kern="1200" dirty="0">
                <a:solidFill>
                  <a:srgbClr val="FF6600"/>
                </a:solidFill>
                <a:latin typeface="+mj-lt"/>
              </a:rPr>
              <a:t>Resize</a:t>
            </a:r>
            <a:r>
              <a:rPr lang="en-US" u="sng" dirty="0">
                <a:solidFill>
                  <a:srgbClr val="363636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r>
              <a:rPr lang="en-US" sz="2400" b="1" u="sng" kern="1200" dirty="0">
                <a:solidFill>
                  <a:srgbClr val="FF6600"/>
                </a:solidFill>
                <a:latin typeface="+mj-lt"/>
              </a:rPr>
              <a:t>columns</a:t>
            </a:r>
          </a:p>
          <a:p>
            <a:pPr marL="457200" lvl="0" indent="-457200" fontAlgn="base">
              <a:buClr>
                <a:schemeClr val="accent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Select a column or a range of columns. </a:t>
            </a:r>
          </a:p>
          <a:p>
            <a:pPr marL="457200" lvl="0" indent="-457200" fontAlgn="base">
              <a:buClr>
                <a:schemeClr val="accent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Home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tab, select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&gt;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Column Width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(or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Column Height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). </a:t>
            </a:r>
          </a:p>
          <a:p>
            <a:pPr marL="457200" lvl="0" indent="-457200" fontAlgn="base">
              <a:buClr>
                <a:schemeClr val="accent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Type the column width and select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</a:p>
          <a:p>
            <a:endParaRPr lang="en-US" sz="2400" b="1" u="sng" kern="1200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0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193" y="652645"/>
            <a:ext cx="10134319" cy="75240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Change the column width or row height in Excel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00402" y="2247887"/>
            <a:ext cx="9244136" cy="249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6253" tIns="0" rIns="0" bIns="14917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u="sng" kern="1200" dirty="0">
                <a:solidFill>
                  <a:srgbClr val="FF6600"/>
                </a:solidFill>
                <a:latin typeface="+mj-lt"/>
              </a:rPr>
              <a:t>Automatically resize all columns and rows to fit the data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Select the Select All button        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 the top of the worksheet, to select all columns and rows.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Double-click a boundary. All columns or rows resize to fit the data.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28" name="Picture 6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86" y="3302717"/>
            <a:ext cx="407091" cy="38308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00402" y="4904877"/>
            <a:ext cx="9095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0380" indent="3810">
              <a:lnSpc>
                <a:spcPct val="150000"/>
              </a:lnSpc>
              <a:spcAft>
                <a:spcPts val="1330"/>
              </a:spcAft>
            </a:pPr>
            <a:r>
              <a:rPr lang="en-US" sz="2000" b="1" dirty="0">
                <a:solidFill>
                  <a:srgbClr val="FF660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Note:</a:t>
            </a:r>
            <a:r>
              <a:rPr lang="en-US" sz="2000" dirty="0">
                <a:solidFill>
                  <a:srgbClr val="FF660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The boundary is the line between cells, columns, and rows. If a column is too narrow to display the data, you will see ### in the cell. </a:t>
            </a:r>
          </a:p>
        </p:txBody>
      </p:sp>
    </p:spTree>
    <p:extLst>
      <p:ext uri="{BB962C8B-B14F-4D97-AF65-F5344CB8AC3E}">
        <p14:creationId xmlns:p14="http://schemas.microsoft.com/office/powerpoint/2010/main" val="14995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572" y="692122"/>
            <a:ext cx="8596668" cy="997740"/>
          </a:xfrm>
        </p:spPr>
        <p:txBody>
          <a:bodyPr/>
          <a:lstStyle/>
          <a:p>
            <a:r>
              <a:rPr lang="en-US" sz="3200" b="1" dirty="0"/>
              <a:t>Introduction</a:t>
            </a:r>
            <a:r>
              <a:rPr lang="en-US" b="1" i="1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235727" y="3321734"/>
            <a:ext cx="8596668" cy="2977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Why do we need to use MS Excel?</a:t>
            </a:r>
          </a:p>
          <a:p>
            <a:pPr lvl="0"/>
            <a:r>
              <a:rPr lang="en-US" sz="2000" b="1" dirty="0">
                <a:solidFill>
                  <a:srgbClr val="FF6600"/>
                </a:solidFill>
              </a:rPr>
              <a:t>Data Entry &amp; Organization</a:t>
            </a:r>
            <a:endParaRPr lang="en-US" sz="2000" dirty="0">
              <a:solidFill>
                <a:srgbClr val="FF6600"/>
              </a:solidFill>
            </a:endParaRPr>
          </a:p>
          <a:p>
            <a:pPr marL="137160" lvl="0" indent="0">
              <a:buNone/>
            </a:pPr>
            <a:r>
              <a:rPr lang="en-US" sz="2000" dirty="0"/>
              <a:t>Easily input and store data in a structured format (rows and columns).</a:t>
            </a:r>
          </a:p>
          <a:p>
            <a:r>
              <a:rPr lang="en-US" sz="2000" b="1" dirty="0">
                <a:solidFill>
                  <a:srgbClr val="FF6600"/>
                </a:solidFill>
              </a:rPr>
              <a:t>Data Analysis</a:t>
            </a:r>
          </a:p>
          <a:p>
            <a:pPr marL="137160" lvl="0" indent="0">
              <a:buNone/>
            </a:pPr>
            <a:r>
              <a:rPr lang="en-US" sz="2000" dirty="0"/>
              <a:t>Use formulas and functions (like SUM, AVERAGE, VLOOKUP, IF, etc.) to analyze data.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71954" y="1747513"/>
            <a:ext cx="8596668" cy="1484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en-US" sz="2400" b="1" u="sng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2800" b="1" u="sng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is a Spreadsheet?</a:t>
            </a:r>
          </a:p>
          <a:p>
            <a:pPr marL="594360" lvl="1" indent="0"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 spreadsheet is a </a:t>
            </a:r>
            <a:r>
              <a:rPr lang="en-US" sz="2000" b="1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grid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consisting of </a:t>
            </a:r>
            <a:r>
              <a:rPr lang="en-US" sz="2000" b="1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rows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2000" b="1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columns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Each spreadsheet(Workbook) file can contain many worksheets.</a:t>
            </a:r>
          </a:p>
        </p:txBody>
      </p:sp>
    </p:spTree>
    <p:extLst>
      <p:ext uri="{BB962C8B-B14F-4D97-AF65-F5344CB8AC3E}">
        <p14:creationId xmlns:p14="http://schemas.microsoft.com/office/powerpoint/2010/main" val="24909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442" y="1355456"/>
            <a:ext cx="9724044" cy="51122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+mj-lt"/>
              <a:buAutoNum type="arabicPeriod"/>
            </a:pPr>
            <a:r>
              <a:rPr lang="en-GB" sz="2000" dirty="0"/>
              <a:t>Open </a:t>
            </a:r>
            <a:r>
              <a:rPr lang="en-GB" sz="2000" b="1" dirty="0"/>
              <a:t>Company.xlsx </a:t>
            </a:r>
            <a:r>
              <a:rPr lang="en-GB" sz="2000" dirty="0"/>
              <a:t>Spreadsheet from your own folder do the following:</a:t>
            </a:r>
          </a:p>
          <a:p>
            <a:pPr lvl="1">
              <a:lnSpc>
                <a:spcPct val="160000"/>
              </a:lnSpc>
              <a:buFont typeface="+mj-lt"/>
              <a:buAutoNum type="alphaLcPeriod"/>
            </a:pPr>
            <a:r>
              <a:rPr lang="en-GB" sz="1800" dirty="0"/>
              <a:t>On </a:t>
            </a:r>
            <a:r>
              <a:rPr lang="en-GB" sz="1800" b="1" dirty="0"/>
              <a:t>Customers</a:t>
            </a:r>
            <a:r>
              <a:rPr lang="en-GB" sz="1800" dirty="0"/>
              <a:t> worksheet </a:t>
            </a:r>
            <a:r>
              <a:rPr lang="en-US" sz="1800" dirty="0"/>
              <a:t>widen column</a:t>
            </a:r>
            <a:r>
              <a:rPr lang="en-US" sz="1800" b="1" dirty="0"/>
              <a:t> B (Firstname) </a:t>
            </a:r>
            <a:r>
              <a:rPr lang="en-US" sz="1800" dirty="0"/>
              <a:t>as appropriate so that entered data is fully visible.</a:t>
            </a:r>
            <a:endParaRPr lang="en-GB" sz="1800" dirty="0"/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r>
              <a:rPr lang="en-GB" sz="1800" dirty="0"/>
              <a:t>On </a:t>
            </a:r>
            <a:r>
              <a:rPr lang="en-GB" sz="1800" b="1" dirty="0"/>
              <a:t>Customers</a:t>
            </a:r>
            <a:r>
              <a:rPr lang="en-GB" sz="1800" dirty="0"/>
              <a:t> worksheet  </a:t>
            </a:r>
            <a:r>
              <a:rPr lang="en-US" sz="1800" dirty="0"/>
              <a:t>Change the</a:t>
            </a:r>
            <a:r>
              <a:rPr lang="en-US" sz="1800" b="1" dirty="0"/>
              <a:t> width </a:t>
            </a:r>
            <a:r>
              <a:rPr lang="en-US" sz="1800" dirty="0"/>
              <a:t>of </a:t>
            </a:r>
            <a:r>
              <a:rPr lang="en-US" sz="1800" b="1" dirty="0"/>
              <a:t>column C (Surname) </a:t>
            </a:r>
            <a:r>
              <a:rPr lang="en-US" sz="1800" dirty="0"/>
              <a:t>to </a:t>
            </a:r>
            <a:r>
              <a:rPr lang="en-US" sz="1800" b="1" dirty="0"/>
              <a:t>40.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r>
              <a:rPr lang="en-GB" sz="1800" dirty="0"/>
              <a:t>On </a:t>
            </a:r>
            <a:r>
              <a:rPr lang="en-GB" sz="1800" b="1" dirty="0"/>
              <a:t>Customers</a:t>
            </a:r>
            <a:r>
              <a:rPr lang="en-GB" sz="1800" dirty="0"/>
              <a:t> worksheet  </a:t>
            </a:r>
            <a:r>
              <a:rPr lang="en-US" sz="1800" dirty="0"/>
              <a:t>Change the</a:t>
            </a:r>
            <a:r>
              <a:rPr lang="en-US" sz="1800" b="1" dirty="0"/>
              <a:t> Height </a:t>
            </a:r>
            <a:r>
              <a:rPr lang="en-US" sz="1800" dirty="0"/>
              <a:t>of </a:t>
            </a:r>
            <a:r>
              <a:rPr lang="en-US" sz="1800" b="1" dirty="0"/>
              <a:t>row 2 </a:t>
            </a:r>
            <a:r>
              <a:rPr lang="en-US" sz="1800" dirty="0"/>
              <a:t>to </a:t>
            </a:r>
            <a:r>
              <a:rPr lang="en-US" sz="1800" b="1" dirty="0"/>
              <a:t>50.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r>
              <a:rPr lang="en-GB" sz="1800" dirty="0"/>
              <a:t>On </a:t>
            </a:r>
            <a:r>
              <a:rPr lang="en-GB" sz="1800" b="1" dirty="0"/>
              <a:t>Register</a:t>
            </a:r>
            <a:r>
              <a:rPr lang="en-GB" sz="1800" dirty="0"/>
              <a:t> worksheet </a:t>
            </a:r>
            <a:r>
              <a:rPr lang="en-GB" sz="1800" b="1" dirty="0"/>
              <a:t>delete</a:t>
            </a:r>
            <a:r>
              <a:rPr lang="en-GB" sz="1800" dirty="0"/>
              <a:t> column </a:t>
            </a:r>
            <a:r>
              <a:rPr lang="en-GB" sz="1800" b="1" dirty="0"/>
              <a:t>D (Department).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r>
              <a:rPr lang="en-GB" sz="1800" dirty="0"/>
              <a:t>On </a:t>
            </a:r>
            <a:r>
              <a:rPr lang="en-GB" sz="1800" b="1" dirty="0"/>
              <a:t>Register</a:t>
            </a:r>
            <a:r>
              <a:rPr lang="en-GB" sz="1800" dirty="0"/>
              <a:t> worksheet Delete </a:t>
            </a:r>
            <a:r>
              <a:rPr lang="en-GB" sz="1800" b="1" dirty="0"/>
              <a:t>row 5.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r>
              <a:rPr lang="en-GB" sz="1800" dirty="0"/>
              <a:t>On </a:t>
            </a:r>
            <a:r>
              <a:rPr lang="en-GB" sz="1800" b="1" dirty="0"/>
              <a:t>Salaries</a:t>
            </a:r>
            <a:r>
              <a:rPr lang="en-GB" sz="1800" dirty="0"/>
              <a:t> worksheet </a:t>
            </a:r>
            <a:r>
              <a:rPr lang="en-GB" sz="1800" b="1" dirty="0"/>
              <a:t>Hide</a:t>
            </a:r>
            <a:r>
              <a:rPr lang="en-GB" sz="1800" dirty="0"/>
              <a:t> column </a:t>
            </a:r>
            <a:r>
              <a:rPr lang="en-GB" sz="1800" b="1" dirty="0"/>
              <a:t>E (Salary Increase 2016).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r>
              <a:rPr lang="en-GB" sz="1800" dirty="0"/>
              <a:t>On </a:t>
            </a:r>
            <a:r>
              <a:rPr lang="en-GB" sz="1800" b="1" dirty="0"/>
              <a:t>Salaries</a:t>
            </a:r>
            <a:r>
              <a:rPr lang="en-GB" sz="1800" dirty="0"/>
              <a:t> worksheet </a:t>
            </a:r>
            <a:r>
              <a:rPr lang="en-GB" sz="1800" b="1" dirty="0"/>
              <a:t>Unhide column C.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r>
              <a:rPr lang="en-GB" sz="1800" dirty="0"/>
              <a:t>On</a:t>
            </a:r>
            <a:r>
              <a:rPr lang="en-GB" sz="1800" b="1" dirty="0"/>
              <a:t> Costing </a:t>
            </a:r>
            <a:r>
              <a:rPr lang="en-GB" sz="1800" dirty="0"/>
              <a:t>worksheet </a:t>
            </a:r>
            <a:r>
              <a:rPr lang="en-GB" sz="1800" b="1" dirty="0"/>
              <a:t>Insert</a:t>
            </a:r>
            <a:r>
              <a:rPr lang="en-GB" sz="1800" dirty="0"/>
              <a:t> a </a:t>
            </a:r>
            <a:r>
              <a:rPr lang="en-GB" sz="1800" b="1" dirty="0"/>
              <a:t>new</a:t>
            </a:r>
            <a:r>
              <a:rPr lang="en-GB" sz="1800" dirty="0"/>
              <a:t> </a:t>
            </a:r>
            <a:r>
              <a:rPr lang="en-GB" sz="1800" b="1" dirty="0"/>
              <a:t>column</a:t>
            </a:r>
            <a:r>
              <a:rPr lang="en-GB" sz="1800" dirty="0" smtClean="0"/>
              <a:t> </a:t>
            </a:r>
            <a:r>
              <a:rPr lang="en-GB" sz="1800" b="1"/>
              <a:t>after</a:t>
            </a:r>
            <a:r>
              <a:rPr lang="en-GB" sz="1800"/>
              <a:t> </a:t>
            </a:r>
            <a:r>
              <a:rPr lang="en-GB" sz="1800" b="1"/>
              <a:t>column</a:t>
            </a:r>
            <a:r>
              <a:rPr lang="en-GB" sz="1800" smtClean="0"/>
              <a:t> </a:t>
            </a:r>
            <a:r>
              <a:rPr lang="en-GB" sz="1800" b="1" dirty="0"/>
              <a:t>C (June).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endParaRPr lang="en-GB" sz="1800" b="1" dirty="0"/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endParaRPr lang="en-GB" sz="1800" b="1" dirty="0"/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endParaRPr lang="en-GB" b="1" dirty="0"/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endParaRPr lang="en-GB" b="1" dirty="0"/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endParaRPr lang="en-US" b="1" dirty="0"/>
          </a:p>
          <a:p>
            <a:pPr marL="800100" lvl="1" indent="-342900">
              <a:lnSpc>
                <a:spcPct val="160000"/>
              </a:lnSpc>
              <a:buFont typeface="+mj-lt"/>
              <a:buAutoNum type="alphaLcPeriod"/>
            </a:pPr>
            <a:endParaRPr lang="en-GB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08076" y="506939"/>
            <a:ext cx="2695251" cy="480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Apply Skills</a:t>
            </a:r>
          </a:p>
        </p:txBody>
      </p:sp>
    </p:spTree>
    <p:extLst>
      <p:ext uri="{BB962C8B-B14F-4D97-AF65-F5344CB8AC3E}">
        <p14:creationId xmlns:p14="http://schemas.microsoft.com/office/powerpoint/2010/main" val="24522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0439" y="126097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Font and Text Formatting</a:t>
            </a:r>
          </a:p>
          <a:p>
            <a:pPr fontAlgn="ctr">
              <a:buFont typeface="+mj-lt"/>
              <a:buAutoNum type="arabicPeriod"/>
            </a:pPr>
            <a:r>
              <a:rPr lang="en-US" b="1" dirty="0">
                <a:solidFill>
                  <a:srgbClr val="001D35"/>
                </a:solidFill>
                <a:latin typeface="Arial" panose="020B0604020202020204" pitchFamily="34" charset="0"/>
              </a:rPr>
              <a:t>Select</a:t>
            </a: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: the cells you want to format.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On the Home tab, use the Font group to: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Change the font type and size.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Apply Bold, Italics, or Underline.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 algn="r"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Change the font color using the A with a colored bar icon.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 algn="r"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Apply a fill color (background color).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Use the Format Painter to copy formatting to other cells.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4390" y="3320157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Alignment and Cell Layout</a:t>
            </a:r>
          </a:p>
          <a:p>
            <a:pPr fontAlgn="ctr">
              <a:buFont typeface="+mj-lt"/>
              <a:buAutoNum type="arabicPeriod"/>
            </a:pPr>
            <a:r>
              <a:rPr lang="en-US" b="1" dirty="0">
                <a:solidFill>
                  <a:srgbClr val="001D35"/>
                </a:solidFill>
                <a:latin typeface="Arial" panose="020B0604020202020204" pitchFamily="34" charset="0"/>
              </a:rPr>
              <a:t>Select</a:t>
            </a: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: the cells.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On the Home tab, use the Alignment group to: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Change the text alignment (left, right, center).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Use </a:t>
            </a: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  <a:hlinkClick r:id="rId2"/>
              </a:rPr>
              <a:t>Wrap Text</a:t>
            </a: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 to fit content within a column.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 fontAlgn="ctr">
              <a:buFont typeface="+mj-lt"/>
              <a:buAutoNum type="arabicPeriod" startAt="2"/>
            </a:pPr>
            <a:r>
              <a:rPr lang="en-US" b="1" dirty="0">
                <a:solidFill>
                  <a:srgbClr val="001D35"/>
                </a:solidFill>
                <a:latin typeface="Arial" panose="020B0604020202020204" pitchFamily="34" charset="0"/>
              </a:rPr>
              <a:t>Merge &amp; Center</a:t>
            </a: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: cells to combine them into a single cell.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Change text orientation.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5717" y="5163899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buFont typeface="+mj-lt"/>
              <a:buAutoNum type="arabicPeriod"/>
            </a:pPr>
            <a:r>
              <a:rPr lang="en-US" b="1" dirty="0">
                <a:solidFill>
                  <a:srgbClr val="001D35"/>
                </a:solidFill>
                <a:latin typeface="Arial" panose="020B0604020202020204" pitchFamily="34" charset="0"/>
              </a:rPr>
              <a:t>Select</a:t>
            </a: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: the cells.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On the Home tab, use the Styles group: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Apply </a:t>
            </a: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  <a:hlinkClick r:id="rId3"/>
              </a:rPr>
              <a:t>cell styles</a:t>
            </a: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 from a dropdown menu.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 fontAlgn="ctr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Apply borders to the selected cells. </a:t>
            </a:r>
            <a:endParaRPr lang="en-US" dirty="0">
              <a:solidFill>
                <a:srgbClr val="0B57D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+mj-lt"/>
              <a:buAutoNum type="arabicPeriod" startAt="2"/>
            </a:pPr>
            <a:r>
              <a:rPr lang="en-US" dirty="0">
                <a:solidFill>
                  <a:srgbClr val="001D35"/>
                </a:solidFill>
                <a:latin typeface="Arial" panose="020B0604020202020204" pitchFamily="34" charset="0"/>
              </a:rPr>
              <a:t>Change the border style and color. </a:t>
            </a:r>
          </a:p>
        </p:txBody>
      </p:sp>
    </p:spTree>
    <p:extLst>
      <p:ext uri="{BB962C8B-B14F-4D97-AF65-F5344CB8AC3E}">
        <p14:creationId xmlns:p14="http://schemas.microsoft.com/office/powerpoint/2010/main" val="18229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916" y="197784"/>
            <a:ext cx="4833787" cy="637537"/>
          </a:xfrm>
        </p:spPr>
        <p:txBody>
          <a:bodyPr>
            <a:normAutofit/>
          </a:bodyPr>
          <a:lstStyle/>
          <a:p>
            <a:r>
              <a:rPr lang="en-US" sz="3200" b="1" dirty="0"/>
              <a:t>To change the font size:</a:t>
            </a:r>
          </a:p>
        </p:txBody>
      </p:sp>
      <p:pic>
        <p:nvPicPr>
          <p:cNvPr id="1031" name="Picture 37" descr="Selecting a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82" y="943502"/>
            <a:ext cx="2419814" cy="155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6" descr="Selecting a font size in the dropdown me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968" y="2602611"/>
            <a:ext cx="2195067" cy="18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86583" y="1457713"/>
            <a:ext cx="5160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the 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cell(s)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 you want to modify.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86583" y="2970411"/>
            <a:ext cx="7111103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On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the 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Home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 tab, click the drop-down arrow next to the Font Size command, then select the desired font size. In </a:t>
            </a: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our</a:t>
            </a:r>
            <a:endParaRPr lang="en-US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086583" y="4628450"/>
            <a:ext cx="947900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000" b="1" kern="1200" dirty="0" smtClean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Example: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we will choose 24 to make the text larger.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The 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text will change to the selected font size.</a:t>
            </a:r>
          </a:p>
        </p:txBody>
      </p:sp>
      <p:pic>
        <p:nvPicPr>
          <p:cNvPr id="14" name="Picture 13" descr="The selected cell is a larger font size no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968" y="4633794"/>
            <a:ext cx="2292274" cy="137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927477" y="6154187"/>
            <a:ext cx="10227765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ts val="1800"/>
              </a:lnSpc>
              <a:spcBef>
                <a:spcPts val="1525"/>
              </a:spcBef>
              <a:spcAft>
                <a:spcPts val="1525"/>
              </a:spcAft>
            </a:pPr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000" b="1" kern="1200" dirty="0" smtClean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Note: </a:t>
            </a:r>
            <a:r>
              <a:rPr lang="en-US" sz="2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You can also use the Increase Font Size and Decrease Font Size commands or enter a custom font size using your keyboard.</a:t>
            </a:r>
          </a:p>
        </p:txBody>
      </p:sp>
    </p:spTree>
    <p:extLst>
      <p:ext uri="{BB962C8B-B14F-4D97-AF65-F5344CB8AC3E}">
        <p14:creationId xmlns:p14="http://schemas.microsoft.com/office/powerpoint/2010/main" val="632702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0648" y="165362"/>
            <a:ext cx="5086649" cy="577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Bef>
                <a:spcPts val="2400"/>
              </a:spcBef>
              <a:spcAft>
                <a:spcPts val="960"/>
              </a:spcAft>
            </a:pPr>
            <a:r>
              <a:rPr lang="en-US" sz="3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 change the </a:t>
            </a:r>
            <a:r>
              <a:rPr 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font Type:</a:t>
            </a:r>
            <a:endParaRPr lang="en-US" sz="3200" b="1" kern="12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3" descr="Selecting a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79" y="1345296"/>
            <a:ext cx="2174489" cy="11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2" descr="Selecting a font in the dropdown me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78" y="2030119"/>
            <a:ext cx="2992942" cy="25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1" descr="The selected cell is a different font 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78" y="4700238"/>
            <a:ext cx="2961077" cy="15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9237" y="1549010"/>
            <a:ext cx="40924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Select the 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cell(s)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 you want to modify.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10800000" flipV="1">
            <a:off x="914400" y="2972111"/>
            <a:ext cx="7883912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On the </a:t>
            </a:r>
            <a:r>
              <a:rPr lang="en-US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Home </a:t>
            </a: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tab, click the drop-down arrow next to the Font command, then select the desired font. In our example, we'll choose Century Gothic.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14400" y="5343094"/>
            <a:ext cx="5709889" cy="6771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alt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The text will change to the selected font.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92816" y="9046174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08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101" y="122934"/>
            <a:ext cx="232467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Bef>
                <a:spcPts val="2400"/>
              </a:spcBef>
              <a:spcAft>
                <a:spcPts val="960"/>
              </a:spcAft>
            </a:pPr>
            <a:r>
              <a:rPr lang="en-US" spc="-20" dirty="0">
                <a:solidFill>
                  <a:srgbClr val="4E4E4E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change the font color: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0" descr="Selecting a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276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9" descr="Selecting a color in the dropdown me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925"/>
            <a:ext cx="40576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8" descr="The selected cell is a different color 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4276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Select the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cell(s)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you want to modify.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6250" y="24479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On the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Home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tab, click the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drop-down arrow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next to the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Font Color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command, then select the desired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font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color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. In our example, we'll choose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Green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6250" y="50863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The text will change to the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 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selected font color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4E4E4E"/>
                </a:solidFill>
                <a:effectLst/>
                <a:latin typeface="inherit"/>
                <a:ea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6250" y="70770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620" y="641021"/>
            <a:ext cx="8911687" cy="787619"/>
          </a:xfrm>
        </p:spPr>
        <p:txBody>
          <a:bodyPr/>
          <a:lstStyle/>
          <a:p>
            <a:r>
              <a:rPr lang="en-US" b="1" i="1" dirty="0"/>
              <a:t>Introduction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66544" y="1428640"/>
            <a:ext cx="8596668" cy="117362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Calculations </a:t>
            </a:r>
          </a:p>
          <a:p>
            <a:pPr marL="137160" lvl="0" indent="0">
              <a:buNone/>
            </a:pPr>
            <a:r>
              <a:rPr lang="en-US" sz="2000" dirty="0"/>
              <a:t>Perform complex calculations automatically.</a:t>
            </a:r>
          </a:p>
          <a:p>
            <a:endParaRPr lang="en-US" sz="2000" dirty="0"/>
          </a:p>
          <a:p>
            <a:pPr marL="137160" indent="0">
              <a:buNone/>
            </a:pP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44" y="2602265"/>
            <a:ext cx="5688766" cy="3962307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7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83" y="563952"/>
            <a:ext cx="8911687" cy="1280890"/>
          </a:xfrm>
        </p:spPr>
        <p:txBody>
          <a:bodyPr/>
          <a:lstStyle/>
          <a:p>
            <a:r>
              <a:rPr lang="en-US" sz="3200" b="1" dirty="0"/>
              <a:t>Introduction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97970" y="1305976"/>
            <a:ext cx="10793111" cy="117362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Charts</a:t>
            </a:r>
          </a:p>
          <a:p>
            <a:pPr marL="137160" lvl="0" indent="0">
              <a:buNone/>
            </a:pPr>
            <a:r>
              <a:rPr lang="en-US" sz="2000" dirty="0"/>
              <a:t>Create charts (</a:t>
            </a:r>
            <a:r>
              <a:rPr lang="en-US" sz="2000" b="1" dirty="0">
                <a:solidFill>
                  <a:srgbClr val="FF6600"/>
                </a:solidFill>
              </a:rPr>
              <a:t>bar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6600"/>
                </a:solidFill>
              </a:rPr>
              <a:t>pie, line</a:t>
            </a:r>
            <a:r>
              <a:rPr lang="en-US" sz="2000" dirty="0"/>
              <a:t>, etc.) and graphs to make data easier to understand.</a:t>
            </a:r>
          </a:p>
          <a:p>
            <a:pPr marL="137160" indent="0">
              <a:buNone/>
            </a:pP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8" y="2479602"/>
            <a:ext cx="5648279" cy="403270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91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783" y="107080"/>
            <a:ext cx="3353244" cy="650488"/>
          </a:xfrm>
        </p:spPr>
        <p:txBody>
          <a:bodyPr/>
          <a:lstStyle/>
          <a:p>
            <a:r>
              <a:rPr lang="en-US" b="1" dirty="0"/>
              <a:t>Window Parts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251" r="1942" b="1700"/>
          <a:stretch/>
        </p:blipFill>
        <p:spPr>
          <a:xfrm>
            <a:off x="1863971" y="844896"/>
            <a:ext cx="9589475" cy="57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298" y="162220"/>
            <a:ext cx="2611777" cy="670293"/>
          </a:xfrm>
        </p:spPr>
        <p:txBody>
          <a:bodyPr/>
          <a:lstStyle/>
          <a:p>
            <a:r>
              <a:rPr lang="en-US" b="1" dirty="0"/>
              <a:t>KEY TERMS: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016599" y="1456998"/>
            <a:ext cx="10882324" cy="486174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000" b="1" u="sng" dirty="0">
                <a:solidFill>
                  <a:srgbClr val="FF6600"/>
                </a:solidFill>
              </a:rPr>
              <a:t>Worksheet/Sheets</a:t>
            </a:r>
          </a:p>
          <a:p>
            <a:r>
              <a:rPr lang="en-US" sz="2000" dirty="0"/>
              <a:t>A worksheet is a collection of cells in the form of rows and columns. 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rgbClr val="FF6600"/>
                </a:solidFill>
              </a:rPr>
              <a:t>Workbook</a:t>
            </a:r>
          </a:p>
          <a:p>
            <a:r>
              <a:rPr lang="en-US" sz="2000" dirty="0"/>
              <a:t>A collection of worksheets is known as a workbook. The name of the default workbook is Book1.</a:t>
            </a:r>
          </a:p>
          <a:p>
            <a:pPr marL="137160" indent="0">
              <a:buNone/>
            </a:pPr>
            <a:r>
              <a:rPr lang="en-US" sz="2000" b="1" u="sng" dirty="0">
                <a:solidFill>
                  <a:srgbClr val="FF6600"/>
                </a:solidFill>
              </a:rPr>
              <a:t>Columns</a:t>
            </a:r>
          </a:p>
          <a:p>
            <a:r>
              <a:rPr lang="en-US" sz="2000" dirty="0"/>
              <a:t>The columns are arranged vertically. These are headed with letters.</a:t>
            </a:r>
          </a:p>
          <a:p>
            <a:pPr marL="137160" indent="0">
              <a:buNone/>
            </a:pPr>
            <a:r>
              <a:rPr lang="en-US" sz="2000" b="1" u="sng" dirty="0">
                <a:solidFill>
                  <a:srgbClr val="FF6600"/>
                </a:solidFill>
              </a:rPr>
              <a:t>Rows</a:t>
            </a:r>
          </a:p>
          <a:p>
            <a:r>
              <a:rPr lang="en-US" sz="2000" dirty="0"/>
              <a:t>Rows are arranged horizontally. These are headed with numbers.</a:t>
            </a:r>
          </a:p>
        </p:txBody>
      </p:sp>
    </p:spTree>
    <p:extLst>
      <p:ext uri="{BB962C8B-B14F-4D97-AF65-F5344CB8AC3E}">
        <p14:creationId xmlns:p14="http://schemas.microsoft.com/office/powerpoint/2010/main" val="38270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810" y="539433"/>
            <a:ext cx="8596668" cy="748101"/>
          </a:xfrm>
        </p:spPr>
        <p:txBody>
          <a:bodyPr/>
          <a:lstStyle/>
          <a:p>
            <a:r>
              <a:rPr lang="en-US" b="1" dirty="0"/>
              <a:t>KEY TERMS: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553635" y="1679324"/>
            <a:ext cx="8935017" cy="4636261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b="1" u="sng" dirty="0">
                <a:solidFill>
                  <a:srgbClr val="FF6600"/>
                </a:solidFill>
              </a:rPr>
              <a:t>Cell</a:t>
            </a:r>
          </a:p>
          <a:p>
            <a:pPr>
              <a:lnSpc>
                <a:spcPct val="150000"/>
              </a:lnSpc>
            </a:pPr>
            <a:r>
              <a:rPr lang="en-US" dirty="0"/>
              <a:t>A cell is the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intersection </a:t>
            </a:r>
            <a:r>
              <a:rPr lang="en-US" dirty="0"/>
              <a:t>of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row and a column</a:t>
            </a:r>
            <a:r>
              <a:rPr lang="en-US" dirty="0"/>
              <a:t>. Each cell can store a single item of data, it can be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text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number, or a date value.</a:t>
            </a:r>
          </a:p>
          <a:p>
            <a:pPr marL="137160" lvl="0" indent="0" fontAlgn="base">
              <a:lnSpc>
                <a:spcPct val="160000"/>
              </a:lnSpc>
              <a:buNone/>
            </a:pPr>
            <a:r>
              <a:rPr lang="en-US" altLang="en-US" b="1" u="sng" dirty="0">
                <a:solidFill>
                  <a:srgbClr val="FF6600"/>
                </a:solidFill>
              </a:rPr>
              <a:t>Active Cell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selected cell </a:t>
            </a:r>
            <a:r>
              <a:rPr lang="en-US" altLang="en-US" dirty="0"/>
              <a:t>is called the active cell. It is displayed with 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bold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dark border</a:t>
            </a:r>
            <a:r>
              <a:rPr lang="en-US" altLang="en-US" dirty="0"/>
              <a:t>.</a:t>
            </a:r>
          </a:p>
          <a:p>
            <a:pPr marL="137160" indent="0" fontAlgn="base">
              <a:lnSpc>
                <a:spcPct val="150000"/>
              </a:lnSpc>
              <a:buNone/>
            </a:pPr>
            <a:r>
              <a:rPr lang="en-US" altLang="en-US" b="1" u="sng" dirty="0">
                <a:solidFill>
                  <a:srgbClr val="FF6600"/>
                </a:solidFill>
              </a:rPr>
              <a:t>Name Box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/>
              <a:t>The name box displays the cell reference of the active cell.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b="1" u="sng" dirty="0">
                <a:solidFill>
                  <a:srgbClr val="FF6600"/>
                </a:solidFill>
              </a:rPr>
              <a:t>Formula Bar</a:t>
            </a:r>
          </a:p>
          <a:p>
            <a:pPr>
              <a:lnSpc>
                <a:spcPct val="150000"/>
              </a:lnSpc>
            </a:pPr>
            <a:r>
              <a:rPr lang="en-US" dirty="0"/>
              <a:t>The formula bar is a long bar found above the columns of a worksheet.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01803" y="3997454"/>
            <a:ext cx="4379958" cy="1938140"/>
            <a:chOff x="1503387" y="-249872"/>
            <a:chExt cx="3886970" cy="1451815"/>
          </a:xfrm>
        </p:grpSpPr>
        <p:sp>
          <p:nvSpPr>
            <p:cNvPr id="11" name="Rectangle 10"/>
            <p:cNvSpPr/>
            <p:nvPr/>
          </p:nvSpPr>
          <p:spPr>
            <a:xfrm>
              <a:off x="1503387" y="925914"/>
              <a:ext cx="663005" cy="2760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86509" y="925914"/>
              <a:ext cx="238519" cy="2760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05435" y="925914"/>
              <a:ext cx="298793" cy="2760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9679" y="925914"/>
              <a:ext cx="995151" cy="2760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</a:p>
          </p:txBody>
        </p:sp>
        <p:pic>
          <p:nvPicPr>
            <p:cNvPr id="16" name="Pictur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18457" y="-249872"/>
              <a:ext cx="3771900" cy="1133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0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21571" y="567580"/>
            <a:ext cx="4455844" cy="9180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Starting MS Excel: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4" name="Text Placeholder 13"/>
          <p:cNvSpPr>
            <a:spLocks noGrp="1"/>
          </p:cNvSpPr>
          <p:nvPr>
            <p:ph sz="half" idx="1"/>
          </p:nvPr>
        </p:nvSpPr>
        <p:spPr>
          <a:xfrm>
            <a:off x="677333" y="1672683"/>
            <a:ext cx="5400081" cy="4368678"/>
          </a:xfrm>
        </p:spPr>
        <p:txBody>
          <a:bodyPr/>
          <a:lstStyle/>
          <a:p>
            <a:r>
              <a:rPr lang="en-US" sz="2400" b="1" u="sng" dirty="0">
                <a:solidFill>
                  <a:srgbClr val="FF6600"/>
                </a:solidFill>
              </a:rPr>
              <a:t>Starting MS Excel:</a:t>
            </a:r>
          </a:p>
          <a:p>
            <a:pPr marL="480060" indent="-342900">
              <a:buFont typeface="+mj-lt"/>
              <a:buAutoNum type="arabicPeriod"/>
            </a:pPr>
            <a:r>
              <a:rPr lang="en-US" sz="2000" dirty="0"/>
              <a:t>Click on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start </a:t>
            </a:r>
            <a:r>
              <a:rPr lang="en-US" sz="2000" dirty="0"/>
              <a:t>➡ locate the letter e ➡ click on Excel to open.</a:t>
            </a:r>
          </a:p>
          <a:p>
            <a:pPr marL="13716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OR</a:t>
            </a:r>
          </a:p>
          <a:p>
            <a:pPr marL="480060" lvl="0" indent="-342900" fontAlgn="base">
              <a:buFont typeface="+mj-lt"/>
              <a:buAutoNum type="arabicPeriod" startAt="2"/>
            </a:pPr>
            <a:r>
              <a:rPr lang="en-US" sz="2000" dirty="0"/>
              <a:t>Type Excel in the search box➡ click on Excel to open.</a:t>
            </a:r>
          </a:p>
          <a:p>
            <a:pPr marL="480060" lvl="0" indent="-342900" fontAlgn="base">
              <a:buFont typeface="+mj-lt"/>
              <a:buAutoNum type="arabicPeriod" startAt="2"/>
            </a:pPr>
            <a:r>
              <a:rPr lang="en-US" sz="2000" dirty="0"/>
              <a:t>MS Excel window opens.</a:t>
            </a:r>
          </a:p>
          <a:p>
            <a:pPr marL="13716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742941" y="1672683"/>
            <a:ext cx="3693882" cy="3692478"/>
            <a:chOff x="0" y="0"/>
            <a:chExt cx="2209801" cy="1552576"/>
          </a:xfrm>
        </p:grpSpPr>
        <p:pic>
          <p:nvPicPr>
            <p:cNvPr id="17" name="Picture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334" y="2273"/>
              <a:ext cx="2194560" cy="1536192"/>
            </a:xfrm>
            <a:prstGeom prst="rect">
              <a:avLst/>
            </a:prstGeom>
          </p:spPr>
        </p:pic>
        <p:sp>
          <p:nvSpPr>
            <p:cNvPr id="18" name="Shape 96"/>
            <p:cNvSpPr/>
            <p:nvPr/>
          </p:nvSpPr>
          <p:spPr>
            <a:xfrm>
              <a:off x="0" y="4763"/>
              <a:ext cx="2205038" cy="0"/>
            </a:xfrm>
            <a:custGeom>
              <a:avLst/>
              <a:gdLst/>
              <a:ahLst/>
              <a:cxnLst/>
              <a:rect l="0" t="0" r="0" b="0"/>
              <a:pathLst>
                <a:path w="2205038">
                  <a:moveTo>
                    <a:pt x="0" y="0"/>
                  </a:moveTo>
                  <a:lnTo>
                    <a:pt x="2205038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Shape 97"/>
            <p:cNvSpPr/>
            <p:nvPr/>
          </p:nvSpPr>
          <p:spPr>
            <a:xfrm>
              <a:off x="2205038" y="0"/>
              <a:ext cx="0" cy="1547813"/>
            </a:xfrm>
            <a:custGeom>
              <a:avLst/>
              <a:gdLst/>
              <a:ahLst/>
              <a:cxnLst/>
              <a:rect l="0" t="0" r="0" b="0"/>
              <a:pathLst>
                <a:path h="1547813">
                  <a:moveTo>
                    <a:pt x="0" y="0"/>
                  </a:moveTo>
                  <a:lnTo>
                    <a:pt x="0" y="1547813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Shape 98"/>
            <p:cNvSpPr/>
            <p:nvPr/>
          </p:nvSpPr>
          <p:spPr>
            <a:xfrm>
              <a:off x="4763" y="1547813"/>
              <a:ext cx="2205038" cy="0"/>
            </a:xfrm>
            <a:custGeom>
              <a:avLst/>
              <a:gdLst/>
              <a:ahLst/>
              <a:cxnLst/>
              <a:rect l="0" t="0" r="0" b="0"/>
              <a:pathLst>
                <a:path w="2205038">
                  <a:moveTo>
                    <a:pt x="2205038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Shape 99"/>
            <p:cNvSpPr/>
            <p:nvPr/>
          </p:nvSpPr>
          <p:spPr>
            <a:xfrm>
              <a:off x="4763" y="4763"/>
              <a:ext cx="0" cy="1547813"/>
            </a:xfrm>
            <a:custGeom>
              <a:avLst/>
              <a:gdLst/>
              <a:ahLst/>
              <a:cxnLst/>
              <a:rect l="0" t="0" r="0" b="0"/>
              <a:pathLst>
                <a:path h="1547813">
                  <a:moveTo>
                    <a:pt x="0" y="1547813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58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2084</TotalTime>
  <Words>2405</Words>
  <Application>Microsoft Office PowerPoint</Application>
  <PresentationFormat>Widescreen</PresentationFormat>
  <Paragraphs>236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Century Gothic</vt:lpstr>
      <vt:lpstr>inherit</vt:lpstr>
      <vt:lpstr>Lucida Sans Unicode</vt:lpstr>
      <vt:lpstr>Noto Sans Symbols</vt:lpstr>
      <vt:lpstr>Ppneuemontreal</vt:lpstr>
      <vt:lpstr>Segoe UI</vt:lpstr>
      <vt:lpstr>Times New Roman</vt:lpstr>
      <vt:lpstr>Trebuchet MS</vt:lpstr>
      <vt:lpstr>Wingdings</vt:lpstr>
      <vt:lpstr>Wingdings 3</vt:lpstr>
      <vt:lpstr>Wisp</vt:lpstr>
      <vt:lpstr>MS Excel</vt:lpstr>
      <vt:lpstr>Learning Objectives</vt:lpstr>
      <vt:lpstr>Introduction </vt:lpstr>
      <vt:lpstr>Introduction</vt:lpstr>
      <vt:lpstr>Introduction</vt:lpstr>
      <vt:lpstr>Window Parts</vt:lpstr>
      <vt:lpstr>KEY TERMS:</vt:lpstr>
      <vt:lpstr>KEY TERMS:</vt:lpstr>
      <vt:lpstr>Starting MS Excel: </vt:lpstr>
      <vt:lpstr>Opening a Spreadsheet</vt:lpstr>
      <vt:lpstr>Creating a blank workbook in MS Excel </vt:lpstr>
      <vt:lpstr> </vt:lpstr>
      <vt:lpstr>Apply Skills</vt:lpstr>
      <vt:lpstr>Learning Objectives</vt:lpstr>
      <vt:lpstr>Let’s Play</vt:lpstr>
      <vt:lpstr>Selecting Cells</vt:lpstr>
      <vt:lpstr>Selecting Cells</vt:lpstr>
      <vt:lpstr>How to select multiple columns in Excel? </vt:lpstr>
      <vt:lpstr>How to select multiple columns in Excel? </vt:lpstr>
      <vt:lpstr>How to select multiple columns in Excel? </vt:lpstr>
      <vt:lpstr>How to select multiple columns in Excel? </vt:lpstr>
      <vt:lpstr>PowerPoint Presentation</vt:lpstr>
      <vt:lpstr>PowerPoint Presentation</vt:lpstr>
      <vt:lpstr>PowerPoint Presentation</vt:lpstr>
      <vt:lpstr>PowerPoint Presentation</vt:lpstr>
      <vt:lpstr>Insert or Delete Rows and Columns</vt:lpstr>
      <vt:lpstr>Hide or show rows or columns  </vt:lpstr>
      <vt:lpstr>Change the column width or row height in Excel </vt:lpstr>
      <vt:lpstr>Change the column width or row height in Excel </vt:lpstr>
      <vt:lpstr>Apply Skills</vt:lpstr>
      <vt:lpstr>PowerPoint Presentation</vt:lpstr>
      <vt:lpstr>To change the font size: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Excel</dc:title>
  <dc:creator>Windows User</dc:creator>
  <cp:lastModifiedBy>Class</cp:lastModifiedBy>
  <cp:revision>87</cp:revision>
  <dcterms:created xsi:type="dcterms:W3CDTF">2025-04-27T02:36:26Z</dcterms:created>
  <dcterms:modified xsi:type="dcterms:W3CDTF">2025-09-11T05:32:26Z</dcterms:modified>
</cp:coreProperties>
</file>