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858000" cy="9144000"/>
  <p:embeddedFontLst>
    <p:embeddedFont>
      <p:font typeface="Constanti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Constantia-regular.fntdata"/><Relationship Id="rId21" Type="http://schemas.openxmlformats.org/officeDocument/2006/relationships/slide" Target="slides/slide15.xml"/><Relationship Id="rId24" Type="http://schemas.openxmlformats.org/officeDocument/2006/relationships/font" Target="fonts/Constantia-italic.fntdata"/><Relationship Id="rId23" Type="http://schemas.openxmlformats.org/officeDocument/2006/relationships/font" Target="fonts/Constantia-bold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Constantia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2bb29701d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2bb29701d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2bb29701d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32bb29701d0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eb0d2a34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7eb0d2a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5" name="Google Shape;85;p12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6" name="Google Shape;86;p12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b="1" sz="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12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92" name="Google Shape;92;p12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3" name="Google Shape;93;p12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3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/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sz="26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3" name="Google Shape;13;p1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4" name="Google Shape;14;p1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5" name="Google Shape;25;p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0" name="Google Shape;30;p3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1" name="Google Shape;31;p3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7200"/>
              <a:buFont typeface="Calibri"/>
              <a:buNone/>
            </a:pPr>
            <a:r>
              <a:t/>
            </a:r>
            <a:endParaRPr sz="7200">
              <a:solidFill>
                <a:schemeClr val="dk1"/>
              </a:solidFill>
            </a:endParaRPr>
          </a:p>
        </p:txBody>
      </p:sp>
      <p:sp>
        <p:nvSpPr>
          <p:cNvPr id="111" name="Google Shape;111;p15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pic>
        <p:nvPicPr>
          <p:cNvPr descr="Types Of Sentences - Lessons - Tes Teach"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457200" y="704088"/>
            <a:ext cx="8229600" cy="819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en-US" sz="4500"/>
              <a:t>Examples:</a:t>
            </a:r>
            <a:br>
              <a:rPr lang="en-US" sz="4500"/>
            </a:br>
            <a:endParaRPr sz="4500"/>
          </a:p>
        </p:txBody>
      </p:sp>
      <p:sp>
        <p:nvSpPr>
          <p:cNvPr id="169" name="Google Shape;169;p24"/>
          <p:cNvSpPr txBox="1"/>
          <p:nvPr>
            <p:ph idx="1" type="body"/>
          </p:nvPr>
        </p:nvSpPr>
        <p:spPr>
          <a:xfrm>
            <a:off x="457200" y="9906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7475" lvl="0" marL="27432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1. I really need to go to work 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_____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I am too sick to drive.</a:t>
            </a:r>
            <a:endParaRPr/>
          </a:p>
          <a:p>
            <a:pPr indent="-117475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 They got there early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____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they got really good seats.</a:t>
            </a:r>
            <a:endParaRPr/>
          </a:p>
          <a:p>
            <a:pPr indent="-117475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</a:t>
            </a:r>
            <a:r>
              <a:rPr lang="en-US"/>
              <a:t> Should we start class now 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____ </a:t>
            </a:r>
            <a:r>
              <a:rPr lang="en-US"/>
              <a:t>wait for everyone to get here?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Malls are great places to shop 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____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I can find everything I need under one roof.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5"/>
          <p:cNvSpPr txBox="1"/>
          <p:nvPr>
            <p:ph type="title"/>
          </p:nvPr>
        </p:nvSpPr>
        <p:spPr>
          <a:xfrm>
            <a:off x="457200" y="704088"/>
            <a:ext cx="8229600" cy="8199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en-US" sz="4500"/>
              <a:t>Examples:</a:t>
            </a:r>
            <a:br>
              <a:rPr lang="en-US" sz="4500"/>
            </a:br>
            <a:endParaRPr sz="4500"/>
          </a:p>
        </p:txBody>
      </p:sp>
      <p:sp>
        <p:nvSpPr>
          <p:cNvPr id="175" name="Google Shape;175;p25"/>
          <p:cNvSpPr txBox="1"/>
          <p:nvPr>
            <p:ph idx="1" type="body"/>
          </p:nvPr>
        </p:nvSpPr>
        <p:spPr>
          <a:xfrm>
            <a:off x="457200" y="9906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7475" lvl="0" marL="27432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1. I really need to go to work 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but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I am too sick to drive.</a:t>
            </a:r>
            <a:endParaRPr/>
          </a:p>
          <a:p>
            <a:pPr indent="-117475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 They got there early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they got really good seats.</a:t>
            </a:r>
            <a:endParaRPr/>
          </a:p>
          <a:p>
            <a:pPr indent="-117475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</a:t>
            </a:r>
            <a:r>
              <a:rPr lang="en-US"/>
              <a:t> Should we start class now </a:t>
            </a:r>
            <a:r>
              <a:rPr b="1" lang="en-US">
                <a:solidFill>
                  <a:srgbClr val="FF0000"/>
                </a:solidFill>
              </a:rPr>
              <a:t>or</a:t>
            </a:r>
            <a:r>
              <a:rPr lang="en-US"/>
              <a:t> wait for everyone to get here?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Malls are great places to shop </a:t>
            </a:r>
            <a:r>
              <a:rPr b="1" lang="en-US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I can find everything I need under one roof.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Complex Sentences - Grammar Series by Jivey #3 (Distance Learning)" id="181" name="Google Shape;181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533400"/>
            <a:ext cx="8382000" cy="609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Simple, Compound, and Complex Sentences | Complex sentences, Subordinating  conjunctions, Sentences" id="187" name="Google Shape;187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228600"/>
            <a:ext cx="89916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"/>
          <p:cNvSpPr txBox="1"/>
          <p:nvPr>
            <p:ph type="title"/>
          </p:nvPr>
        </p:nvSpPr>
        <p:spPr>
          <a:xfrm>
            <a:off x="381000" y="228600"/>
            <a:ext cx="82296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en-US" sz="4500"/>
              <a:t>Examples:</a:t>
            </a:r>
            <a:endParaRPr sz="4500"/>
          </a:p>
        </p:txBody>
      </p:sp>
      <p:sp>
        <p:nvSpPr>
          <p:cNvPr id="193" name="Google Shape;193;p28"/>
          <p:cNvSpPr txBox="1"/>
          <p:nvPr>
            <p:ph idx="1" type="body"/>
          </p:nvPr>
        </p:nvSpPr>
        <p:spPr>
          <a:xfrm>
            <a:off x="457200" y="1219200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1. Because my coffee was too cold, I heated it in the microwave.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2. Although he was wealthy, he was still unhappy.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3. When she was younger, she believed in fairy tales.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4. I really didn't like the movie even though the acting was good.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/>
          <p:nvPr>
            <p:ph type="title"/>
          </p:nvPr>
        </p:nvSpPr>
        <p:spPr>
          <a:xfrm>
            <a:off x="381000" y="228600"/>
            <a:ext cx="8229600" cy="7802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en-US" sz="4500"/>
              <a:t>Examples:</a:t>
            </a:r>
            <a:endParaRPr sz="4500"/>
          </a:p>
        </p:txBody>
      </p:sp>
      <p:sp>
        <p:nvSpPr>
          <p:cNvPr id="199" name="Google Shape;199;p29"/>
          <p:cNvSpPr txBox="1"/>
          <p:nvPr>
            <p:ph idx="1" type="body"/>
          </p:nvPr>
        </p:nvSpPr>
        <p:spPr>
          <a:xfrm>
            <a:off x="457200" y="1219200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1. Because my coffee was too cold, </a:t>
            </a:r>
            <a:r>
              <a:rPr lang="en-US" u="sng"/>
              <a:t>I heated it in the microwave</a:t>
            </a:r>
            <a:r>
              <a:rPr lang="en-US"/>
              <a:t>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2. Although he was wealthy, </a:t>
            </a:r>
            <a:r>
              <a:rPr lang="en-US" u="sng"/>
              <a:t>he was still unhappy</a:t>
            </a:r>
            <a:r>
              <a:rPr lang="en-US"/>
              <a:t>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3. When she was younger, </a:t>
            </a:r>
            <a:r>
              <a:rPr lang="en-US" u="sng"/>
              <a:t>she believed in fairy tales</a:t>
            </a:r>
            <a:r>
              <a:rPr lang="en-US"/>
              <a:t>.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4. </a:t>
            </a:r>
            <a:r>
              <a:rPr lang="en-US" u="sng"/>
              <a:t>I really didn't like the movie</a:t>
            </a:r>
            <a:r>
              <a:rPr lang="en-US"/>
              <a:t> even though the acting was good.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/>
          <p:nvPr>
            <p:ph type="title"/>
          </p:nvPr>
        </p:nvSpPr>
        <p:spPr>
          <a:xfrm>
            <a:off x="457200" y="15240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t/>
            </a:r>
            <a:endParaRPr sz="4500"/>
          </a:p>
        </p:txBody>
      </p:sp>
      <p:sp>
        <p:nvSpPr>
          <p:cNvPr id="118" name="Google Shape;118;p16"/>
          <p:cNvSpPr txBox="1"/>
          <p:nvPr>
            <p:ph idx="1" type="body"/>
          </p:nvPr>
        </p:nvSpPr>
        <p:spPr>
          <a:xfrm flipH="1">
            <a:off x="8686800" y="5867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7475" lvl="0" marL="27432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sp>
        <p:nvSpPr>
          <p:cNvPr id="119" name="Google Shape;119;p16"/>
          <p:cNvSpPr/>
          <p:nvPr/>
        </p:nvSpPr>
        <p:spPr>
          <a:xfrm>
            <a:off x="914400" y="685800"/>
            <a:ext cx="713035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400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t/>
            </a:r>
            <a:endParaRPr b="1" sz="5400" cap="none">
              <a:solidFill>
                <a:srgbClr val="FFFF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20" name="Google Shape;120;p16"/>
          <p:cNvSpPr/>
          <p:nvPr/>
        </p:nvSpPr>
        <p:spPr>
          <a:xfrm>
            <a:off x="1143000" y="1600200"/>
            <a:ext cx="7130350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B1CBFF"/>
                </a:solidFill>
                <a:latin typeface="Constantia"/>
                <a:ea typeface="Constantia"/>
                <a:cs typeface="Constantia"/>
                <a:sym typeface="Constantia"/>
              </a:rPr>
              <a:t>Types of sentences: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B1CBFF"/>
                </a:solidFill>
                <a:latin typeface="Constantia"/>
                <a:ea typeface="Constantia"/>
                <a:cs typeface="Constantia"/>
                <a:sym typeface="Constantia"/>
              </a:rPr>
              <a:t>*Simple sentence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rgbClr val="B1CBFF"/>
                </a:solidFill>
                <a:latin typeface="Constantia"/>
                <a:ea typeface="Constantia"/>
                <a:cs typeface="Constantia"/>
                <a:sym typeface="Constantia"/>
              </a:rPr>
              <a:t>*Compound sentence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B1CBFF"/>
                </a:solidFill>
                <a:latin typeface="Constantia"/>
                <a:ea typeface="Constantia"/>
                <a:cs typeface="Constantia"/>
                <a:sym typeface="Constantia"/>
              </a:rPr>
              <a:t>*Complex sentence </a:t>
            </a:r>
            <a:endParaRPr b="1" sz="5400" cap="none">
              <a:solidFill>
                <a:srgbClr val="B1CBF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Grammar Lesson: Creating Simple Sentences - YouTube" id="126" name="Google Shape;126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1"/>
            <a:ext cx="8915400" cy="609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Types of sentences" id="132" name="Google Shape;132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1" y="228601"/>
            <a:ext cx="83058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457200" y="1524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</a:pPr>
            <a:r>
              <a:rPr lang="en-US" sz="4500">
                <a:latin typeface="Arial"/>
                <a:ea typeface="Arial"/>
                <a:cs typeface="Arial"/>
                <a:sym typeface="Arial"/>
              </a:rPr>
              <a:t>Read the following sentences and tick the Simple ones.  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1. The baby cried for food.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2.They spoke to him in Spanish but he responded in English.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 Megan and Ron ate too much and felt sick.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After eating lunch at The Cheesecake Factory, Tim went to the gym to exercise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How To Write Correct Sentences: Part 2-Compound Sentences – San Dieguito  Academy Writing Lab" id="144" name="Google Shape;144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1" y="304801"/>
            <a:ext cx="8534400" cy="60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descr="Calendar Art Ideas For Teachers" id="150" name="Google Shape;150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28600"/>
            <a:ext cx="8534399" cy="6629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lang="en-US"/>
              <a:t>A compound sentence is: 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two simple sentences joined using FANBOYS.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n-US"/>
              <a:t>Examples: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b="1" lang="en-US">
                <a:solidFill>
                  <a:srgbClr val="FF0000"/>
                </a:solidFill>
              </a:rPr>
              <a:t> 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descr="What Is a Compound Sentence? (grammar lesson)" id="157" name="Google Shape;15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2971800"/>
            <a:ext cx="7848600" cy="335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FANBOYS</a:t>
            </a:r>
            <a:endParaRPr/>
          </a:p>
        </p:txBody>
      </p:sp>
      <p:sp>
        <p:nvSpPr>
          <p:cNvPr id="163" name="Google Shape;163;p23"/>
          <p:cNvSpPr txBox="1"/>
          <p:nvPr>
            <p:ph idx="1" type="body"/>
          </p:nvPr>
        </p:nvSpPr>
        <p:spPr>
          <a:xfrm>
            <a:off x="457200" y="1935480"/>
            <a:ext cx="8229600" cy="4389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4AE3AC"/>
                </a:highlight>
              </a:rPr>
              <a:t>F</a:t>
            </a:r>
            <a:r>
              <a:rPr lang="en-US"/>
              <a:t>: for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FFFF00"/>
                </a:highlight>
              </a:rPr>
              <a:t>A</a:t>
            </a:r>
            <a:r>
              <a:rPr lang="en-US"/>
              <a:t>: and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FF00FF"/>
                </a:highlight>
              </a:rPr>
              <a:t>N</a:t>
            </a:r>
            <a:r>
              <a:rPr lang="en-US"/>
              <a:t>: nor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00FFFF"/>
                </a:highlight>
              </a:rPr>
              <a:t>B</a:t>
            </a:r>
            <a:r>
              <a:rPr lang="en-US"/>
              <a:t>: but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9900FF"/>
                </a:highlight>
              </a:rPr>
              <a:t>O</a:t>
            </a:r>
            <a:r>
              <a:rPr lang="en-US"/>
              <a:t>: or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chemeClr val="accent6"/>
                </a:highlight>
              </a:rPr>
              <a:t>Y</a:t>
            </a:r>
            <a:r>
              <a:rPr lang="en-US"/>
              <a:t>: yet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E06666"/>
                </a:highlight>
              </a:rPr>
              <a:t>S</a:t>
            </a:r>
            <a:r>
              <a:rPr lang="en-US"/>
              <a:t>: so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