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Ø§ÙÙØªØ§Ø¨ Ø§ÙÙÙØ¯Ø³ - ØªØ±Ø¬ÙØ© ÙØ³ÙØ¹ÙØ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3705"/>
          <a:stretch/>
        </p:blipFill>
        <p:spPr bwMode="auto">
          <a:xfrm>
            <a:off x="3657601" y="743036"/>
            <a:ext cx="4492978" cy="56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000" dirty="0" smtClean="0">
                <a:solidFill>
                  <a:schemeClr val="tx1"/>
                </a:solidFill>
              </a:rPr>
              <a:t>من الكتاب المقدس </a:t>
            </a:r>
            <a:endParaRPr lang="ar-JO" sz="4000" dirty="0">
              <a:solidFill>
                <a:schemeClr val="tx1"/>
              </a:solidFill>
            </a:endParaRPr>
          </a:p>
        </p:txBody>
      </p:sp>
      <p:pic>
        <p:nvPicPr>
          <p:cNvPr id="4" name="فيديو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0924" y="2086377"/>
            <a:ext cx="9263688" cy="3980019"/>
          </a:xfrm>
        </p:spPr>
      </p:pic>
    </p:spTree>
    <p:extLst>
      <p:ext uri="{BB962C8B-B14F-4D97-AF65-F5344CB8AC3E}">
        <p14:creationId xmlns:p14="http://schemas.microsoft.com/office/powerpoint/2010/main" val="18915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777"/>
          </a:xfrm>
        </p:spPr>
        <p:txBody>
          <a:bodyPr>
            <a:noAutofit/>
          </a:bodyPr>
          <a:lstStyle/>
          <a:p>
            <a:pPr algn="r"/>
            <a:r>
              <a:rPr lang="ar-JO" sz="4000" dirty="0" smtClean="0">
                <a:solidFill>
                  <a:srgbClr val="FF0000"/>
                </a:solidFill>
              </a:rPr>
              <a:t>تفسير المثل : 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9" y="1429555"/>
            <a:ext cx="10345513" cy="4481667"/>
          </a:xfrm>
        </p:spPr>
        <p:txBody>
          <a:bodyPr>
            <a:normAutofit fontScale="92500"/>
          </a:bodyPr>
          <a:lstStyle/>
          <a:p>
            <a:r>
              <a:rPr lang="ar-JO" sz="2600" dirty="0" smtClean="0">
                <a:solidFill>
                  <a:srgbClr val="FF0000"/>
                </a:solidFill>
              </a:rPr>
              <a:t>الزارع : </a:t>
            </a:r>
            <a:r>
              <a:rPr lang="ar-JO" sz="2600" dirty="0" smtClean="0"/>
              <a:t>هو الله </a:t>
            </a:r>
          </a:p>
          <a:p>
            <a:r>
              <a:rPr lang="ar-JO" sz="2600" dirty="0" smtClean="0">
                <a:solidFill>
                  <a:srgbClr val="FF0000"/>
                </a:solidFill>
              </a:rPr>
              <a:t>الحبوب :</a:t>
            </a:r>
            <a:r>
              <a:rPr lang="ar-JO" sz="2600" dirty="0" smtClean="0"/>
              <a:t> هي كلمة الله </a:t>
            </a:r>
            <a:endParaRPr lang="ar-JO" sz="2600" dirty="0"/>
          </a:p>
          <a:p>
            <a:r>
              <a:rPr lang="ar-JO" sz="2600" dirty="0" smtClean="0">
                <a:solidFill>
                  <a:srgbClr val="FF0000"/>
                </a:solidFill>
              </a:rPr>
              <a:t>الحَبُّ الذي وقع على جانب الطريق : </a:t>
            </a:r>
            <a:r>
              <a:rPr lang="ar-JO" sz="2600" dirty="0" smtClean="0"/>
              <a:t>هو الانسان الذي يسمع كلمة الله ولكن يأتي العدو ويخرج الكلمة من قلبهم حتى لا يؤمنون ولا يوصلو للخلاص . </a:t>
            </a:r>
          </a:p>
          <a:p>
            <a:r>
              <a:rPr lang="ar-JO" sz="2600" dirty="0" smtClean="0">
                <a:solidFill>
                  <a:srgbClr val="FF0000"/>
                </a:solidFill>
              </a:rPr>
              <a:t>الحَبُّ الذي وقع على ارض حجره : </a:t>
            </a:r>
            <a:r>
              <a:rPr lang="ar-JO" sz="2600" dirty="0" smtClean="0"/>
              <a:t>هو الانسان الذي يسمع كلمة الله ويستقبلها بفرح ولكن ما بتدخل لقلبه فتقلل من ايمانه عند اول تجربة . </a:t>
            </a:r>
          </a:p>
          <a:p>
            <a:r>
              <a:rPr lang="ar-JO" sz="2600" dirty="0" smtClean="0">
                <a:solidFill>
                  <a:srgbClr val="FF0000"/>
                </a:solidFill>
              </a:rPr>
              <a:t>الحَبُّ الذي وقع على الشوك : </a:t>
            </a:r>
            <a:r>
              <a:rPr lang="ar-JO" sz="2600" dirty="0" smtClean="0"/>
              <a:t>هو الانسان الذي يسمع كلمة الله ولكن هموم الدنيا من خوف وقلق وملذات الحياة  تخنق كلمة الله ولا تثمر . </a:t>
            </a:r>
          </a:p>
          <a:p>
            <a:r>
              <a:rPr lang="ar-JO" sz="2600" dirty="0" smtClean="0">
                <a:solidFill>
                  <a:srgbClr val="FF0000"/>
                </a:solidFill>
              </a:rPr>
              <a:t>الحَبُّ الذي وقع على ارض طيبة : </a:t>
            </a:r>
            <a:r>
              <a:rPr lang="ar-JO" sz="2600" dirty="0" smtClean="0"/>
              <a:t>هو الانسان الذي يسمع كلمة الله ويحفظها بقلبه ويعمل بها  فيثبت بالايمان ويعطي الثمر المطلوب .</a:t>
            </a:r>
            <a:endParaRPr lang="ar-JO" sz="2600" dirty="0"/>
          </a:p>
        </p:txBody>
      </p:sp>
    </p:spTree>
    <p:extLst>
      <p:ext uri="{BB962C8B-B14F-4D97-AF65-F5344CB8AC3E}">
        <p14:creationId xmlns:p14="http://schemas.microsoft.com/office/powerpoint/2010/main" val="5369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933" y="1399823"/>
            <a:ext cx="8037689" cy="246097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JO" sz="7200" b="1" dirty="0" smtClean="0"/>
              <a:t>كلمتك نور لسبيلي.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1632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110" y="1261062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ar-JO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الكتاب </a:t>
            </a:r>
            <a:r>
              <a:rPr lang="ar-JO" sz="5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المقدس </a:t>
            </a:r>
            <a:endParaRPr lang="ar-JO" sz="50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3159" y="2438400"/>
            <a:ext cx="8656572" cy="3738738"/>
          </a:xfrm>
        </p:spPr>
        <p:txBody>
          <a:bodyPr>
            <a:normAutofit/>
          </a:bodyPr>
          <a:lstStyle/>
          <a:p>
            <a:r>
              <a:rPr lang="ar-J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هو مجموعة كتب من خلالها يخاطبنا الله .</a:t>
            </a:r>
          </a:p>
          <a:p>
            <a:r>
              <a:rPr lang="ar-J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يدعونا يسوع الى ان نصغي الى كلمة الله وان نقبلها بسخاء كي تكون نوراً لحياتنا . </a:t>
            </a:r>
            <a:endParaRPr lang="ar-J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60799"/>
            <a:ext cx="8911687" cy="1159098"/>
          </a:xfrm>
        </p:spPr>
        <p:txBody>
          <a:bodyPr>
            <a:normAutofit/>
          </a:bodyPr>
          <a:lstStyle/>
          <a:p>
            <a:pPr algn="r"/>
            <a:r>
              <a:rPr lang="ar-JO" sz="5000" dirty="0" smtClean="0"/>
              <a:t>في الكتاب المقدس : </a:t>
            </a:r>
            <a:endParaRPr lang="ar-JO" sz="5000" dirty="0"/>
          </a:p>
        </p:txBody>
      </p:sp>
      <p:pic>
        <p:nvPicPr>
          <p:cNvPr id="2052" name="Picture 4" descr="ÙØªØ§Ø¨ ÙÙØªÙØ­ 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34" b="94801" l="3500" r="94125">
                        <a14:foregroundMark x1="11500" y1="63303" x2="3625" y2="84098"/>
                        <a14:foregroundMark x1="13625" y1="27217" x2="6875" y2="66361"/>
                        <a14:foregroundMark x1="12625" y1="87156" x2="39375" y2="81346"/>
                        <a14:foregroundMark x1="40250" y1="86544" x2="84000" y2="88379"/>
                        <a14:foregroundMark x1="88125" y1="88379" x2="94125" y2="92049"/>
                        <a14:foregroundMark x1="51375" y1="90214" x2="50250" y2="95107"/>
                        <a14:foregroundMark x1="34250" y1="7034" x2="39000" y2="8869"/>
                        <a14:backgroundMark x1="35625" y1="1835" x2="46250" y2="306"/>
                        <a14:backgroundMark x1="49125" y1="11009" x2="49875" y2="7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6" y="1551905"/>
            <a:ext cx="11062952" cy="53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40192" y="2432965"/>
            <a:ext cx="33227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dirty="0" smtClean="0"/>
              <a:t>1. يحدث الله شعبه، ويكشف له اسراره، ويدعوه الى  محبته . </a:t>
            </a:r>
            <a:endParaRPr lang="ar-JO" sz="3200" dirty="0"/>
          </a:p>
        </p:txBody>
      </p:sp>
      <p:sp>
        <p:nvSpPr>
          <p:cNvPr id="9" name="Rectangle 8"/>
          <p:cNvSpPr/>
          <p:nvPr/>
        </p:nvSpPr>
        <p:spPr>
          <a:xfrm flipH="1">
            <a:off x="3000776" y="2691685"/>
            <a:ext cx="2202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200" dirty="0"/>
              <a:t>2. </a:t>
            </a:r>
            <a:r>
              <a:rPr lang="ar-JO" sz="3200" dirty="0" smtClean="0"/>
              <a:t>كلامك ،</a:t>
            </a:r>
          </a:p>
          <a:p>
            <a:pPr algn="r"/>
            <a:r>
              <a:rPr lang="ar-JO" sz="3200" dirty="0" smtClean="0"/>
              <a:t> يارب ،</a:t>
            </a:r>
          </a:p>
          <a:p>
            <a:pPr algn="r"/>
            <a:r>
              <a:rPr lang="ar-JO" sz="3200" dirty="0" smtClean="0"/>
              <a:t> </a:t>
            </a:r>
            <a:r>
              <a:rPr lang="ar-JO" sz="3200" dirty="0"/>
              <a:t>نور وحياة .</a:t>
            </a:r>
          </a:p>
        </p:txBody>
      </p:sp>
    </p:spTree>
    <p:extLst>
      <p:ext uri="{BB962C8B-B14F-4D97-AF65-F5344CB8AC3E}">
        <p14:creationId xmlns:p14="http://schemas.microsoft.com/office/powerpoint/2010/main" val="34371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23" y="193183"/>
            <a:ext cx="8911687" cy="1394833"/>
          </a:xfrm>
        </p:spPr>
        <p:txBody>
          <a:bodyPr>
            <a:normAutofit/>
          </a:bodyPr>
          <a:lstStyle/>
          <a:p>
            <a:pPr algn="ctr"/>
            <a:r>
              <a:rPr lang="ar-JO" sz="6000" dirty="0" smtClean="0">
                <a:solidFill>
                  <a:srgbClr val="FF0000"/>
                </a:solidFill>
              </a:rPr>
              <a:t>   </a:t>
            </a:r>
            <a:r>
              <a:rPr lang="ar-JO" sz="6000" dirty="0" smtClean="0">
                <a:solidFill>
                  <a:schemeClr val="tx1"/>
                </a:solidFill>
              </a:rPr>
              <a:t>كلام الرب </a:t>
            </a:r>
            <a:endParaRPr lang="ar-JO" sz="6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Ø£ÙÙØ§Ø± ÙØ¹ÙØ§ÙØ© ÙÙÙØª Ø§ÙØµÙØ§Ø© ÙØ¹ Ø§ÙØ£Ø·ÙØ§Ù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1751526"/>
            <a:ext cx="3039414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Ø·ÙÙ ÙØµÙÙ Ø§ÙÙØ¯ÙÙ Ø Ø§ÙÙØªØ§Ø¨ Ø§ÙÙÙØ¯Ø³ Ø ØµÙÙ Ø Ø£ÙÙ Ø Ø§ÙØ¥ÙÙØ§Ù Ø Ø§ÙÙØµØ±Ø§ÙÙØ© Ø Ø´Ø®Øµ Ø  Ø´Ø§Ø¨ Ø ÙØµØ¯Ù Ø Ø­Ø¨ Ø Ø¯Ø±Ø§Ø³Ø© Ø§ÙÙØªØ§Ø¨ Ø§ÙÙÙØ¯Ø³ | Pik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48" y="1733350"/>
            <a:ext cx="3181081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ruze com a bÃ­blia e vela em uma tabela de madeira do carvalho velho. belo  fundo dourado. | Foto GrÃ¡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1" y="1712888"/>
            <a:ext cx="3670479" cy="376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8502628" y="5473519"/>
            <a:ext cx="3526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000" dirty="0"/>
              <a:t>نصغي اليه باحترام في القداس </a:t>
            </a:r>
            <a:r>
              <a:rPr lang="ar-JO" sz="3000" dirty="0" smtClean="0"/>
              <a:t>الالهي.</a:t>
            </a:r>
            <a:endParaRPr lang="ar-JO" sz="3000" dirty="0"/>
          </a:p>
        </p:txBody>
      </p:sp>
      <p:sp>
        <p:nvSpPr>
          <p:cNvPr id="5" name="Rectangle 4"/>
          <p:cNvSpPr/>
          <p:nvPr/>
        </p:nvSpPr>
        <p:spPr>
          <a:xfrm>
            <a:off x="944612" y="5612018"/>
            <a:ext cx="3954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000" dirty="0"/>
              <a:t>يتأمل المسيحيون في الكتاب المقدس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2006" y="5639315"/>
            <a:ext cx="26401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000" dirty="0"/>
              <a:t>نقرأه في بيوتنا </a:t>
            </a:r>
          </a:p>
        </p:txBody>
      </p:sp>
    </p:spTree>
    <p:extLst>
      <p:ext uri="{BB962C8B-B14F-4D97-AF65-F5344CB8AC3E}">
        <p14:creationId xmlns:p14="http://schemas.microsoft.com/office/powerpoint/2010/main" val="11963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014" y="624110"/>
            <a:ext cx="9379597" cy="1280890"/>
          </a:xfrm>
        </p:spPr>
        <p:txBody>
          <a:bodyPr>
            <a:normAutofit/>
          </a:bodyPr>
          <a:lstStyle/>
          <a:p>
            <a:pPr algn="r"/>
            <a:r>
              <a:rPr lang="ar-JO" sz="3500" dirty="0" smtClean="0">
                <a:solidFill>
                  <a:srgbClr val="FF0000"/>
                </a:solidFill>
              </a:rPr>
              <a:t>يقسم الكتاب المقدس الى قسمين وفيه 73 كتابا :</a:t>
            </a:r>
            <a:endParaRPr lang="ar-JO" sz="3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ar-JO" sz="4500" dirty="0" smtClean="0">
                <a:solidFill>
                  <a:srgbClr val="FF0000"/>
                </a:solidFill>
              </a:rPr>
              <a:t>2) العهد الجديد </a:t>
            </a:r>
          </a:p>
          <a:p>
            <a:r>
              <a:rPr lang="ar-JO" sz="3200" dirty="0" smtClean="0">
                <a:solidFill>
                  <a:schemeClr val="tx1"/>
                </a:solidFill>
              </a:rPr>
              <a:t>( فيه 27 كتابا ) </a:t>
            </a:r>
          </a:p>
          <a:p>
            <a:r>
              <a:rPr lang="ar-JO" sz="3200" dirty="0" smtClean="0">
                <a:solidFill>
                  <a:schemeClr val="tx1"/>
                </a:solidFill>
              </a:rPr>
              <a:t>يتحدث عما عمله الله للانسان بمجيء السيد المسيح .</a:t>
            </a:r>
            <a:endParaRPr lang="ar-JO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JO" sz="4500" dirty="0" smtClean="0">
                <a:solidFill>
                  <a:srgbClr val="FF0000"/>
                </a:solidFill>
              </a:rPr>
              <a:t>1) العهد القديم</a:t>
            </a:r>
          </a:p>
          <a:p>
            <a:r>
              <a:rPr lang="ar-JO" sz="3200" dirty="0" smtClean="0">
                <a:solidFill>
                  <a:schemeClr val="tx1"/>
                </a:solidFill>
              </a:rPr>
              <a:t> ( فيه 46 كتابا )</a:t>
            </a:r>
            <a:endParaRPr lang="ar-JO" sz="3200" dirty="0">
              <a:solidFill>
                <a:schemeClr val="tx1"/>
              </a:solidFill>
            </a:endParaRPr>
          </a:p>
          <a:p>
            <a:r>
              <a:rPr lang="ar-JO" sz="3200" dirty="0" smtClean="0">
                <a:solidFill>
                  <a:schemeClr val="tx1"/>
                </a:solidFill>
              </a:rPr>
              <a:t>يتحدث عما عمله الله من اجل الانسان قبل مجيء السيد المسيح. </a:t>
            </a:r>
            <a:endParaRPr lang="ar-J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6000" dirty="0" smtClean="0"/>
              <a:t>اقسام العهد القديم </a:t>
            </a:r>
            <a:endParaRPr lang="ar-JO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78" y="2153794"/>
            <a:ext cx="9934222" cy="4179274"/>
          </a:xfrm>
        </p:spPr>
        <p:txBody>
          <a:bodyPr>
            <a:normAutofit fontScale="92500"/>
          </a:bodyPr>
          <a:lstStyle/>
          <a:p>
            <a:r>
              <a:rPr lang="ar-JO" sz="2500" dirty="0" smtClean="0">
                <a:solidFill>
                  <a:srgbClr val="FF0000"/>
                </a:solidFill>
              </a:rPr>
              <a:t>1) التوراه :</a:t>
            </a:r>
            <a:r>
              <a:rPr lang="ar-JO" sz="2500" dirty="0" smtClean="0">
                <a:solidFill>
                  <a:schemeClr val="tx1"/>
                </a:solidFill>
              </a:rPr>
              <a:t> هي الكتب الخمسة الأولى المدونة </a:t>
            </a:r>
            <a:r>
              <a:rPr lang="ar-JO" sz="2500" dirty="0">
                <a:solidFill>
                  <a:schemeClr val="tx1"/>
                </a:solidFill>
              </a:rPr>
              <a:t>ف</a:t>
            </a:r>
            <a:r>
              <a:rPr lang="ar-JO" sz="2500" dirty="0" smtClean="0">
                <a:solidFill>
                  <a:schemeClr val="tx1"/>
                </a:solidFill>
              </a:rPr>
              <a:t>ي العهد القديم (التكوين، الخروج....)</a:t>
            </a:r>
          </a:p>
          <a:p>
            <a:endParaRPr lang="ar-JO" sz="2500" dirty="0" smtClean="0">
              <a:solidFill>
                <a:srgbClr val="0070C0"/>
              </a:solidFill>
            </a:endParaRPr>
          </a:p>
          <a:p>
            <a:r>
              <a:rPr lang="ar-JO" sz="2500" dirty="0" smtClean="0">
                <a:solidFill>
                  <a:srgbClr val="FF0000"/>
                </a:solidFill>
              </a:rPr>
              <a:t>2) كتب تاريخية : </a:t>
            </a:r>
            <a:r>
              <a:rPr lang="ar-JO" sz="2500" dirty="0" smtClean="0">
                <a:solidFill>
                  <a:schemeClr val="tx1"/>
                </a:solidFill>
              </a:rPr>
              <a:t>تروي تاريخ الخلاص حتى مجيء السيد المسيح . (صموئيل الأول...) </a:t>
            </a:r>
          </a:p>
          <a:p>
            <a:endParaRPr lang="ar-JO" sz="2500" dirty="0" smtClean="0">
              <a:solidFill>
                <a:srgbClr val="0070C0"/>
              </a:solidFill>
            </a:endParaRPr>
          </a:p>
          <a:p>
            <a:r>
              <a:rPr lang="ar-JO" sz="2500" dirty="0" smtClean="0">
                <a:solidFill>
                  <a:srgbClr val="FF0000"/>
                </a:solidFill>
              </a:rPr>
              <a:t>3) كتب حكمية : </a:t>
            </a:r>
            <a:r>
              <a:rPr lang="ar-JO" sz="2500" dirty="0" smtClean="0">
                <a:solidFill>
                  <a:schemeClr val="tx1"/>
                </a:solidFill>
              </a:rPr>
              <a:t>وفيها صلوات ( المزامير و الأمثال) وحكم وقصص تقوية . </a:t>
            </a:r>
          </a:p>
          <a:p>
            <a:endParaRPr lang="ar-JO" sz="2500" dirty="0">
              <a:solidFill>
                <a:srgbClr val="0070C0"/>
              </a:solidFill>
            </a:endParaRPr>
          </a:p>
          <a:p>
            <a:r>
              <a:rPr lang="ar-JO" sz="2500" dirty="0" smtClean="0">
                <a:solidFill>
                  <a:srgbClr val="FF0000"/>
                </a:solidFill>
              </a:rPr>
              <a:t>4) كتب نبوية : </a:t>
            </a:r>
            <a:r>
              <a:rPr lang="ar-JO" sz="2500" dirty="0" smtClean="0">
                <a:solidFill>
                  <a:schemeClr val="tx1"/>
                </a:solidFill>
              </a:rPr>
              <a:t>كتبها الانبياء ليعلّموا الناس فيعودوا الى الله . (إرميا و إشعيا...) </a:t>
            </a:r>
            <a:endParaRPr lang="ar-JO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90359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ar-JO" sz="6000" dirty="0" smtClean="0"/>
              <a:t>اقسام العهد الجديد </a:t>
            </a:r>
            <a:endParaRPr lang="ar-JO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415" y="1383323"/>
            <a:ext cx="9617197" cy="5474677"/>
          </a:xfrm>
        </p:spPr>
        <p:txBody>
          <a:bodyPr>
            <a:noAutofit/>
          </a:bodyPr>
          <a:lstStyle/>
          <a:p>
            <a:r>
              <a:rPr lang="ar-JO" sz="2500" dirty="0" smtClean="0">
                <a:solidFill>
                  <a:srgbClr val="FF0000"/>
                </a:solidFill>
              </a:rPr>
              <a:t>1) الاناجيل الاربعة : </a:t>
            </a:r>
            <a:r>
              <a:rPr lang="ar-JO" sz="2500" dirty="0" smtClean="0">
                <a:solidFill>
                  <a:schemeClr val="tx1"/>
                </a:solidFill>
              </a:rPr>
              <a:t>( متى ، مرقس ، لوقا ، يوحنا ) ويتحدث عن                                     كلام السيد المسيح وتعاليمه . </a:t>
            </a:r>
          </a:p>
          <a:p>
            <a:endParaRPr lang="ar-JO" sz="2500" dirty="0" smtClean="0"/>
          </a:p>
          <a:p>
            <a:r>
              <a:rPr lang="ar-JO" sz="2500" dirty="0" smtClean="0">
                <a:solidFill>
                  <a:srgbClr val="FF0000"/>
                </a:solidFill>
              </a:rPr>
              <a:t>2) اعمال الرسل : </a:t>
            </a:r>
            <a:r>
              <a:rPr lang="ar-JO" sz="2500" dirty="0" smtClean="0">
                <a:solidFill>
                  <a:schemeClr val="tx1"/>
                </a:solidFill>
              </a:rPr>
              <a:t>ويتحدث عن المسيحيين الاولين، و عن صعود المسيح و حلول الروح القدس على التلاميذ. </a:t>
            </a:r>
          </a:p>
          <a:p>
            <a:endParaRPr lang="ar-JO" sz="2500" dirty="0"/>
          </a:p>
          <a:p>
            <a:r>
              <a:rPr lang="ar-JO" sz="2500" dirty="0" smtClean="0">
                <a:solidFill>
                  <a:srgbClr val="FF0000"/>
                </a:solidFill>
              </a:rPr>
              <a:t>3) الرسائل : </a:t>
            </a:r>
            <a:r>
              <a:rPr lang="ar-JO" sz="2500" dirty="0" smtClean="0">
                <a:solidFill>
                  <a:schemeClr val="tx1"/>
                </a:solidFill>
              </a:rPr>
              <a:t>وهي تعاليم وارشادات وجهها الرسل الى المسيحيين   عدد الرسائل (21 </a:t>
            </a:r>
            <a:r>
              <a:rPr lang="ar-JO" sz="2500" dirty="0">
                <a:solidFill>
                  <a:schemeClr val="tx1"/>
                </a:solidFill>
              </a:rPr>
              <a:t>رسالة) واهمها رسائل القديس بولس </a:t>
            </a:r>
            <a:r>
              <a:rPr lang="ar-JO" sz="2500" dirty="0" smtClean="0">
                <a:solidFill>
                  <a:schemeClr val="tx1"/>
                </a:solidFill>
              </a:rPr>
              <a:t>.</a:t>
            </a:r>
          </a:p>
          <a:p>
            <a:endParaRPr lang="ar-JO" sz="2500" dirty="0">
              <a:solidFill>
                <a:srgbClr val="0070C0"/>
              </a:solidFill>
            </a:endParaRPr>
          </a:p>
          <a:p>
            <a:r>
              <a:rPr lang="ar-JO" sz="2500" dirty="0" smtClean="0">
                <a:solidFill>
                  <a:srgbClr val="FF0000"/>
                </a:solidFill>
              </a:rPr>
              <a:t>4) الرؤيا : </a:t>
            </a:r>
            <a:r>
              <a:rPr lang="ar-JO" sz="2500" dirty="0" smtClean="0">
                <a:solidFill>
                  <a:schemeClr val="tx1"/>
                </a:solidFill>
              </a:rPr>
              <a:t>ويصف وضع الكنيسة في زمنه ويتكلم كذلك عن مجيء السيد المسيح في نهاية العالم . </a:t>
            </a:r>
            <a:endParaRPr lang="ar-JO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000" dirty="0" smtClean="0">
                <a:solidFill>
                  <a:schemeClr val="accent1"/>
                </a:solidFill>
              </a:rPr>
              <a:t>من الكتاب المقدس </a:t>
            </a:r>
            <a:endParaRPr lang="ar-JO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700010"/>
            <a:ext cx="10371271" cy="414699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ar-JO" sz="2400" dirty="0" smtClean="0">
                <a:solidFill>
                  <a:schemeClr val="tx1"/>
                </a:solidFill>
              </a:rPr>
              <a:t> 3. فكلمهم </a:t>
            </a:r>
            <a:r>
              <a:rPr lang="ar-JO" sz="2400" dirty="0">
                <a:solidFill>
                  <a:schemeClr val="tx1"/>
                </a:solidFill>
              </a:rPr>
              <a:t>بالأمثال على أمور كثيرة قال: ((هوذا الزارع قد خرج </a:t>
            </a:r>
            <a:r>
              <a:rPr lang="ar-JO" sz="2400" dirty="0" smtClean="0">
                <a:solidFill>
                  <a:schemeClr val="tx1"/>
                </a:solidFill>
              </a:rPr>
              <a:t>ليزرع .  4 . </a:t>
            </a:r>
            <a:r>
              <a:rPr lang="ar-JO" sz="2400" dirty="0">
                <a:solidFill>
                  <a:schemeClr val="tx1"/>
                </a:solidFill>
              </a:rPr>
              <a:t>وبينما هو يزرع، وقع بعض الحب على جانب الطريق، فجاءت الطيور فأكلته</a:t>
            </a:r>
            <a:r>
              <a:rPr lang="ar-JO" sz="2400" dirty="0" smtClean="0">
                <a:solidFill>
                  <a:schemeClr val="tx1"/>
                </a:solidFill>
              </a:rPr>
              <a:t>. 5</a:t>
            </a:r>
            <a:r>
              <a:rPr lang="ar-JO" sz="2400" dirty="0">
                <a:solidFill>
                  <a:schemeClr val="tx1"/>
                </a:solidFill>
              </a:rPr>
              <a:t>. ووقع بعضه الآخر على أرض حجرة لم يكن له فيها تراب كثير، فنبت من وقته لأن ترابه لم يكن عميقا</a:t>
            </a:r>
            <a:r>
              <a:rPr lang="ar-JO" sz="2400" dirty="0" smtClean="0">
                <a:solidFill>
                  <a:schemeClr val="tx1"/>
                </a:solidFill>
              </a:rPr>
              <a:t>. 6</a:t>
            </a:r>
            <a:r>
              <a:rPr lang="ar-JO" sz="2400" dirty="0">
                <a:solidFill>
                  <a:schemeClr val="tx1"/>
                </a:solidFill>
              </a:rPr>
              <a:t>. فلما أشرقت الشمس احترق، ولم يكن له أصل فيبس</a:t>
            </a:r>
            <a:r>
              <a:rPr lang="ar-JO" sz="2400" dirty="0" smtClean="0">
                <a:solidFill>
                  <a:schemeClr val="tx1"/>
                </a:solidFill>
              </a:rPr>
              <a:t>. 7</a:t>
            </a:r>
            <a:r>
              <a:rPr lang="ar-JO" sz="2400" dirty="0">
                <a:solidFill>
                  <a:schemeClr val="tx1"/>
                </a:solidFill>
              </a:rPr>
              <a:t>. ووقع بعضه الآخر على الشوك فارتفع الشوك فخنقه</a:t>
            </a:r>
            <a:r>
              <a:rPr lang="ar-JO" sz="2400" dirty="0" smtClean="0">
                <a:solidFill>
                  <a:schemeClr val="tx1"/>
                </a:solidFill>
              </a:rPr>
              <a:t>. 8</a:t>
            </a:r>
            <a:r>
              <a:rPr lang="ar-JO" sz="2400" dirty="0">
                <a:solidFill>
                  <a:schemeClr val="tx1"/>
                </a:solidFill>
              </a:rPr>
              <a:t>. ووقع بعضه الآخر على الأرض الطيبة فأثمر، بعضه مائة، وبعضه ستين، وبعضه ثلاثين</a:t>
            </a:r>
            <a:r>
              <a:rPr lang="ar-JO" sz="2400" dirty="0" smtClean="0">
                <a:solidFill>
                  <a:schemeClr val="tx1"/>
                </a:solidFill>
              </a:rPr>
              <a:t>. 9</a:t>
            </a:r>
            <a:r>
              <a:rPr lang="ar-JO" sz="2400" dirty="0">
                <a:solidFill>
                  <a:schemeClr val="tx1"/>
                </a:solidFill>
              </a:rPr>
              <a:t>. فمن كان له أذنان فليسمع ! )).</a:t>
            </a:r>
          </a:p>
          <a:p>
            <a:pPr>
              <a:lnSpc>
                <a:spcPct val="160000"/>
              </a:lnSpc>
            </a:pPr>
            <a:r>
              <a:rPr lang="ar-JO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r>
              <a:rPr lang="ar-JO" dirty="0" smtClean="0">
                <a:solidFill>
                  <a:schemeClr val="tx1"/>
                </a:solidFill>
              </a:rPr>
              <a:t>( متى 13: 3-9 )</a:t>
            </a:r>
            <a:endParaRPr lang="ar-J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459</TotalTime>
  <Words>522</Words>
  <Application>Microsoft Office PowerPoint</Application>
  <PresentationFormat>Widescreen</PresentationFormat>
  <Paragraphs>47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Century Gothic</vt:lpstr>
      <vt:lpstr>Tahoma</vt:lpstr>
      <vt:lpstr>Wingdings 3</vt:lpstr>
      <vt:lpstr>Wisp</vt:lpstr>
      <vt:lpstr>PowerPoint Presentation</vt:lpstr>
      <vt:lpstr>كلمتك نور لسبيلي.</vt:lpstr>
      <vt:lpstr>الكتاب المقدس </vt:lpstr>
      <vt:lpstr>في الكتاب المقدس : </vt:lpstr>
      <vt:lpstr>   كلام الرب </vt:lpstr>
      <vt:lpstr>يقسم الكتاب المقدس الى قسمين وفيه 73 كتابا :</vt:lpstr>
      <vt:lpstr>اقسام العهد القديم </vt:lpstr>
      <vt:lpstr>اقسام العهد الجديد </vt:lpstr>
      <vt:lpstr>من الكتاب المقدس </vt:lpstr>
      <vt:lpstr>من الكتاب المقدس </vt:lpstr>
      <vt:lpstr>تفسير المثل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الخامس :</dc:title>
  <dc:creator>SEIF</dc:creator>
  <cp:lastModifiedBy>User</cp:lastModifiedBy>
  <cp:revision>53</cp:revision>
  <dcterms:created xsi:type="dcterms:W3CDTF">2020-10-09T04:15:03Z</dcterms:created>
  <dcterms:modified xsi:type="dcterms:W3CDTF">2025-09-13T09:53:19Z</dcterms:modified>
</cp:coreProperties>
</file>