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77" r:id="rId4"/>
    <p:sldId id="263" r:id="rId5"/>
    <p:sldId id="276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3" y="347731"/>
            <a:ext cx="9710111" cy="843760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 smtClean="0">
                <a:solidFill>
                  <a:srgbClr val="0070C0"/>
                </a:solidFill>
              </a:rPr>
              <a:t>درس 1 : بالأسرار يعطينا يسوع الحياة 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2446987"/>
            <a:ext cx="9826021" cy="3456676"/>
          </a:xfrm>
        </p:spPr>
        <p:txBody>
          <a:bodyPr/>
          <a:lstStyle/>
          <a:p>
            <a:endParaRPr lang="ar-J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661" y="1850070"/>
            <a:ext cx="9916173" cy="44174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4196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0070C0"/>
                </a:solidFill>
              </a:rPr>
              <a:t>سر التوبة </a:t>
            </a:r>
            <a:endParaRPr lang="ar-JO" dirty="0">
              <a:solidFill>
                <a:srgbClr val="0070C0"/>
              </a:solidFill>
            </a:endParaRPr>
          </a:p>
        </p:txBody>
      </p:sp>
      <p:pic>
        <p:nvPicPr>
          <p:cNvPr id="7172" name="Picture 4" descr="Ø³Ø± Ø§ÙØªÙØ¨Ø© ÙØ§ÙÙØµØ§ÙØ­Ø© Ø¹Ø¨Ø± Ø§ÙØªØ§Ø±ÙØ® - ÙØ§Ø¯Ù Ø£Ø³ÙØ¯ ÙÙÙØ¹ Ø³ÙØ·Ø§ÙØ© Ø§ÙØ­Ø¨Ù Ø¨ÙØ§ Ø¯ÙØ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71" y="2382592"/>
            <a:ext cx="6787166" cy="33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 flipV="1">
            <a:off x="2589212" y="5911221"/>
            <a:ext cx="8915400" cy="45719"/>
          </a:xfrm>
        </p:spPr>
        <p:txBody>
          <a:bodyPr>
            <a:normAutofit fontScale="25000" lnSpcReduction="20000"/>
          </a:bodyPr>
          <a:lstStyle/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171920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0070C0"/>
                </a:solidFill>
              </a:rPr>
              <a:t>سر مسحة المرضى </a:t>
            </a:r>
            <a:endParaRPr lang="ar-JO" dirty="0">
              <a:solidFill>
                <a:srgbClr val="0070C0"/>
              </a:solidFill>
            </a:endParaRPr>
          </a:p>
        </p:txBody>
      </p:sp>
      <p:pic>
        <p:nvPicPr>
          <p:cNvPr id="6146" name="Picture 2" descr="Ø§ÙØ£ÙØ¨Ø§Ø· ÙØªØ­Ø¯ÙÙ - Ø³Ø± ÙØ³Ø­Ø© Ø§ÙÙØ±Ø¶Ù ÙÙ Ø§ÙÙÙÙØ© Ø§ÙÙÙÙØ© Ø§ÙØ¹Ø³ÙØ±ÙØ©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2551112"/>
            <a:ext cx="7206423" cy="37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61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0070C0"/>
                </a:solidFill>
              </a:rPr>
              <a:t>سر الكهنوت </a:t>
            </a:r>
            <a:endParaRPr lang="ar-JO" dirty="0">
              <a:solidFill>
                <a:srgbClr val="0070C0"/>
              </a:solidFill>
            </a:endParaRPr>
          </a:p>
        </p:txBody>
      </p:sp>
      <p:pic>
        <p:nvPicPr>
          <p:cNvPr id="5122" name="Picture 2" descr="Priest Royalty Free Vector Clip Art illustration -vc001233-CoolCLIPS.co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55" y="1120463"/>
            <a:ext cx="3850782" cy="47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1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0070C0"/>
                </a:solidFill>
              </a:rPr>
              <a:t>سر الزواج </a:t>
            </a:r>
            <a:endParaRPr lang="ar-JO" dirty="0">
              <a:solidFill>
                <a:srgbClr val="0070C0"/>
              </a:solidFill>
            </a:endParaRPr>
          </a:p>
        </p:txBody>
      </p:sp>
      <p:pic>
        <p:nvPicPr>
          <p:cNvPr id="4098" name="Picture 2" descr="Ø³Ø± Ø§ÙØ²ÙØ§Ø¬ - marriage~0 - ÙÙÙØ¹ Ø³ÙØ·Ø§ÙØ© Ø§ÙØ­Ø¨Ù Ø¨ÙØ§ Ø¯ÙØ³ - ØµÙØ± ÙØ§ÙÙÙÙØ§Øª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442" y="2047740"/>
            <a:ext cx="7044744" cy="45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6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9256" y="2562895"/>
            <a:ext cx="9581882" cy="1493949"/>
          </a:xfrm>
        </p:spPr>
        <p:txBody>
          <a:bodyPr>
            <a:normAutofit/>
          </a:bodyPr>
          <a:lstStyle/>
          <a:p>
            <a:pPr algn="r"/>
            <a:r>
              <a:rPr lang="ar-JO" sz="4000" dirty="0" smtClean="0">
                <a:solidFill>
                  <a:srgbClr val="0070C0"/>
                </a:solidFill>
              </a:rPr>
              <a:t>وضع السيد المسيح الاسرار ليقدسنا </a:t>
            </a:r>
            <a:br>
              <a:rPr lang="ar-JO" sz="4000" dirty="0" smtClean="0">
                <a:solidFill>
                  <a:srgbClr val="0070C0"/>
                </a:solidFill>
              </a:rPr>
            </a:br>
            <a:r>
              <a:rPr lang="ar-JO" sz="4000" dirty="0" smtClean="0">
                <a:solidFill>
                  <a:srgbClr val="0070C0"/>
                </a:solidFill>
              </a:rPr>
              <a:t>ويبني كنيسته </a:t>
            </a:r>
            <a:endParaRPr lang="ar-JO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0070C0"/>
                </a:solidFill>
              </a:rPr>
              <a:t>في كل سر من الاسرار نجد مايلي : 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87132"/>
            <a:ext cx="8915400" cy="4224090"/>
          </a:xfrm>
        </p:spPr>
        <p:txBody>
          <a:bodyPr/>
          <a:lstStyle/>
          <a:p>
            <a:endParaRPr lang="ar-JO" dirty="0" smtClean="0"/>
          </a:p>
          <a:p>
            <a:r>
              <a:rPr lang="ar-JO" sz="3000" dirty="0" smtClean="0">
                <a:solidFill>
                  <a:srgbClr val="FF0000"/>
                </a:solidFill>
              </a:rPr>
              <a:t>المادة : </a:t>
            </a:r>
            <a:r>
              <a:rPr lang="ar-JO" sz="2600" dirty="0" smtClean="0">
                <a:solidFill>
                  <a:srgbClr val="0070C0"/>
                </a:solidFill>
              </a:rPr>
              <a:t>وهي العلامة الملموسة المستعملة </a:t>
            </a:r>
          </a:p>
          <a:p>
            <a:r>
              <a:rPr lang="ar-JO" sz="2600" dirty="0" smtClean="0">
                <a:solidFill>
                  <a:srgbClr val="0070C0"/>
                </a:solidFill>
              </a:rPr>
              <a:t> </a:t>
            </a:r>
            <a:endParaRPr lang="ar-JO" sz="2600" dirty="0">
              <a:solidFill>
                <a:srgbClr val="0070C0"/>
              </a:solidFill>
            </a:endParaRPr>
          </a:p>
          <a:p>
            <a:r>
              <a:rPr lang="ar-JO" sz="2600" dirty="0" smtClean="0">
                <a:solidFill>
                  <a:srgbClr val="FF0000"/>
                </a:solidFill>
              </a:rPr>
              <a:t>مثال :</a:t>
            </a:r>
            <a:r>
              <a:rPr lang="ar-JO" sz="2600" dirty="0" smtClean="0">
                <a:solidFill>
                  <a:srgbClr val="0070C0"/>
                </a:solidFill>
              </a:rPr>
              <a:t> الماء في المعمودية </a:t>
            </a:r>
            <a:endParaRPr lang="ar-JO" sz="2600" dirty="0">
              <a:solidFill>
                <a:srgbClr val="0070C0"/>
              </a:solidFill>
            </a:endParaRPr>
          </a:p>
        </p:txBody>
      </p:sp>
      <p:pic>
        <p:nvPicPr>
          <p:cNvPr id="6" name="Picture 2" descr="Ø±ÙÙØ² Ø§ÙØ¹ÙÙØ§Ø¯ - Ø³Ø±Ù Ø§ÙÙØ¹ÙÙØ¯ÙÙØ© - Ø§ÙØµÙÙ Ø§ÙØ®Ø§ÙØ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8" y="3400022"/>
            <a:ext cx="5640947" cy="31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29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الصورة : </a:t>
            </a:r>
            <a:r>
              <a:rPr lang="ar-JO" dirty="0" smtClean="0">
                <a:solidFill>
                  <a:srgbClr val="0070C0"/>
                </a:solidFill>
              </a:rPr>
              <a:t>وهي الكلمات التي يستعملها الكاهن اثناء الاحتفال بالسر . 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89212" y="2163652"/>
            <a:ext cx="8915400" cy="3541690"/>
          </a:xfrm>
        </p:spPr>
        <p:txBody>
          <a:bodyPr/>
          <a:lstStyle/>
          <a:p>
            <a:r>
              <a:rPr lang="ar-JO" sz="3000" dirty="0" smtClean="0">
                <a:solidFill>
                  <a:srgbClr val="FF0000"/>
                </a:solidFill>
              </a:rPr>
              <a:t>مثال :</a:t>
            </a:r>
            <a:r>
              <a:rPr lang="ar-JO" dirty="0" smtClean="0"/>
              <a:t> </a:t>
            </a:r>
            <a:r>
              <a:rPr lang="ar-JO" sz="3000" dirty="0" smtClean="0">
                <a:solidFill>
                  <a:srgbClr val="0070C0"/>
                </a:solidFill>
              </a:rPr>
              <a:t>في سر القربان الأقدس يقول الكاهن </a:t>
            </a:r>
          </a:p>
          <a:p>
            <a:r>
              <a:rPr lang="ar-JO" sz="3000" dirty="0" smtClean="0">
                <a:solidFill>
                  <a:srgbClr val="0070C0"/>
                </a:solidFill>
              </a:rPr>
              <a:t>هذا هو جسدي ......... هذا هو دمي ..........</a:t>
            </a:r>
            <a:r>
              <a:rPr lang="ar-JO" sz="3000" dirty="0">
                <a:solidFill>
                  <a:srgbClr val="0070C0"/>
                </a:solidFill>
              </a:rPr>
              <a:t> </a:t>
            </a:r>
            <a:endParaRPr lang="ar-JO" sz="3000" dirty="0" smtClean="0">
              <a:solidFill>
                <a:srgbClr val="0070C0"/>
              </a:solidFill>
            </a:endParaRPr>
          </a:p>
          <a:p>
            <a:endParaRPr lang="ar-JO" dirty="0"/>
          </a:p>
        </p:txBody>
      </p:sp>
      <p:pic>
        <p:nvPicPr>
          <p:cNvPr id="1028" name="Picture 4" descr="ÙÙÙØ© Ø§ÙÙØ±Ø¨Ø§Ù Ø§ÙØ£ÙØ¯Ø³ Ø§ÙØ®Ø§Ø±ÙØ©! ÙÙÙ Ø¹Ø§Ø´ Ø§ÙØ¨Ø¹Ø¶ Ø¨Ø¯ÙÙ Ø·Ø¹Ø§Ù ÙØ´Ø±Ø§Ø¨ ÙØ³ÙÙØ§Øª ÙØ«ÙØ±Ø©Ø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038" y="3438659"/>
            <a:ext cx="9208395" cy="341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7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الخادم :</a:t>
            </a:r>
            <a:r>
              <a:rPr lang="ar-JO" dirty="0" smtClean="0"/>
              <a:t> </a:t>
            </a:r>
            <a:r>
              <a:rPr lang="ar-JO" dirty="0" smtClean="0">
                <a:solidFill>
                  <a:srgbClr val="0070C0"/>
                </a:solidFill>
              </a:rPr>
              <a:t>هو الشخص الذي يمنح السر باسم يسوع المسيح </a:t>
            </a:r>
            <a:endParaRPr lang="ar-JO" dirty="0">
              <a:solidFill>
                <a:srgbClr val="0070C0"/>
              </a:solidFill>
            </a:endParaRPr>
          </a:p>
        </p:txBody>
      </p:sp>
      <p:sp>
        <p:nvSpPr>
          <p:cNvPr id="8" name="AutoShape 10" descr="Ø§ÙÙØ·Ø±Ø§Ù Ø§ÙØ´ÙÙÙÙ ÙÙÙØ­ Ø³Ø± Ø§ÙØªØ«Ø¨ÙØª Ø§ÙÙÙØ¯Ø³ | Facebook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2589212" y="2133599"/>
            <a:ext cx="9073672" cy="38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ar-JO" sz="3000" dirty="0" smtClean="0">
                <a:solidFill>
                  <a:srgbClr val="FF0000"/>
                </a:solidFill>
              </a:rPr>
              <a:t>مثل :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sz="3000" dirty="0" smtClean="0">
                <a:solidFill>
                  <a:srgbClr val="0070C0"/>
                </a:solidFill>
              </a:rPr>
              <a:t>الاسقف في سر التثبيت </a:t>
            </a:r>
            <a:endParaRPr lang="ar-JO" sz="3000" dirty="0">
              <a:solidFill>
                <a:srgbClr val="0070C0"/>
              </a:solidFill>
            </a:endParaRPr>
          </a:p>
          <a:p>
            <a:endParaRPr lang="ar-JO" sz="3000" dirty="0">
              <a:solidFill>
                <a:srgbClr val="0070C0"/>
              </a:solidFill>
            </a:endParaRPr>
          </a:p>
        </p:txBody>
      </p:sp>
      <p:sp>
        <p:nvSpPr>
          <p:cNvPr id="10" name="AutoShape 14" descr="Ø§ÙÙØ·Ø±Ø§Ù Ø§ÙØ´ÙÙÙÙ ÙÙÙØ­ Ø³Ø± Ø§ÙØªØ«Ø¨ÙØª Ø§ÙÙÙØ¯Ø³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1" name="AutoShape 16" descr="Ø§ÙÙØ·Ø±Ø§Ù Ø§ÙØ´ÙÙÙÙ ÙÙÙØ­ Ø³Ø± Ø§ÙØªØ«Ø¨ÙØª Ø§ÙÙÙØ¯Ø³ | Facebook"/>
          <p:cNvSpPr>
            <a:spLocks noChangeAspect="1" noChangeArrowheads="1"/>
          </p:cNvSpPr>
          <p:nvPr/>
        </p:nvSpPr>
        <p:spPr bwMode="auto">
          <a:xfrm>
            <a:off x="307974" y="7937"/>
            <a:ext cx="310211" cy="31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12" name="AutoShape 18" descr="Ø§ÙÙØ·Ø±Ø§Ù Ø§ÙØ´ÙÙÙÙ ÙÙÙØ­ Ø³Ø± Ø§ÙØªØ«Ø¨ÙØª Ø§ÙÙÙØ¯Ø³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88" y="3219718"/>
            <a:ext cx="6928834" cy="30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0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7542"/>
              </p:ext>
            </p:extLst>
          </p:nvPr>
        </p:nvGraphicFramePr>
        <p:xfrm>
          <a:off x="748146" y="235529"/>
          <a:ext cx="10820400" cy="6580768"/>
        </p:xfrm>
        <a:graphic>
          <a:graphicData uri="http://schemas.openxmlformats.org/drawingml/2006/table">
            <a:tbl>
              <a:tblPr/>
              <a:tblGrid>
                <a:gridCol w="4444344">
                  <a:extLst>
                    <a:ext uri="{9D8B030D-6E8A-4147-A177-3AD203B41FA5}">
                      <a16:colId xmlns:a16="http://schemas.microsoft.com/office/drawing/2014/main" val="3489363221"/>
                    </a:ext>
                  </a:extLst>
                </a:gridCol>
                <a:gridCol w="1524432">
                  <a:extLst>
                    <a:ext uri="{9D8B030D-6E8A-4147-A177-3AD203B41FA5}">
                      <a16:colId xmlns:a16="http://schemas.microsoft.com/office/drawing/2014/main" val="1688658854"/>
                    </a:ext>
                  </a:extLst>
                </a:gridCol>
                <a:gridCol w="3873640">
                  <a:extLst>
                    <a:ext uri="{9D8B030D-6E8A-4147-A177-3AD203B41FA5}">
                      <a16:colId xmlns:a16="http://schemas.microsoft.com/office/drawing/2014/main" val="552625410"/>
                    </a:ext>
                  </a:extLst>
                </a:gridCol>
                <a:gridCol w="977984">
                  <a:extLst>
                    <a:ext uri="{9D8B030D-6E8A-4147-A177-3AD203B41FA5}">
                      <a16:colId xmlns:a16="http://schemas.microsoft.com/office/drawing/2014/main" val="4055883745"/>
                    </a:ext>
                  </a:extLst>
                </a:gridCol>
              </a:tblGrid>
              <a:tr h="6920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النّعمة غير المنظورة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952500" algn="l"/>
                        </a:tabLst>
                      </a:pPr>
                      <a:r>
                        <a:rPr lang="ar-SA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tabLst>
                          <a:tab pos="952500" algn="l"/>
                        </a:tabLst>
                      </a:pPr>
                      <a:r>
                        <a:rPr lang="ar-SA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الرقم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السِّرّ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الرقم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9483387"/>
                  </a:ext>
                </a:extLst>
              </a:tr>
              <a:tr h="109534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يعطينا جسد المسيح ودمه </a:t>
                      </a:r>
                      <a:r>
                        <a:rPr lang="en-US" sz="20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solidFill>
                            <a:srgbClr val="C00000"/>
                          </a:solidFill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0000FF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المعموديّة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227686"/>
                  </a:ext>
                </a:extLst>
              </a:tr>
              <a:tr h="6920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يهبنا </a:t>
                      </a: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الرّوح القُدس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الميرون المُقدّس ( التثبيت 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043748"/>
                  </a:ext>
                </a:extLst>
              </a:tr>
              <a:tr h="6920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ننال الشّفاء الرّوحيّ والجسديّ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القربان الأقدس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196420"/>
                  </a:ext>
                </a:extLst>
              </a:tr>
              <a:tr h="6920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نصبح أبناء الله وننضم إلى الكنيسة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التّوبة والاعتراف 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677072"/>
                  </a:ext>
                </a:extLst>
              </a:tr>
              <a:tr h="6920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يمنح الروح المقدس والتكريس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مسحة المرضى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4268017"/>
                  </a:ext>
                </a:extLst>
              </a:tr>
              <a:tr h="87592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يصبح الزوجان جسداً واحداً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الكهنوت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298576"/>
                  </a:ext>
                </a:extLst>
              </a:tr>
              <a:tr h="692072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يمنحنا غفران الخطايا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الزّواج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ar-SA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4468" marR="5446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81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5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360608"/>
            <a:ext cx="8915399" cy="798491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 smtClean="0">
                <a:solidFill>
                  <a:srgbClr val="FF0000"/>
                </a:solidFill>
              </a:rPr>
              <a:t>صلاة :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831" y="1159100"/>
            <a:ext cx="9572782" cy="5698900"/>
          </a:xfrm>
        </p:spPr>
        <p:txBody>
          <a:bodyPr>
            <a:noAutofit/>
          </a:bodyPr>
          <a:lstStyle/>
          <a:p>
            <a:pPr algn="r"/>
            <a:r>
              <a:rPr lang="ar-JO" sz="3600" dirty="0" smtClean="0">
                <a:solidFill>
                  <a:srgbClr val="0070C0"/>
                </a:solidFill>
              </a:rPr>
              <a:t>يا رب ، </a:t>
            </a:r>
          </a:p>
          <a:p>
            <a:pPr algn="r"/>
            <a:r>
              <a:rPr lang="ar-JO" sz="3600" dirty="0" smtClean="0">
                <a:solidFill>
                  <a:srgbClr val="0070C0"/>
                </a:solidFill>
              </a:rPr>
              <a:t>اعطيتني يدا تساعد وتعطي ،      </a:t>
            </a:r>
          </a:p>
          <a:p>
            <a:pPr algn="r"/>
            <a:r>
              <a:rPr lang="ar-JO" sz="3600" dirty="0">
                <a:solidFill>
                  <a:srgbClr val="0070C0"/>
                </a:solidFill>
              </a:rPr>
              <a:t> </a:t>
            </a:r>
            <a:r>
              <a:rPr lang="ar-JO" sz="3600" dirty="0" smtClean="0">
                <a:solidFill>
                  <a:srgbClr val="0070C0"/>
                </a:solidFill>
              </a:rPr>
              <a:t>           وعينا تعطف ، </a:t>
            </a:r>
          </a:p>
          <a:p>
            <a:pPr algn="r"/>
            <a:r>
              <a:rPr lang="ar-JO" sz="3600" dirty="0">
                <a:solidFill>
                  <a:srgbClr val="0070C0"/>
                </a:solidFill>
              </a:rPr>
              <a:t> </a:t>
            </a:r>
            <a:r>
              <a:rPr lang="ar-JO" sz="3600" dirty="0" smtClean="0">
                <a:solidFill>
                  <a:srgbClr val="0070C0"/>
                </a:solidFill>
              </a:rPr>
              <a:t>           ورِجلاً تُسرع نحو القريب ، </a:t>
            </a:r>
          </a:p>
          <a:p>
            <a:pPr algn="r"/>
            <a:r>
              <a:rPr lang="ar-JO" sz="3600" dirty="0" smtClean="0">
                <a:solidFill>
                  <a:srgbClr val="0070C0"/>
                </a:solidFill>
              </a:rPr>
              <a:t>            واذنا تسمع الاخرين ، </a:t>
            </a:r>
          </a:p>
          <a:p>
            <a:pPr algn="r"/>
            <a:r>
              <a:rPr lang="ar-JO" sz="3600" dirty="0">
                <a:solidFill>
                  <a:srgbClr val="0070C0"/>
                </a:solidFill>
              </a:rPr>
              <a:t> </a:t>
            </a:r>
            <a:r>
              <a:rPr lang="ar-JO" sz="3600" dirty="0" smtClean="0">
                <a:solidFill>
                  <a:srgbClr val="0070C0"/>
                </a:solidFill>
              </a:rPr>
              <a:t>           وفما يشجّع ، </a:t>
            </a:r>
          </a:p>
          <a:p>
            <a:pPr algn="r"/>
            <a:r>
              <a:rPr lang="ar-JO" sz="3600" dirty="0">
                <a:solidFill>
                  <a:srgbClr val="0070C0"/>
                </a:solidFill>
              </a:rPr>
              <a:t> </a:t>
            </a:r>
            <a:r>
              <a:rPr lang="ar-JO" sz="3600" dirty="0" smtClean="0">
                <a:solidFill>
                  <a:srgbClr val="0070C0"/>
                </a:solidFill>
              </a:rPr>
              <a:t>           وقلبا يحب . </a:t>
            </a:r>
          </a:p>
          <a:p>
            <a:pPr algn="r"/>
            <a:r>
              <a:rPr lang="ar-JO" sz="3600" dirty="0">
                <a:solidFill>
                  <a:srgbClr val="0070C0"/>
                </a:solidFill>
              </a:rPr>
              <a:t> </a:t>
            </a:r>
            <a:r>
              <a:rPr lang="ar-JO" sz="3600" dirty="0" smtClean="0">
                <a:solidFill>
                  <a:srgbClr val="0070C0"/>
                </a:solidFill>
              </a:rPr>
              <a:t>           مبارك انت ، يا رب ، في كل ما تفعل !</a:t>
            </a:r>
            <a:endParaRPr lang="ar-JO" sz="36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1326521"/>
            <a:ext cx="991673" cy="875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951" y="2640168"/>
            <a:ext cx="1060271" cy="605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847" y="2965358"/>
            <a:ext cx="759852" cy="824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98" y="4726543"/>
            <a:ext cx="1236372" cy="4250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4" y="5368741"/>
            <a:ext cx="853024" cy="5072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963472"/>
            <a:ext cx="724001" cy="69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727" y="1441527"/>
            <a:ext cx="6345382" cy="5097817"/>
          </a:xfrm>
        </p:spPr>
        <p:txBody>
          <a:bodyPr>
            <a:normAutofit/>
          </a:bodyPr>
          <a:lstStyle/>
          <a:p>
            <a:pPr algn="r"/>
            <a:r>
              <a:rPr lang="ar-JO" sz="3000" dirty="0" smtClean="0"/>
              <a:t>* عما تعبر الصورة ؟ </a:t>
            </a:r>
            <a:br>
              <a:rPr lang="ar-JO" sz="3000" dirty="0" smtClean="0"/>
            </a:br>
            <a:r>
              <a:rPr lang="ar-JO" sz="3000" dirty="0"/>
              <a:t/>
            </a:r>
            <a:br>
              <a:rPr lang="ar-JO" sz="3000" dirty="0"/>
            </a:br>
            <a:r>
              <a:rPr lang="ar-JO" sz="3000" dirty="0" smtClean="0"/>
              <a:t>* إلى ماذا ترمز الورود في الصورة ؟ </a:t>
            </a:r>
            <a:br>
              <a:rPr lang="ar-JO" sz="3000" dirty="0" smtClean="0"/>
            </a:br>
            <a:r>
              <a:rPr lang="ar-JO" sz="3000" dirty="0"/>
              <a:t/>
            </a:r>
            <a:br>
              <a:rPr lang="ar-JO" sz="3000" dirty="0"/>
            </a:br>
            <a:r>
              <a:rPr lang="ar-JO" sz="3000" dirty="0" smtClean="0"/>
              <a:t>* ماذا نستنتج من حوار المعلمة مع أحد تلاميذها ؟ </a:t>
            </a:r>
            <a:br>
              <a:rPr lang="ar-JO" sz="3000" dirty="0" smtClean="0"/>
            </a:br>
            <a:r>
              <a:rPr lang="ar-JO" sz="3000" dirty="0"/>
              <a:t/>
            </a:r>
            <a:br>
              <a:rPr lang="ar-JO" sz="3000" dirty="0"/>
            </a:br>
            <a:r>
              <a:rPr lang="ar-JO" sz="3000" dirty="0" smtClean="0"/>
              <a:t>* ما العلامات التي تظهر محبة الله لنا ؟  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15200" y="956619"/>
            <a:ext cx="4682836" cy="509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61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837" y="1571223"/>
            <a:ext cx="9869776" cy="3721994"/>
          </a:xfrm>
        </p:spPr>
        <p:txBody>
          <a:bodyPr>
            <a:normAutofit/>
          </a:bodyPr>
          <a:lstStyle/>
          <a:p>
            <a:pPr algn="r"/>
            <a:r>
              <a:rPr lang="ar-JO" sz="3000" dirty="0" smtClean="0">
                <a:solidFill>
                  <a:srgbClr val="0070C0"/>
                </a:solidFill>
              </a:rPr>
              <a:t>* ما هو السرّ في حياتنا ؟ </a:t>
            </a:r>
            <a:br>
              <a:rPr lang="ar-JO" sz="3000" dirty="0" smtClean="0">
                <a:solidFill>
                  <a:srgbClr val="0070C0"/>
                </a:solidFill>
              </a:rPr>
            </a:br>
            <a:r>
              <a:rPr lang="ar-JO" sz="3000" dirty="0">
                <a:solidFill>
                  <a:srgbClr val="0070C0"/>
                </a:solidFill>
              </a:rPr>
              <a:t/>
            </a:r>
            <a:br>
              <a:rPr lang="ar-JO" sz="3000" dirty="0">
                <a:solidFill>
                  <a:srgbClr val="0070C0"/>
                </a:solidFill>
              </a:rPr>
            </a:br>
            <a:r>
              <a:rPr lang="ar-JO" sz="3000" dirty="0" smtClean="0">
                <a:solidFill>
                  <a:srgbClr val="0070C0"/>
                </a:solidFill>
              </a:rPr>
              <a:t>* ما هو السر في المفهوم الكنسي ؟ </a:t>
            </a:r>
            <a:br>
              <a:rPr lang="ar-JO" sz="3000" dirty="0" smtClean="0">
                <a:solidFill>
                  <a:srgbClr val="0070C0"/>
                </a:solidFill>
              </a:rPr>
            </a:br>
            <a:r>
              <a:rPr lang="ar-JO" sz="3000" dirty="0">
                <a:solidFill>
                  <a:srgbClr val="0070C0"/>
                </a:solidFill>
              </a:rPr>
              <a:t/>
            </a:r>
            <a:br>
              <a:rPr lang="ar-JO" sz="3000" dirty="0">
                <a:solidFill>
                  <a:srgbClr val="0070C0"/>
                </a:solidFill>
              </a:rPr>
            </a:br>
            <a:r>
              <a:rPr lang="ar-JO" sz="3000" dirty="0" smtClean="0">
                <a:solidFill>
                  <a:srgbClr val="0070C0"/>
                </a:solidFill>
              </a:rPr>
              <a:t> هو عمل الروح القدس في نفس الإنسان ، وله علامة ورمز خارجي . ينال المؤمنون به نعمة داخلية غير منظورة من الله .  </a:t>
            </a:r>
            <a:endParaRPr lang="ar-JO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8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845" y="388979"/>
            <a:ext cx="8911687" cy="1280890"/>
          </a:xfrm>
        </p:spPr>
        <p:txBody>
          <a:bodyPr>
            <a:normAutofit/>
          </a:bodyPr>
          <a:lstStyle/>
          <a:p>
            <a:pPr algn="r"/>
            <a:r>
              <a:rPr lang="ar-JO" sz="3000" dirty="0" smtClean="0"/>
              <a:t>الاسرار السبعة المقدسة </a:t>
            </a:r>
            <a:endParaRPr lang="en-US" sz="3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1" y="1110343"/>
            <a:ext cx="11469188" cy="551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412124"/>
            <a:ext cx="8911687" cy="927279"/>
          </a:xfrm>
        </p:spPr>
        <p:txBody>
          <a:bodyPr/>
          <a:lstStyle/>
          <a:p>
            <a:pPr algn="r"/>
            <a:r>
              <a:rPr lang="ar-JO" dirty="0" smtClean="0">
                <a:solidFill>
                  <a:srgbClr val="0070C0"/>
                </a:solidFill>
              </a:rPr>
              <a:t>وضع السيد المسيح الاسرار وعددها سبعة </a:t>
            </a:r>
            <a:endParaRPr lang="ar-JO" dirty="0">
              <a:solidFill>
                <a:srgbClr val="0070C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442435"/>
            <a:ext cx="12063211" cy="5267458"/>
          </a:xfrm>
        </p:spPr>
      </p:pic>
    </p:spTree>
    <p:extLst>
      <p:ext uri="{BB962C8B-B14F-4D97-AF65-F5344CB8AC3E}">
        <p14:creationId xmlns:p14="http://schemas.microsoft.com/office/powerpoint/2010/main" val="310725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0070C0"/>
                </a:solidFill>
              </a:rPr>
              <a:t>سر المعمودية </a:t>
            </a:r>
            <a:endParaRPr lang="ar-JO" dirty="0">
              <a:solidFill>
                <a:srgbClr val="0070C0"/>
              </a:solidFill>
            </a:endParaRPr>
          </a:p>
        </p:txBody>
      </p:sp>
      <p:pic>
        <p:nvPicPr>
          <p:cNvPr id="1026" name="Picture 2" descr="ÙÙÙ:Batismo Davi Bergstedt.jpg - ÙÙÙÙØ¨ÙØ¯ÙØ§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700010"/>
            <a:ext cx="7001836" cy="43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0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0070C0"/>
                </a:solidFill>
              </a:rPr>
              <a:t>سر التثبيت </a:t>
            </a:r>
            <a:endParaRPr lang="ar-JO" dirty="0">
              <a:solidFill>
                <a:srgbClr val="0070C0"/>
              </a:solidFill>
            </a:endParaRPr>
          </a:p>
        </p:txBody>
      </p:sp>
      <p:pic>
        <p:nvPicPr>
          <p:cNvPr id="9218" name="Picture 2" descr="Ø³Ø± Ø§ÙÙÙØ±ÙÙ - Ø§ÙØ³Ø± Ø§ÙØ«Ø§ÙÙ ÙÙ Ø§Ø³Ø±Ø§Ø± Ø§ÙÙÙÙØ³Ø© - Ø¹ÙÙ Ø³Ø§ÙØªÙ Ù ÙØ§Ø±ÙÙ - ÙØ¯ÙÙØ©  Ø§ÙØ£Ø³Ø±Ø§Ø± - Ø£Ø¨ÙÙØ§ Ø¯Ø§ÙØ¯ ÙÙØ¹Ù - YouTub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82" y="2356834"/>
            <a:ext cx="7624293" cy="376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smtClean="0">
                <a:solidFill>
                  <a:srgbClr val="0070C0"/>
                </a:solidFill>
              </a:rPr>
              <a:t>سر القربان الأقدس </a:t>
            </a:r>
            <a:endParaRPr lang="ar-JO" dirty="0">
              <a:solidFill>
                <a:srgbClr val="0070C0"/>
              </a:solidFill>
            </a:endParaRPr>
          </a:p>
        </p:txBody>
      </p:sp>
      <p:pic>
        <p:nvPicPr>
          <p:cNvPr id="8194" name="Picture 2" descr="ÙÙ ÙØ§ÙÙÙÙ ÙØ°Ø§ Ø§ÙØ®ÙØ¨ÙØ² ÙÙØ­ÙÙ ÙÙÙØ£Ø¨Ø¯ &quot; ( ÙÙØ­ÙØ§ Ù¦ : Ù¨Ù¥ ) - Ø§ÙÙÙÙØ³Ø© Ø§ÙÙØ§Ø«ÙÙÙÙÙØ©  Ø¨ÙØµØ±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94" y="1584101"/>
            <a:ext cx="5834130" cy="397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2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1634</TotalTime>
  <Words>319</Words>
  <Application>Microsoft Office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Tahoma</vt:lpstr>
      <vt:lpstr>Wingdings 3</vt:lpstr>
      <vt:lpstr>Wisp</vt:lpstr>
      <vt:lpstr>درس 1 : بالأسرار يعطينا يسوع الحياة </vt:lpstr>
      <vt:lpstr>صلاة :</vt:lpstr>
      <vt:lpstr>* عما تعبر الصورة ؟   * إلى ماذا ترمز الورود في الصورة ؟   * ماذا نستنتج من حوار المعلمة مع أحد تلاميذها ؟   * ما العلامات التي تظهر محبة الله لنا ؟  </vt:lpstr>
      <vt:lpstr>* ما هو السرّ في حياتنا ؟   * ما هو السر في المفهوم الكنسي ؟    هو عمل الروح القدس في نفس الإنسان ، وله علامة ورمز خارجي . ينال المؤمنون به نعمة داخلية غير منظورة من الله .  </vt:lpstr>
      <vt:lpstr>الاسرار السبعة المقدسة </vt:lpstr>
      <vt:lpstr>وضع السيد المسيح الاسرار وعددها سبعة </vt:lpstr>
      <vt:lpstr>سر المعمودية </vt:lpstr>
      <vt:lpstr>سر التثبيت </vt:lpstr>
      <vt:lpstr>سر القربان الأقدس </vt:lpstr>
      <vt:lpstr>سر التوبة </vt:lpstr>
      <vt:lpstr>سر مسحة المرضى </vt:lpstr>
      <vt:lpstr>سر الكهنوت </vt:lpstr>
      <vt:lpstr>سر الزواج </vt:lpstr>
      <vt:lpstr>وضع السيد المسيح الاسرار ليقدسنا  ويبني كنيسته </vt:lpstr>
      <vt:lpstr>في كل سر من الاسرار نجد مايلي : </vt:lpstr>
      <vt:lpstr>الصورة : وهي الكلمات التي يستعملها الكاهن اثناء الاحتفال بالسر . </vt:lpstr>
      <vt:lpstr>الخادم : هو الشخص الذي يمنح السر باسم يسوع المسيح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SEIF</dc:creator>
  <cp:lastModifiedBy>User</cp:lastModifiedBy>
  <cp:revision>51</cp:revision>
  <dcterms:created xsi:type="dcterms:W3CDTF">2020-09-14T20:48:02Z</dcterms:created>
  <dcterms:modified xsi:type="dcterms:W3CDTF">2025-09-01T18:13:14Z</dcterms:modified>
</cp:coreProperties>
</file>