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5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44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9/2/2025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44630" y="463731"/>
            <a:ext cx="8915399" cy="1247503"/>
          </a:xfrm>
        </p:spPr>
        <p:txBody>
          <a:bodyPr>
            <a:normAutofit/>
          </a:bodyPr>
          <a:lstStyle/>
          <a:p>
            <a:pPr algn="r"/>
            <a:r>
              <a:rPr lang="ar-JO" sz="3000" dirty="0" smtClean="0">
                <a:solidFill>
                  <a:schemeClr val="tx1"/>
                </a:solidFill>
              </a:rPr>
              <a:t>درس 7 : العهد القديم </a:t>
            </a:r>
            <a:endParaRPr lang="en-US" sz="3000" dirty="0">
              <a:solidFill>
                <a:schemeClr val="tx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44137" y="1968865"/>
            <a:ext cx="10315892" cy="3752666"/>
          </a:xfrm>
        </p:spPr>
        <p:txBody>
          <a:bodyPr>
            <a:normAutofit fontScale="25000" lnSpcReduction="20000"/>
          </a:bodyPr>
          <a:lstStyle/>
          <a:p>
            <a:pPr marL="457200" indent="-457200" algn="r">
              <a:buFont typeface="Arial" panose="020B0604020202020204" pitchFamily="34" charset="0"/>
              <a:buChar char="•"/>
            </a:pPr>
            <a:r>
              <a:rPr lang="ar-JO" sz="12000" dirty="0" smtClean="0">
                <a:solidFill>
                  <a:schemeClr val="tx1"/>
                </a:solidFill>
              </a:rPr>
              <a:t>*</a:t>
            </a:r>
            <a:r>
              <a:rPr lang="ar-JO" sz="4800" dirty="0" smtClean="0">
                <a:solidFill>
                  <a:schemeClr val="tx1"/>
                </a:solidFill>
              </a:rPr>
              <a:t> </a:t>
            </a:r>
            <a:r>
              <a:rPr lang="ar-JO" sz="12000" dirty="0" smtClean="0">
                <a:solidFill>
                  <a:schemeClr val="tx1"/>
                </a:solidFill>
              </a:rPr>
              <a:t>ما معنى كلمة عهد ؟ </a:t>
            </a:r>
          </a:p>
          <a:p>
            <a:pPr marL="457200" indent="-457200" algn="r">
              <a:buFont typeface="Arial" panose="020B0604020202020204" pitchFamily="34" charset="0"/>
              <a:buChar char="•"/>
            </a:pPr>
            <a:endParaRPr lang="ar-JO" sz="12000" dirty="0">
              <a:solidFill>
                <a:schemeClr val="tx1"/>
              </a:solidFill>
            </a:endParaRPr>
          </a:p>
          <a:p>
            <a:pPr marL="457200" indent="-457200" algn="r">
              <a:buFont typeface="Arial" panose="020B0604020202020204" pitchFamily="34" charset="0"/>
              <a:buChar char="•"/>
            </a:pPr>
            <a:r>
              <a:rPr lang="ar-JO" sz="12000" dirty="0" smtClean="0">
                <a:solidFill>
                  <a:schemeClr val="tx1"/>
                </a:solidFill>
              </a:rPr>
              <a:t>* ماذا يعني أن يكون هناك عهد بين شخصين ؟</a:t>
            </a:r>
          </a:p>
          <a:p>
            <a:pPr marL="457200" indent="-457200" algn="r">
              <a:buFont typeface="Arial" panose="020B0604020202020204" pitchFamily="34" charset="0"/>
              <a:buChar char="•"/>
            </a:pPr>
            <a:r>
              <a:rPr lang="ar-JO" sz="12000" dirty="0" smtClean="0">
                <a:solidFill>
                  <a:schemeClr val="tx1"/>
                </a:solidFill>
              </a:rPr>
              <a:t> </a:t>
            </a:r>
          </a:p>
          <a:p>
            <a:pPr marL="457200" indent="-457200" algn="r">
              <a:buFont typeface="Arial" panose="020B0604020202020204" pitchFamily="34" charset="0"/>
              <a:buChar char="•"/>
            </a:pPr>
            <a:r>
              <a:rPr lang="ar-JO" sz="12000" dirty="0">
                <a:solidFill>
                  <a:schemeClr val="tx1"/>
                </a:solidFill>
              </a:rPr>
              <a:t>* أعطي أمثلة من واقع حياتنا اليومية على أنواع العهود بين البشر ؟ </a:t>
            </a:r>
          </a:p>
          <a:p>
            <a:pPr marL="457200" indent="-457200" algn="r">
              <a:buFont typeface="Arial" panose="020B0604020202020204" pitchFamily="34" charset="0"/>
              <a:buChar char="•"/>
            </a:pPr>
            <a:endParaRPr lang="ar-JO" sz="12000" dirty="0" smtClean="0"/>
          </a:p>
          <a:p>
            <a:pPr marL="457200" indent="-457200" algn="r">
              <a:buFont typeface="Arial" panose="020B0604020202020204" pitchFamily="34" charset="0"/>
              <a:buChar char="•"/>
            </a:pPr>
            <a:endParaRPr lang="ar-JO" sz="3000" dirty="0"/>
          </a:p>
          <a:p>
            <a:pPr marL="457200" indent="-457200" algn="r">
              <a:buFont typeface="Arial" panose="020B0604020202020204" pitchFamily="34" charset="0"/>
              <a:buChar char="•"/>
            </a:pPr>
            <a:r>
              <a:rPr lang="ar-JO" sz="3000" dirty="0" smtClean="0"/>
              <a:t> </a:t>
            </a:r>
            <a:endParaRPr lang="en-US" sz="3000" dirty="0"/>
          </a:p>
        </p:txBody>
      </p:sp>
    </p:spTree>
    <p:extLst>
      <p:ext uri="{BB962C8B-B14F-4D97-AF65-F5344CB8AC3E}">
        <p14:creationId xmlns:p14="http://schemas.microsoft.com/office/powerpoint/2010/main" val="3712926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ar-JO" sz="4000" dirty="0" smtClean="0"/>
              <a:t>كلمة الله في العهد القديم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5636" y="2063930"/>
            <a:ext cx="11088976" cy="3847291"/>
          </a:xfrm>
        </p:spPr>
        <p:txBody>
          <a:bodyPr>
            <a:normAutofit/>
          </a:bodyPr>
          <a:lstStyle/>
          <a:p>
            <a:pPr algn="r"/>
            <a:r>
              <a:rPr lang="ar-JO" sz="2600" dirty="0" smtClean="0">
                <a:solidFill>
                  <a:schemeClr val="tx1"/>
                </a:solidFill>
              </a:rPr>
              <a:t>أحب الله البشر وأراد أن يسير معهم خطوة خطوة ليقربهم منه ويقيم معهم عهدًا خلاصيًا دائمًا . </a:t>
            </a:r>
          </a:p>
          <a:p>
            <a:pPr algn="r"/>
            <a:r>
              <a:rPr lang="ar-JO" sz="2600" dirty="0" smtClean="0">
                <a:solidFill>
                  <a:schemeClr val="tx1"/>
                </a:solidFill>
              </a:rPr>
              <a:t>نجد في العهد القديم مراحل مسيرة الله مع البشر حتى مجيء  السيد المسيح. </a:t>
            </a:r>
          </a:p>
          <a:p>
            <a:pPr algn="r"/>
            <a:r>
              <a:rPr lang="ar-JO" sz="2600" dirty="0" smtClean="0">
                <a:solidFill>
                  <a:schemeClr val="tx1"/>
                </a:solidFill>
              </a:rPr>
              <a:t>تاريخ الخلاص تاريخ طويل يسير بنا تدريجيًا نحو السيد المسيح الرب والمخلص .</a:t>
            </a:r>
          </a:p>
          <a:p>
            <a:pPr algn="r"/>
            <a:r>
              <a:rPr lang="ar-JO" sz="2600" dirty="0" smtClean="0">
                <a:solidFill>
                  <a:schemeClr val="tx1"/>
                </a:solidFill>
              </a:rPr>
              <a:t> </a:t>
            </a:r>
            <a:endParaRPr lang="en-US" sz="2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9823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ar-JO" sz="3000" b="1" dirty="0" smtClean="0">
                <a:solidFill>
                  <a:srgbClr val="00B050"/>
                </a:solidFill>
              </a:rPr>
              <a:t>مراحل تاريخ الخلاص في العهد القديم </a:t>
            </a:r>
            <a:endParaRPr lang="en-US" sz="3000" b="1" dirty="0">
              <a:solidFill>
                <a:srgbClr val="00B05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4949" y="1264555"/>
            <a:ext cx="10943503" cy="5157256"/>
          </a:xfrm>
        </p:spPr>
        <p:txBody>
          <a:bodyPr>
            <a:normAutofit/>
          </a:bodyPr>
          <a:lstStyle/>
          <a:p>
            <a:pPr algn="r"/>
            <a:r>
              <a:rPr lang="ar-JO" sz="3000" b="1" dirty="0" smtClean="0"/>
              <a:t>1. البدايات :</a:t>
            </a:r>
            <a:r>
              <a:rPr lang="ar-JO" sz="3000" dirty="0" smtClean="0"/>
              <a:t> </a:t>
            </a:r>
          </a:p>
          <a:p>
            <a:pPr algn="r"/>
            <a:r>
              <a:rPr lang="ar-JO" sz="3000" dirty="0" smtClean="0"/>
              <a:t>الخلق ، الخطيئة ، الوعد بالمخلص </a:t>
            </a:r>
          </a:p>
          <a:p>
            <a:pPr algn="r"/>
            <a:endParaRPr lang="ar-JO" sz="3000" dirty="0" smtClean="0"/>
          </a:p>
          <a:p>
            <a:pPr algn="r"/>
            <a:r>
              <a:rPr lang="ar-JO" sz="3000" b="1" dirty="0" smtClean="0"/>
              <a:t>2. الآباء :</a:t>
            </a:r>
          </a:p>
          <a:p>
            <a:pPr algn="r"/>
            <a:r>
              <a:rPr lang="ar-JO" sz="3000" dirty="0" smtClean="0"/>
              <a:t>إيمان إبراهيم بالله الخالق </a:t>
            </a:r>
          </a:p>
          <a:p>
            <a:pPr algn="r"/>
            <a:endParaRPr lang="ar-JO" sz="3000" dirty="0" smtClean="0"/>
          </a:p>
          <a:p>
            <a:pPr algn="r"/>
            <a:r>
              <a:rPr lang="ar-JO" sz="3000" b="1" dirty="0" smtClean="0"/>
              <a:t>3. المنقذون : </a:t>
            </a:r>
          </a:p>
          <a:p>
            <a:pPr algn="r"/>
            <a:r>
              <a:rPr lang="ar-JO" sz="3000" dirty="0" smtClean="0"/>
              <a:t>موسى يحرر الشعب من العبودية في مصر ويعطيه الله الوصايا العشر </a:t>
            </a:r>
          </a:p>
          <a:p>
            <a:pPr algn="r"/>
            <a:endParaRPr lang="en-US" sz="3000" dirty="0"/>
          </a:p>
        </p:txBody>
      </p:sp>
    </p:spTree>
    <p:extLst>
      <p:ext uri="{BB962C8B-B14F-4D97-AF65-F5344CB8AC3E}">
        <p14:creationId xmlns:p14="http://schemas.microsoft.com/office/powerpoint/2010/main" val="25511584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316416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10343" y="1232262"/>
            <a:ext cx="10394269" cy="5625737"/>
          </a:xfrm>
        </p:spPr>
        <p:txBody>
          <a:bodyPr>
            <a:normAutofit/>
          </a:bodyPr>
          <a:lstStyle/>
          <a:p>
            <a:pPr algn="r"/>
            <a:r>
              <a:rPr lang="ar-JO" sz="3000" b="1" dirty="0" smtClean="0"/>
              <a:t>4. الملوك : </a:t>
            </a:r>
          </a:p>
          <a:p>
            <a:pPr algn="r"/>
            <a:r>
              <a:rPr lang="ar-JO" sz="3000" dirty="0" smtClean="0"/>
              <a:t>اختار الله داود ملكًا على الشعب . ومن نسله سيأتي المخلص . </a:t>
            </a:r>
          </a:p>
          <a:p>
            <a:pPr algn="r"/>
            <a:endParaRPr lang="ar-JO" sz="3000" dirty="0" smtClean="0"/>
          </a:p>
          <a:p>
            <a:pPr algn="r"/>
            <a:r>
              <a:rPr lang="ar-JO" sz="3000" b="1" dirty="0" smtClean="0"/>
              <a:t>5. الأنبياء : </a:t>
            </a:r>
          </a:p>
          <a:p>
            <a:pPr algn="r"/>
            <a:r>
              <a:rPr lang="ar-JO" sz="3000" dirty="0" smtClean="0"/>
              <a:t>دعاهم الله ليرشدوا الشعب إلى الطريق الصحيح .</a:t>
            </a:r>
          </a:p>
          <a:p>
            <a:pPr algn="r"/>
            <a:r>
              <a:rPr lang="ar-JO" sz="3000" dirty="0" smtClean="0"/>
              <a:t> </a:t>
            </a:r>
          </a:p>
          <a:p>
            <a:pPr algn="r"/>
            <a:r>
              <a:rPr lang="ar-JO" sz="3000" b="1" dirty="0" smtClean="0"/>
              <a:t>6. نحو مجيء المخلص :</a:t>
            </a:r>
          </a:p>
          <a:p>
            <a:pPr algn="r"/>
            <a:r>
              <a:rPr lang="ar-JO" sz="3000" dirty="0" smtClean="0"/>
              <a:t>حقق الله وعده بإرسال المخلص .  </a:t>
            </a:r>
          </a:p>
          <a:p>
            <a:pPr algn="r"/>
            <a:endParaRPr lang="en-US" sz="3000" dirty="0"/>
          </a:p>
        </p:txBody>
      </p:sp>
    </p:spTree>
    <p:extLst>
      <p:ext uri="{BB962C8B-B14F-4D97-AF65-F5344CB8AC3E}">
        <p14:creationId xmlns:p14="http://schemas.microsoft.com/office/powerpoint/2010/main" val="16042547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32560" y="584922"/>
            <a:ext cx="8911687" cy="1280890"/>
          </a:xfrm>
        </p:spPr>
        <p:txBody>
          <a:bodyPr>
            <a:normAutofit/>
          </a:bodyPr>
          <a:lstStyle/>
          <a:p>
            <a:pPr algn="r"/>
            <a:r>
              <a:rPr lang="ar-JO" sz="3000" b="1" dirty="0" smtClean="0">
                <a:solidFill>
                  <a:srgbClr val="00B050"/>
                </a:solidFill>
              </a:rPr>
              <a:t>أسفار العهد القديم </a:t>
            </a:r>
            <a:endParaRPr lang="en-US" sz="3000" b="1" dirty="0">
              <a:solidFill>
                <a:srgbClr val="00B05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399" y="1377141"/>
            <a:ext cx="11005848" cy="5389419"/>
          </a:xfrm>
        </p:spPr>
        <p:txBody>
          <a:bodyPr>
            <a:normAutofit/>
          </a:bodyPr>
          <a:lstStyle/>
          <a:p>
            <a:pPr algn="r"/>
            <a:r>
              <a:rPr lang="ar-JO" sz="3000" dirty="0" smtClean="0"/>
              <a:t>تقسم كتب العهد القديم إلى </a:t>
            </a:r>
            <a:r>
              <a:rPr lang="ar-JO" sz="3000" b="1" dirty="0" smtClean="0"/>
              <a:t>أربعة أقسام </a:t>
            </a:r>
            <a:r>
              <a:rPr lang="ar-JO" sz="3000" dirty="0" smtClean="0"/>
              <a:t>، وهي : </a:t>
            </a:r>
          </a:p>
          <a:p>
            <a:pPr algn="r"/>
            <a:r>
              <a:rPr lang="ar-JO" sz="3000" b="1" dirty="0" smtClean="0">
                <a:solidFill>
                  <a:srgbClr val="C00000"/>
                </a:solidFill>
              </a:rPr>
              <a:t>1) التوراة :</a:t>
            </a:r>
            <a:r>
              <a:rPr lang="ar-JO" sz="3000" dirty="0" smtClean="0"/>
              <a:t> وهي الكتب الخمسة الأولى . </a:t>
            </a:r>
          </a:p>
          <a:p>
            <a:pPr algn="r"/>
            <a:r>
              <a:rPr lang="ar-JO" sz="3000" dirty="0" smtClean="0"/>
              <a:t>التوراة : كلمة عبرية معناها " الشريعة " </a:t>
            </a:r>
          </a:p>
          <a:p>
            <a:pPr algn="r"/>
            <a:r>
              <a:rPr lang="ar-JO" sz="3000" dirty="0" smtClean="0"/>
              <a:t>سفر التكوين : يروي خلق العالم </a:t>
            </a:r>
          </a:p>
          <a:p>
            <a:pPr algn="r"/>
            <a:r>
              <a:rPr lang="ar-JO" sz="3000" dirty="0" smtClean="0"/>
              <a:t>سفر الخروج : يروي خروج بني اسرائيل من مصر </a:t>
            </a:r>
          </a:p>
          <a:p>
            <a:pPr algn="r"/>
            <a:r>
              <a:rPr lang="ar-JO" sz="3000" dirty="0" smtClean="0"/>
              <a:t>سفر الأحبار : فيه تشريع العبادة </a:t>
            </a:r>
            <a:endParaRPr lang="en-US" sz="3000" dirty="0" smtClean="0"/>
          </a:p>
          <a:p>
            <a:pPr algn="r"/>
            <a:r>
              <a:rPr lang="ar-JO" sz="3000" dirty="0" smtClean="0"/>
              <a:t>سفر العدد </a:t>
            </a:r>
            <a:r>
              <a:rPr lang="ar-JO" sz="3000" smtClean="0"/>
              <a:t>: إحصاءات عن الاسباط الإثني عشر </a:t>
            </a:r>
            <a:r>
              <a:rPr lang="en-US" sz="3000" smtClean="0"/>
              <a:t> </a:t>
            </a:r>
            <a:endParaRPr lang="ar-JO" sz="3000" dirty="0" smtClean="0"/>
          </a:p>
          <a:p>
            <a:pPr algn="r"/>
            <a:r>
              <a:rPr lang="ar-JO" sz="3000" dirty="0" smtClean="0"/>
              <a:t>سفر تثنية الاشتراع : وهو تكرار ( تنفيذ ) الشريعة </a:t>
            </a:r>
            <a:endParaRPr lang="en-US" sz="3000" dirty="0"/>
          </a:p>
        </p:txBody>
      </p:sp>
    </p:spTree>
    <p:extLst>
      <p:ext uri="{BB962C8B-B14F-4D97-AF65-F5344CB8AC3E}">
        <p14:creationId xmlns:p14="http://schemas.microsoft.com/office/powerpoint/2010/main" val="34275327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153847"/>
            <a:ext cx="8911687" cy="128089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r"/>
            <a:r>
              <a:rPr lang="ar-JO" sz="3000" b="1" dirty="0" smtClean="0">
                <a:solidFill>
                  <a:srgbClr val="C00000"/>
                </a:solidFill>
              </a:rPr>
              <a:t>2) الكتب التاريخية : </a:t>
            </a:r>
            <a:r>
              <a:rPr lang="ar-JO" sz="3000" dirty="0" smtClean="0"/>
              <a:t>مجموعة من الكتب تروي تاريخ الخلاص منذ دخول العبرانيين أرض كنعان حتى مجيء السيد المسيح . </a:t>
            </a:r>
          </a:p>
          <a:p>
            <a:pPr algn="r"/>
            <a:r>
              <a:rPr lang="ar-JO" sz="3000" dirty="0" smtClean="0"/>
              <a:t>سفر يشوع ، والقضاة ، وصموئيل الأول والثاني ، الملوك الأول والثاني  </a:t>
            </a:r>
            <a:endParaRPr lang="en-US" sz="3000" dirty="0"/>
          </a:p>
        </p:txBody>
      </p:sp>
    </p:spTree>
    <p:extLst>
      <p:ext uri="{BB962C8B-B14F-4D97-AF65-F5344CB8AC3E}">
        <p14:creationId xmlns:p14="http://schemas.microsoft.com/office/powerpoint/2010/main" val="19936480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r"/>
            <a:r>
              <a:rPr lang="ar-JO" sz="3000" b="1" dirty="0" smtClean="0">
                <a:solidFill>
                  <a:srgbClr val="C00000"/>
                </a:solidFill>
              </a:rPr>
              <a:t>3) الكتب الحكمية : </a:t>
            </a:r>
            <a:r>
              <a:rPr lang="ar-JO" sz="3000" dirty="0" smtClean="0"/>
              <a:t>مجموعة من الكتب التي تتسم بالحكمة وتتعلق بالحياة . </a:t>
            </a:r>
          </a:p>
          <a:p>
            <a:pPr algn="r"/>
            <a:r>
              <a:rPr lang="ar-JO" sz="3000" dirty="0" smtClean="0"/>
              <a:t>سفر الأمثال ، والجامعة ، ويشوع بن سيراخ ، والمزامير . </a:t>
            </a:r>
            <a:endParaRPr lang="en-US" sz="3000" dirty="0"/>
          </a:p>
        </p:txBody>
      </p:sp>
    </p:spTree>
    <p:extLst>
      <p:ext uri="{BB962C8B-B14F-4D97-AF65-F5344CB8AC3E}">
        <p14:creationId xmlns:p14="http://schemas.microsoft.com/office/powerpoint/2010/main" val="24065198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8457" y="2133600"/>
            <a:ext cx="10786155" cy="3777622"/>
          </a:xfrm>
        </p:spPr>
        <p:txBody>
          <a:bodyPr>
            <a:normAutofit/>
          </a:bodyPr>
          <a:lstStyle/>
          <a:p>
            <a:pPr algn="r"/>
            <a:r>
              <a:rPr lang="ar-JO" sz="3000" b="1" dirty="0" smtClean="0">
                <a:solidFill>
                  <a:srgbClr val="C00000"/>
                </a:solidFill>
              </a:rPr>
              <a:t>4)الكتب النبوية : </a:t>
            </a:r>
            <a:r>
              <a:rPr lang="ar-JO" sz="3000" dirty="0" smtClean="0"/>
              <a:t>كتب تروي ما قاله الله على لسان الأنبياء ليعظوا ( ليعلموا ) الناس ويهدوهم غلى طريق البرّ . </a:t>
            </a:r>
          </a:p>
          <a:p>
            <a:pPr algn="r"/>
            <a:endParaRPr lang="ar-JO" sz="3000" dirty="0"/>
          </a:p>
          <a:p>
            <a:pPr algn="r"/>
            <a:r>
              <a:rPr lang="ar-JO" sz="3000" b="1" dirty="0" smtClean="0"/>
              <a:t>أربعة أنبياء كبار : </a:t>
            </a:r>
            <a:r>
              <a:rPr lang="ar-JO" sz="3000" dirty="0" smtClean="0"/>
              <a:t>إشعيا وإرميا وحزقيال ودانيال </a:t>
            </a:r>
          </a:p>
          <a:p>
            <a:pPr algn="r"/>
            <a:endParaRPr lang="ar-JO" sz="3000" dirty="0"/>
          </a:p>
          <a:p>
            <a:pPr algn="r"/>
            <a:r>
              <a:rPr lang="ar-JO" sz="3000" b="1" dirty="0" smtClean="0"/>
              <a:t>اثنا عشر صغار </a:t>
            </a:r>
            <a:r>
              <a:rPr lang="ar-JO" sz="3000" dirty="0" smtClean="0"/>
              <a:t>،منهم : هوشع ويوئيل وعاموس ويونان   </a:t>
            </a:r>
            <a:endParaRPr lang="en-US" sz="3000" dirty="0"/>
          </a:p>
        </p:txBody>
      </p:sp>
    </p:spTree>
    <p:extLst>
      <p:ext uri="{BB962C8B-B14F-4D97-AF65-F5344CB8AC3E}">
        <p14:creationId xmlns:p14="http://schemas.microsoft.com/office/powerpoint/2010/main" val="12449723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4034" y="624110"/>
            <a:ext cx="10250577" cy="1280890"/>
          </a:xfrm>
        </p:spPr>
        <p:txBody>
          <a:bodyPr>
            <a:normAutofit fontScale="90000"/>
          </a:bodyPr>
          <a:lstStyle/>
          <a:p>
            <a:pPr algn="r"/>
            <a:r>
              <a:rPr lang="ar-JO" sz="3000" b="1" dirty="0" smtClean="0">
                <a:solidFill>
                  <a:srgbClr val="C00000"/>
                </a:solidFill>
              </a:rPr>
              <a:t>عهد : </a:t>
            </a:r>
            <a:r>
              <a:rPr lang="ar-JO" sz="3000" dirty="0" smtClean="0"/>
              <a:t>معناها اتفاقية متبادلة بين الله والإنسان . </a:t>
            </a:r>
            <a:br>
              <a:rPr lang="ar-JO" sz="3000" dirty="0" smtClean="0"/>
            </a:br>
            <a:r>
              <a:rPr lang="ar-JO" sz="3000" dirty="0"/>
              <a:t/>
            </a:r>
            <a:br>
              <a:rPr lang="ar-JO" sz="3000" dirty="0"/>
            </a:br>
            <a:r>
              <a:rPr lang="ar-JO" sz="3000" dirty="0" smtClean="0"/>
              <a:t>أقام الله مع الإنسان عهد محبة بوساطة نوح وإبراهيم وموسى ،</a:t>
            </a:r>
            <a:br>
              <a:rPr lang="ar-JO" sz="3000" dirty="0" smtClean="0"/>
            </a:br>
            <a:r>
              <a:rPr lang="ar-JO" sz="3000" dirty="0"/>
              <a:t/>
            </a:r>
            <a:br>
              <a:rPr lang="ar-JO" sz="3000" dirty="0"/>
            </a:br>
            <a:r>
              <a:rPr lang="ar-JO" sz="3000" dirty="0" smtClean="0"/>
              <a:t> ثم جدد الله العهد بصورة نهائية في السيد المسيح له المجد . </a:t>
            </a:r>
            <a:br>
              <a:rPr lang="ar-JO" sz="3000" dirty="0" smtClean="0"/>
            </a:br>
            <a:r>
              <a:rPr lang="ar-JO" sz="3000" dirty="0"/>
              <a:t/>
            </a:r>
            <a:br>
              <a:rPr lang="ar-JO" sz="3000" dirty="0"/>
            </a:br>
            <a:r>
              <a:rPr lang="ar-JO" sz="3000" b="1" dirty="0" smtClean="0">
                <a:solidFill>
                  <a:schemeClr val="accent1"/>
                </a:solidFill>
              </a:rPr>
              <a:t>العهد القديم : </a:t>
            </a:r>
            <a:r>
              <a:rPr lang="ar-JO" sz="3000" dirty="0" smtClean="0"/>
              <a:t>هو العهد بين الله والبشر قبل مجيء السيد المسيح . </a:t>
            </a:r>
            <a:endParaRPr lang="en-US" sz="3000" dirty="0"/>
          </a:p>
        </p:txBody>
      </p:sp>
    </p:spTree>
    <p:extLst>
      <p:ext uri="{BB962C8B-B14F-4D97-AF65-F5344CB8AC3E}">
        <p14:creationId xmlns:p14="http://schemas.microsoft.com/office/powerpoint/2010/main" val="22976023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129</TotalTime>
  <Words>384</Words>
  <Application>Microsoft Office PowerPoint</Application>
  <PresentationFormat>Widescreen</PresentationFormat>
  <Paragraphs>50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Century Gothic</vt:lpstr>
      <vt:lpstr>Tahoma</vt:lpstr>
      <vt:lpstr>Wingdings 3</vt:lpstr>
      <vt:lpstr>Wisp</vt:lpstr>
      <vt:lpstr>درس 7 : العهد القديم </vt:lpstr>
      <vt:lpstr>كلمة الله في العهد القديم</vt:lpstr>
      <vt:lpstr>مراحل تاريخ الخلاص في العهد القديم </vt:lpstr>
      <vt:lpstr>PowerPoint Presentation</vt:lpstr>
      <vt:lpstr>أسفار العهد القديم </vt:lpstr>
      <vt:lpstr>PowerPoint Presentation</vt:lpstr>
      <vt:lpstr>PowerPoint Presentation</vt:lpstr>
      <vt:lpstr>PowerPoint Presentation</vt:lpstr>
      <vt:lpstr>عهد : معناها اتفاقية متبادلة بين الله والإنسان .   أقام الله مع الإنسان عهد محبة بوساطة نوح وإبراهيم وموسى ،   ثم جدد الله العهد بصورة نهائية في السيد المسيح له المجد .   العهد القديم : هو العهد بين الله والبشر قبل مجيء السيد المسيح . 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User</cp:lastModifiedBy>
  <cp:revision>17</cp:revision>
  <dcterms:created xsi:type="dcterms:W3CDTF">2025-08-27T07:18:25Z</dcterms:created>
  <dcterms:modified xsi:type="dcterms:W3CDTF">2025-09-02T05:14:48Z</dcterms:modified>
</cp:coreProperties>
</file>