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59" r:id="rId6"/>
    <p:sldId id="260" r:id="rId7"/>
    <p:sldId id="267" r:id="rId8"/>
    <p:sldId id="261" r:id="rId9"/>
    <p:sldId id="262"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4630" y="463731"/>
            <a:ext cx="8915399" cy="1247503"/>
          </a:xfrm>
        </p:spPr>
        <p:txBody>
          <a:bodyPr>
            <a:normAutofit/>
          </a:bodyPr>
          <a:lstStyle/>
          <a:p>
            <a:pPr algn="r"/>
            <a:r>
              <a:rPr lang="ar-JO" sz="3000" b="1" dirty="0">
                <a:solidFill>
                  <a:schemeClr val="tx1"/>
                </a:solidFill>
              </a:rPr>
              <a:t>درس 8 :</a:t>
            </a:r>
            <a:r>
              <a:rPr lang="ar-JO" sz="3000" dirty="0">
                <a:solidFill>
                  <a:schemeClr val="tx1"/>
                </a:solidFill>
              </a:rPr>
              <a:t> </a:t>
            </a:r>
            <a:r>
              <a:rPr lang="ar-JO" sz="3000" b="1" dirty="0">
                <a:solidFill>
                  <a:schemeClr val="tx1"/>
                </a:solidFill>
              </a:rPr>
              <a:t>العهد</a:t>
            </a:r>
            <a:r>
              <a:rPr lang="ar-JO" sz="3000" dirty="0">
                <a:solidFill>
                  <a:schemeClr val="tx1"/>
                </a:solidFill>
              </a:rPr>
              <a:t> </a:t>
            </a:r>
            <a:r>
              <a:rPr lang="ar-JO" sz="3000" b="1" dirty="0">
                <a:solidFill>
                  <a:schemeClr val="tx1"/>
                </a:solidFill>
              </a:rPr>
              <a:t>الجديد</a:t>
            </a:r>
            <a:r>
              <a:rPr lang="ar-JO" sz="3000" dirty="0">
                <a:solidFill>
                  <a:schemeClr val="tx1"/>
                </a:solidFill>
              </a:rPr>
              <a:t> </a:t>
            </a:r>
            <a:endParaRPr lang="en-US" sz="3000" dirty="0">
              <a:solidFill>
                <a:schemeClr val="tx1"/>
              </a:solidFill>
            </a:endParaRPr>
          </a:p>
        </p:txBody>
      </p:sp>
      <p:sp>
        <p:nvSpPr>
          <p:cNvPr id="3" name="Subtitle 2"/>
          <p:cNvSpPr>
            <a:spLocks noGrp="1"/>
          </p:cNvSpPr>
          <p:nvPr>
            <p:ph type="subTitle" idx="1"/>
          </p:nvPr>
        </p:nvSpPr>
        <p:spPr>
          <a:xfrm>
            <a:off x="444137" y="1968865"/>
            <a:ext cx="10315892" cy="3752666"/>
          </a:xfrm>
        </p:spPr>
        <p:txBody>
          <a:bodyPr>
            <a:normAutofit fontScale="25000" lnSpcReduction="20000"/>
          </a:bodyPr>
          <a:lstStyle/>
          <a:p>
            <a:pPr marL="457200" indent="-457200" algn="r">
              <a:buFont typeface="Arial" panose="020B0604020202020204" pitchFamily="34" charset="0"/>
              <a:buChar char="•"/>
            </a:pPr>
            <a:r>
              <a:rPr lang="ar-JO" sz="12000" dirty="0" smtClean="0">
                <a:solidFill>
                  <a:schemeClr val="tx1"/>
                </a:solidFill>
              </a:rPr>
              <a:t>*</a:t>
            </a:r>
            <a:r>
              <a:rPr lang="ar-JO" sz="4800" dirty="0" smtClean="0">
                <a:solidFill>
                  <a:schemeClr val="tx1"/>
                </a:solidFill>
              </a:rPr>
              <a:t> </a:t>
            </a:r>
            <a:r>
              <a:rPr lang="ar-JO" sz="12000" dirty="0" smtClean="0">
                <a:solidFill>
                  <a:schemeClr val="tx1"/>
                </a:solidFill>
              </a:rPr>
              <a:t>أفكر في كلمة جديد ومعناها ؟ </a:t>
            </a:r>
            <a:endParaRPr lang="ar-JO" sz="12000" dirty="0" smtClean="0">
              <a:solidFill>
                <a:schemeClr val="tx1"/>
              </a:solidFill>
            </a:endParaRPr>
          </a:p>
          <a:p>
            <a:pPr marL="457200" indent="-457200" algn="r">
              <a:buFont typeface="Arial" panose="020B0604020202020204" pitchFamily="34" charset="0"/>
              <a:buChar char="•"/>
            </a:pPr>
            <a:endParaRPr lang="ar-JO" sz="12000" dirty="0">
              <a:solidFill>
                <a:schemeClr val="tx1"/>
              </a:solidFill>
            </a:endParaRPr>
          </a:p>
          <a:p>
            <a:pPr marL="457200" indent="-457200" algn="r">
              <a:buFont typeface="Arial" panose="020B0604020202020204" pitchFamily="34" charset="0"/>
              <a:buChar char="•"/>
            </a:pPr>
            <a:r>
              <a:rPr lang="ar-JO" sz="12000" dirty="0" smtClean="0">
                <a:solidFill>
                  <a:schemeClr val="tx1"/>
                </a:solidFill>
              </a:rPr>
              <a:t>* </a:t>
            </a:r>
            <a:r>
              <a:rPr lang="ar-JO" sz="12000" dirty="0" smtClean="0">
                <a:solidFill>
                  <a:schemeClr val="tx1"/>
                </a:solidFill>
              </a:rPr>
              <a:t>أذكر مقطع أو آية من الأنجيل المقدس أثرت فيك ؟</a:t>
            </a:r>
            <a:endParaRPr lang="ar-JO" sz="12000" dirty="0" smtClean="0">
              <a:solidFill>
                <a:schemeClr val="tx1"/>
              </a:solidFill>
            </a:endParaRPr>
          </a:p>
          <a:p>
            <a:pPr marL="457200" indent="-457200" algn="r">
              <a:buFont typeface="Arial" panose="020B0604020202020204" pitchFamily="34" charset="0"/>
              <a:buChar char="•"/>
            </a:pPr>
            <a:r>
              <a:rPr lang="ar-JO" sz="12000" dirty="0" smtClean="0">
                <a:solidFill>
                  <a:schemeClr val="tx1"/>
                </a:solidFill>
              </a:rPr>
              <a:t> </a:t>
            </a:r>
          </a:p>
          <a:p>
            <a:pPr marL="457200" indent="-457200" algn="r">
              <a:buFont typeface="Arial" panose="020B0604020202020204" pitchFamily="34" charset="0"/>
              <a:buChar char="•"/>
            </a:pPr>
            <a:r>
              <a:rPr lang="ar-JO" sz="12000" dirty="0" smtClean="0">
                <a:solidFill>
                  <a:schemeClr val="tx1"/>
                </a:solidFill>
              </a:rPr>
              <a:t>* هل ترغب بالمزيد من المعرفة للعهد الجديد ؟ </a:t>
            </a:r>
            <a:endParaRPr lang="ar-JO" sz="12000" dirty="0">
              <a:solidFill>
                <a:schemeClr val="tx1"/>
              </a:solidFill>
            </a:endParaRPr>
          </a:p>
          <a:p>
            <a:pPr marL="457200" indent="-457200" algn="r">
              <a:buFont typeface="Arial" panose="020B0604020202020204" pitchFamily="34" charset="0"/>
              <a:buChar char="•"/>
            </a:pPr>
            <a:endParaRPr lang="ar-JO" sz="12000" dirty="0" smtClean="0"/>
          </a:p>
          <a:p>
            <a:pPr marL="457200" indent="-457200" algn="r">
              <a:buFont typeface="Arial" panose="020B0604020202020204" pitchFamily="34" charset="0"/>
              <a:buChar char="•"/>
            </a:pPr>
            <a:endParaRPr lang="ar-JO" sz="3000" dirty="0"/>
          </a:p>
          <a:p>
            <a:pPr marL="457200" indent="-457200" algn="r">
              <a:buFont typeface="Arial" panose="020B0604020202020204" pitchFamily="34" charset="0"/>
              <a:buChar char="•"/>
            </a:pPr>
            <a:r>
              <a:rPr lang="ar-JO" sz="3000" dirty="0" smtClean="0"/>
              <a:t> </a:t>
            </a:r>
            <a:endParaRPr lang="en-US" sz="3000" dirty="0"/>
          </a:p>
        </p:txBody>
      </p:sp>
    </p:spTree>
    <p:extLst>
      <p:ext uri="{BB962C8B-B14F-4D97-AF65-F5344CB8AC3E}">
        <p14:creationId xmlns:p14="http://schemas.microsoft.com/office/powerpoint/2010/main" val="371292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8457" y="1045029"/>
            <a:ext cx="10786155" cy="4866193"/>
          </a:xfrm>
        </p:spPr>
        <p:txBody>
          <a:bodyPr>
            <a:normAutofit/>
          </a:bodyPr>
          <a:lstStyle/>
          <a:p>
            <a:pPr algn="r"/>
            <a:endParaRPr lang="ar-JO" sz="3000" dirty="0"/>
          </a:p>
          <a:p>
            <a:pPr algn="r"/>
            <a:r>
              <a:rPr lang="ar-JO" sz="3000" dirty="0" smtClean="0">
                <a:solidFill>
                  <a:schemeClr val="accent1"/>
                </a:solidFill>
              </a:rPr>
              <a:t>4) سفر الرّؤيا : </a:t>
            </a:r>
          </a:p>
          <a:p>
            <a:pPr algn="r"/>
            <a:r>
              <a:rPr lang="ar-JO" sz="3000" dirty="0"/>
              <a:t> </a:t>
            </a:r>
            <a:r>
              <a:rPr lang="ar-JO" sz="3000" dirty="0" smtClean="0"/>
              <a:t>كتبه القديس الرسول يوحنا </a:t>
            </a:r>
          </a:p>
          <a:p>
            <a:pPr algn="r"/>
            <a:r>
              <a:rPr lang="ar-JO" sz="3000" dirty="0"/>
              <a:t> </a:t>
            </a:r>
            <a:r>
              <a:rPr lang="ar-JO" sz="3000" dirty="0" smtClean="0"/>
              <a:t>يتحدث عن أحداث مستقبلية ويركز على حدث المجيء الثاني للسيد المسيح .  </a:t>
            </a:r>
            <a:endParaRPr lang="ar-JO" sz="3000" dirty="0"/>
          </a:p>
        </p:txBody>
      </p:sp>
    </p:spTree>
    <p:extLst>
      <p:ext uri="{BB962C8B-B14F-4D97-AF65-F5344CB8AC3E}">
        <p14:creationId xmlns:p14="http://schemas.microsoft.com/office/powerpoint/2010/main" val="1244972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034" y="624110"/>
            <a:ext cx="10250577" cy="1280890"/>
          </a:xfrm>
        </p:spPr>
        <p:txBody>
          <a:bodyPr>
            <a:normAutofit fontScale="90000"/>
          </a:bodyPr>
          <a:lstStyle/>
          <a:p>
            <a:pPr algn="r"/>
            <a:r>
              <a:rPr lang="ar-JO" sz="3000" b="1" dirty="0" smtClean="0">
                <a:solidFill>
                  <a:srgbClr val="C00000"/>
                </a:solidFill>
              </a:rPr>
              <a:t>* إنجيل </a:t>
            </a:r>
            <a:r>
              <a:rPr lang="ar-JO" sz="3000" b="1" dirty="0" smtClean="0">
                <a:solidFill>
                  <a:srgbClr val="C00000"/>
                </a:solidFill>
              </a:rPr>
              <a:t>: </a:t>
            </a:r>
            <a:r>
              <a:rPr lang="ar-JO" sz="3300" dirty="0" smtClean="0">
                <a:solidFill>
                  <a:schemeClr val="tx1"/>
                </a:solidFill>
              </a:rPr>
              <a:t>كلمة يونانية معناها الخبر السّار أو البشارة المفرحة  </a:t>
            </a:r>
            <a:r>
              <a:rPr lang="ar-JO" sz="3300" dirty="0" smtClean="0">
                <a:solidFill>
                  <a:schemeClr val="tx1"/>
                </a:solidFill>
              </a:rPr>
              <a:t>. </a:t>
            </a:r>
            <a:br>
              <a:rPr lang="ar-JO" sz="3300" dirty="0" smtClean="0">
                <a:solidFill>
                  <a:schemeClr val="tx1"/>
                </a:solidFill>
              </a:rPr>
            </a:br>
            <a:r>
              <a:rPr lang="ar-JO" sz="3000" dirty="0"/>
              <a:t/>
            </a:r>
            <a:br>
              <a:rPr lang="ar-JO" sz="3000" dirty="0"/>
            </a:br>
            <a:r>
              <a:rPr lang="ar-JO" sz="3000" b="1" dirty="0" smtClean="0">
                <a:solidFill>
                  <a:srgbClr val="C00000"/>
                </a:solidFill>
              </a:rPr>
              <a:t>*</a:t>
            </a:r>
            <a:r>
              <a:rPr lang="ar-JO" sz="3000" dirty="0" smtClean="0"/>
              <a:t> </a:t>
            </a:r>
            <a:r>
              <a:rPr lang="ar-JO" sz="3000" b="1" dirty="0" smtClean="0">
                <a:solidFill>
                  <a:schemeClr val="accent1"/>
                </a:solidFill>
              </a:rPr>
              <a:t>العهد الجديد </a:t>
            </a:r>
            <a:r>
              <a:rPr lang="ar-JO" sz="3000" b="1" dirty="0" smtClean="0">
                <a:solidFill>
                  <a:schemeClr val="accent1"/>
                </a:solidFill>
              </a:rPr>
              <a:t>: </a:t>
            </a:r>
            <a:r>
              <a:rPr lang="ar-JO" sz="3300" dirty="0" smtClean="0">
                <a:solidFill>
                  <a:schemeClr val="tx1"/>
                </a:solidFill>
              </a:rPr>
              <a:t>ندعوه</a:t>
            </a:r>
            <a:r>
              <a:rPr lang="ar-JO" sz="3000" b="1" dirty="0" smtClean="0">
                <a:solidFill>
                  <a:schemeClr val="accent1"/>
                </a:solidFill>
              </a:rPr>
              <a:t>  </a:t>
            </a:r>
            <a:r>
              <a:rPr lang="ar-JO" sz="3300" dirty="0" smtClean="0">
                <a:solidFill>
                  <a:schemeClr val="tx1"/>
                </a:solidFill>
              </a:rPr>
              <a:t>بالعهد الجديد لأنه يحدثنا عن العلاقة الجديدة بين الله والبشر في يسوع المسيح .  </a:t>
            </a:r>
            <a:br>
              <a:rPr lang="ar-JO" sz="3300" dirty="0" smtClean="0">
                <a:solidFill>
                  <a:schemeClr val="tx1"/>
                </a:solidFill>
              </a:rPr>
            </a:br>
            <a:r>
              <a:rPr lang="ar-JO" sz="3300" dirty="0">
                <a:solidFill>
                  <a:schemeClr val="tx1"/>
                </a:solidFill>
              </a:rPr>
              <a:t/>
            </a:r>
            <a:br>
              <a:rPr lang="ar-JO" sz="3300" dirty="0">
                <a:solidFill>
                  <a:schemeClr val="tx1"/>
                </a:solidFill>
              </a:rPr>
            </a:br>
            <a:r>
              <a:rPr lang="ar-JO" sz="3300" b="1" dirty="0" smtClean="0">
                <a:solidFill>
                  <a:schemeClr val="tx1"/>
                </a:solidFill>
              </a:rPr>
              <a:t>*</a:t>
            </a:r>
            <a:r>
              <a:rPr lang="ar-JO" sz="3300" dirty="0" smtClean="0">
                <a:solidFill>
                  <a:schemeClr val="tx1"/>
                </a:solidFill>
              </a:rPr>
              <a:t> الذي يربط بين العهدين القديم  و الجديد هو </a:t>
            </a:r>
            <a:r>
              <a:rPr lang="ar-JO" sz="3300" dirty="0" smtClean="0">
                <a:solidFill>
                  <a:srgbClr val="00B0F0"/>
                </a:solidFill>
              </a:rPr>
              <a:t>شخص السيد المسيح .  </a:t>
            </a:r>
            <a:r>
              <a:rPr lang="ar-JO" sz="3300" dirty="0" smtClean="0">
                <a:solidFill>
                  <a:schemeClr val="tx1"/>
                </a:solidFill>
              </a:rPr>
              <a:t/>
            </a:r>
            <a:br>
              <a:rPr lang="ar-JO" sz="3300" dirty="0" smtClean="0">
                <a:solidFill>
                  <a:schemeClr val="tx1"/>
                </a:solidFill>
              </a:rPr>
            </a:br>
            <a:r>
              <a:rPr lang="ar-JO" sz="3300" dirty="0">
                <a:solidFill>
                  <a:schemeClr val="tx1"/>
                </a:solidFill>
              </a:rPr>
              <a:t/>
            </a:r>
            <a:br>
              <a:rPr lang="ar-JO" sz="3300" dirty="0">
                <a:solidFill>
                  <a:schemeClr val="tx1"/>
                </a:solidFill>
              </a:rPr>
            </a:br>
            <a:r>
              <a:rPr lang="ar-JO" sz="3300" dirty="0" smtClean="0">
                <a:solidFill>
                  <a:schemeClr val="tx1"/>
                </a:solidFill>
              </a:rPr>
              <a:t> </a:t>
            </a:r>
            <a:endParaRPr lang="en-US" sz="3300" dirty="0">
              <a:solidFill>
                <a:schemeClr val="tx1"/>
              </a:solidFill>
            </a:endParaRPr>
          </a:p>
        </p:txBody>
      </p:sp>
    </p:spTree>
    <p:extLst>
      <p:ext uri="{BB962C8B-B14F-4D97-AF65-F5344CB8AC3E}">
        <p14:creationId xmlns:p14="http://schemas.microsoft.com/office/powerpoint/2010/main" val="2297602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endParaRPr lang="en-US" dirty="0"/>
          </a:p>
        </p:txBody>
      </p:sp>
      <p:sp>
        <p:nvSpPr>
          <p:cNvPr id="3" name="Content Placeholder 2"/>
          <p:cNvSpPr>
            <a:spLocks noGrp="1"/>
          </p:cNvSpPr>
          <p:nvPr>
            <p:ph idx="1"/>
          </p:nvPr>
        </p:nvSpPr>
        <p:spPr/>
        <p:txBody>
          <a:bodyPr>
            <a:normAutofit/>
          </a:bodyPr>
          <a:lstStyle/>
          <a:p>
            <a:pPr algn="r"/>
            <a:r>
              <a:rPr lang="ar-JO" sz="3000" b="1" dirty="0" smtClean="0">
                <a:solidFill>
                  <a:srgbClr val="00B0F0"/>
                </a:solidFill>
              </a:rPr>
              <a:t>السماءُ والأرضُ تزولانِ وكلامي لا يزول  </a:t>
            </a:r>
            <a:endParaRPr lang="en-US" sz="3000" b="1" dirty="0">
              <a:solidFill>
                <a:srgbClr val="00B0F0"/>
              </a:solidFill>
            </a:endParaRPr>
          </a:p>
        </p:txBody>
      </p:sp>
    </p:spTree>
    <p:extLst>
      <p:ext uri="{BB962C8B-B14F-4D97-AF65-F5344CB8AC3E}">
        <p14:creationId xmlns:p14="http://schemas.microsoft.com/office/powerpoint/2010/main" val="3191061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035" y="624110"/>
            <a:ext cx="10250578" cy="1280890"/>
          </a:xfrm>
        </p:spPr>
        <p:txBody>
          <a:bodyPr>
            <a:normAutofit fontScale="90000"/>
          </a:bodyPr>
          <a:lstStyle/>
          <a:p>
            <a:pPr algn="r"/>
            <a:r>
              <a:rPr lang="ar-JO" sz="3000" dirty="0" smtClean="0"/>
              <a:t> </a:t>
            </a:r>
            <a:r>
              <a:rPr lang="ar-JO" sz="3000" b="1" dirty="0" smtClean="0"/>
              <a:t>* العهد الجديد : </a:t>
            </a:r>
            <a:r>
              <a:rPr lang="ar-JO" sz="3000" dirty="0" smtClean="0"/>
              <a:t>هو مجموعة الكتب الذي أوحى الله بها ، والتي</a:t>
            </a:r>
            <a:br>
              <a:rPr lang="ar-JO" sz="3000" dirty="0" smtClean="0"/>
            </a:br>
            <a:r>
              <a:rPr lang="ar-JO" sz="3000" dirty="0"/>
              <a:t/>
            </a:r>
            <a:br>
              <a:rPr lang="ar-JO" sz="3000" dirty="0"/>
            </a:br>
            <a:r>
              <a:rPr lang="ar-JO" sz="3000" dirty="0" smtClean="0"/>
              <a:t>تحدثنا عن حياة وأعمال ، وتعاليم السَيد المسيح .  </a:t>
            </a:r>
            <a:br>
              <a:rPr lang="ar-JO" sz="3000" dirty="0" smtClean="0"/>
            </a:br>
            <a:r>
              <a:rPr lang="ar-JO" sz="3000" dirty="0"/>
              <a:t/>
            </a:r>
            <a:br>
              <a:rPr lang="ar-JO" sz="3000" dirty="0"/>
            </a:br>
            <a:endParaRPr lang="en-US" sz="3000" dirty="0"/>
          </a:p>
        </p:txBody>
      </p:sp>
      <p:sp>
        <p:nvSpPr>
          <p:cNvPr id="3" name="Content Placeholder 2"/>
          <p:cNvSpPr>
            <a:spLocks noGrp="1"/>
          </p:cNvSpPr>
          <p:nvPr>
            <p:ph idx="1"/>
          </p:nvPr>
        </p:nvSpPr>
        <p:spPr>
          <a:xfrm>
            <a:off x="415636" y="2717074"/>
            <a:ext cx="11088976" cy="3194147"/>
          </a:xfrm>
        </p:spPr>
        <p:txBody>
          <a:bodyPr>
            <a:normAutofit/>
          </a:bodyPr>
          <a:lstStyle/>
          <a:p>
            <a:pPr algn="r"/>
            <a:r>
              <a:rPr lang="ar-JO" sz="2600" dirty="0" smtClean="0">
                <a:solidFill>
                  <a:schemeClr val="tx1"/>
                </a:solidFill>
              </a:rPr>
              <a:t>* من طفولتنا ونحن نسمع عن السيد المسيح ، عن حياته وتعاليمه وعجائبه . </a:t>
            </a:r>
          </a:p>
          <a:p>
            <a:pPr algn="r"/>
            <a:endParaRPr lang="ar-JO" sz="2600" dirty="0" smtClean="0">
              <a:solidFill>
                <a:schemeClr val="tx1"/>
              </a:solidFill>
            </a:endParaRPr>
          </a:p>
          <a:p>
            <a:pPr algn="r"/>
            <a:endParaRPr lang="ar-JO" sz="2600" dirty="0">
              <a:solidFill>
                <a:schemeClr val="tx1"/>
              </a:solidFill>
            </a:endParaRPr>
          </a:p>
          <a:p>
            <a:pPr algn="r"/>
            <a:r>
              <a:rPr lang="ar-JO" sz="2600" dirty="0" smtClean="0">
                <a:solidFill>
                  <a:schemeClr val="tx1"/>
                </a:solidFill>
              </a:rPr>
              <a:t>* العهد الجديد يرافق حياتي لأتعرف أكثر عن السيد المسيح وأتمثل به . </a:t>
            </a:r>
          </a:p>
          <a:p>
            <a:pPr algn="r"/>
            <a:endParaRPr lang="ar-JO" sz="2600" dirty="0">
              <a:solidFill>
                <a:schemeClr val="tx1"/>
              </a:solidFill>
            </a:endParaRPr>
          </a:p>
          <a:p>
            <a:pPr algn="r"/>
            <a:endParaRPr lang="ar-JO" sz="2600" dirty="0" smtClean="0">
              <a:solidFill>
                <a:schemeClr val="tx1"/>
              </a:solidFill>
            </a:endParaRPr>
          </a:p>
          <a:p>
            <a:pPr algn="r"/>
            <a:endParaRPr lang="en-US" sz="2600" dirty="0">
              <a:solidFill>
                <a:schemeClr val="tx1"/>
              </a:solidFill>
            </a:endParaRPr>
          </a:p>
        </p:txBody>
      </p:sp>
    </p:spTree>
    <p:extLst>
      <p:ext uri="{BB962C8B-B14F-4D97-AF65-F5344CB8AC3E}">
        <p14:creationId xmlns:p14="http://schemas.microsoft.com/office/powerpoint/2010/main" val="9982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3616"/>
          </a:xfrm>
        </p:spPr>
        <p:txBody>
          <a:bodyPr>
            <a:normAutofit/>
          </a:bodyPr>
          <a:lstStyle/>
          <a:p>
            <a:pPr algn="r"/>
            <a:r>
              <a:rPr lang="ar-JO" sz="3000" b="1" dirty="0" smtClean="0">
                <a:solidFill>
                  <a:srgbClr val="00B050"/>
                </a:solidFill>
              </a:rPr>
              <a:t>نشأة العهد الجديد </a:t>
            </a:r>
            <a:endParaRPr lang="en-US" sz="3000" b="1" dirty="0">
              <a:solidFill>
                <a:srgbClr val="00B050"/>
              </a:solidFill>
            </a:endParaRPr>
          </a:p>
        </p:txBody>
      </p:sp>
      <p:sp>
        <p:nvSpPr>
          <p:cNvPr id="3" name="Content Placeholder 2"/>
          <p:cNvSpPr>
            <a:spLocks noGrp="1"/>
          </p:cNvSpPr>
          <p:nvPr>
            <p:ph idx="1"/>
          </p:nvPr>
        </p:nvSpPr>
        <p:spPr>
          <a:xfrm>
            <a:off x="404949" y="1264555"/>
            <a:ext cx="11312434" cy="5157256"/>
          </a:xfrm>
        </p:spPr>
        <p:txBody>
          <a:bodyPr>
            <a:normAutofit/>
          </a:bodyPr>
          <a:lstStyle/>
          <a:p>
            <a:pPr algn="r"/>
            <a:r>
              <a:rPr lang="ar-JO" sz="3000" dirty="0" smtClean="0"/>
              <a:t> * كان الرسل يتحدثون </a:t>
            </a:r>
            <a:r>
              <a:rPr lang="ar-JO" sz="3000" dirty="0" smtClean="0">
                <a:solidFill>
                  <a:srgbClr val="00B0F0"/>
                </a:solidFill>
              </a:rPr>
              <a:t>شفويًا</a:t>
            </a:r>
            <a:r>
              <a:rPr lang="ar-JO" sz="3000" dirty="0" smtClean="0"/>
              <a:t> عن يسوع،فينقلوا ما قاله وما فعله . </a:t>
            </a:r>
          </a:p>
          <a:p>
            <a:pPr algn="r"/>
            <a:endParaRPr lang="ar-JO" sz="3000" dirty="0"/>
          </a:p>
          <a:p>
            <a:pPr algn="r"/>
            <a:r>
              <a:rPr lang="ar-JO" sz="3000" dirty="0" smtClean="0"/>
              <a:t> * كان المؤمنون يسمعون بلهفه وفرح عن يسوع وعن أعماله وأقواله.</a:t>
            </a:r>
          </a:p>
          <a:p>
            <a:pPr algn="r"/>
            <a:endParaRPr lang="ar-JO" sz="3000" dirty="0"/>
          </a:p>
          <a:p>
            <a:pPr algn="r"/>
            <a:r>
              <a:rPr lang="ar-JO" sz="3000" dirty="0" smtClean="0"/>
              <a:t> * وفي ما بعد جمع </a:t>
            </a:r>
            <a:r>
              <a:rPr lang="ar-JO" sz="3000" dirty="0" smtClean="0">
                <a:solidFill>
                  <a:srgbClr val="00B0F0"/>
                </a:solidFill>
              </a:rPr>
              <a:t>أربعة مؤلفين </a:t>
            </a:r>
            <a:r>
              <a:rPr lang="ar-JO" sz="3000" dirty="0" smtClean="0"/>
              <a:t>وهم ( </a:t>
            </a:r>
            <a:r>
              <a:rPr lang="ar-JO" sz="3000" dirty="0" smtClean="0">
                <a:solidFill>
                  <a:srgbClr val="00B0F0"/>
                </a:solidFill>
              </a:rPr>
              <a:t>متى ومرقس ولوقا ويوحنا </a:t>
            </a:r>
            <a:r>
              <a:rPr lang="ar-JO" sz="3000" dirty="0" smtClean="0"/>
              <a:t>) </a:t>
            </a:r>
          </a:p>
          <a:p>
            <a:pPr algn="r"/>
            <a:r>
              <a:rPr lang="ar-JO" sz="3000" dirty="0"/>
              <a:t> </a:t>
            </a:r>
            <a:r>
              <a:rPr lang="ar-JO" sz="3000" dirty="0" smtClean="0"/>
              <a:t>  هذه الأقوال والأفعال،ودونوها في أربعة مؤلفات، سميت </a:t>
            </a:r>
            <a:r>
              <a:rPr lang="ar-JO" sz="3000" b="1" dirty="0" smtClean="0">
                <a:solidFill>
                  <a:srgbClr val="00B0F0"/>
                </a:solidFill>
              </a:rPr>
              <a:t>الأناجيل </a:t>
            </a:r>
            <a:r>
              <a:rPr lang="ar-JO" sz="3000" dirty="0" smtClean="0"/>
              <a:t>   </a:t>
            </a:r>
            <a:endParaRPr lang="en-US" sz="3000" dirty="0"/>
          </a:p>
        </p:txBody>
      </p:sp>
    </p:spTree>
    <p:extLst>
      <p:ext uri="{BB962C8B-B14F-4D97-AF65-F5344CB8AC3E}">
        <p14:creationId xmlns:p14="http://schemas.microsoft.com/office/powerpoint/2010/main" val="2551158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9429" y="624110"/>
            <a:ext cx="9545183" cy="838930"/>
          </a:xfrm>
        </p:spPr>
        <p:txBody>
          <a:bodyPr>
            <a:normAutofit/>
          </a:bodyPr>
          <a:lstStyle/>
          <a:p>
            <a:pPr algn="r"/>
            <a:r>
              <a:rPr lang="ar-JO" sz="3000" dirty="0" smtClean="0"/>
              <a:t>لماذا سمي العهد الجديد بهذه التسمية ؟ </a:t>
            </a:r>
            <a:endParaRPr lang="en-US" sz="3000" dirty="0"/>
          </a:p>
        </p:txBody>
      </p:sp>
      <p:sp>
        <p:nvSpPr>
          <p:cNvPr id="3" name="Content Placeholder 2"/>
          <p:cNvSpPr>
            <a:spLocks noGrp="1"/>
          </p:cNvSpPr>
          <p:nvPr>
            <p:ph idx="1"/>
          </p:nvPr>
        </p:nvSpPr>
        <p:spPr>
          <a:xfrm>
            <a:off x="1110343" y="1554480"/>
            <a:ext cx="10394269" cy="3278777"/>
          </a:xfrm>
        </p:spPr>
        <p:txBody>
          <a:bodyPr>
            <a:normAutofit/>
          </a:bodyPr>
          <a:lstStyle/>
          <a:p>
            <a:pPr algn="r"/>
            <a:endParaRPr lang="ar-JO" sz="3000" dirty="0" smtClean="0"/>
          </a:p>
          <a:p>
            <a:pPr algn="r"/>
            <a:r>
              <a:rPr lang="ar-JO" sz="3000" dirty="0" smtClean="0"/>
              <a:t> * لأنها تتحدث عن العهد الذي أقامه الله مع البشر بوساطة السيد المسيح ، ويدعى جديدًا مقارنة بالعهد القديم  . </a:t>
            </a:r>
          </a:p>
          <a:p>
            <a:pPr algn="r"/>
            <a:endParaRPr lang="ar-JO" sz="3000" dirty="0"/>
          </a:p>
          <a:p>
            <a:pPr algn="r"/>
            <a:r>
              <a:rPr lang="ar-JO" sz="3000" dirty="0" smtClean="0"/>
              <a:t> * كتب العهد الجديد بين سنة 50 و 90 ميلادية .  </a:t>
            </a:r>
            <a:endParaRPr lang="ar-JO" sz="3000" dirty="0" smtClean="0"/>
          </a:p>
          <a:p>
            <a:pPr algn="r"/>
            <a:endParaRPr lang="en-US" sz="3000" dirty="0"/>
          </a:p>
        </p:txBody>
      </p:sp>
    </p:spTree>
    <p:extLst>
      <p:ext uri="{BB962C8B-B14F-4D97-AF65-F5344CB8AC3E}">
        <p14:creationId xmlns:p14="http://schemas.microsoft.com/office/powerpoint/2010/main" val="1604254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2560" y="584922"/>
            <a:ext cx="8911687" cy="1280890"/>
          </a:xfrm>
        </p:spPr>
        <p:txBody>
          <a:bodyPr>
            <a:normAutofit/>
          </a:bodyPr>
          <a:lstStyle/>
          <a:p>
            <a:pPr algn="r"/>
            <a:r>
              <a:rPr lang="ar-JO" sz="3000" b="1" dirty="0" smtClean="0">
                <a:solidFill>
                  <a:srgbClr val="00B050"/>
                </a:solidFill>
              </a:rPr>
              <a:t>أسفار العهد </a:t>
            </a:r>
            <a:r>
              <a:rPr lang="ar-JO" sz="3000" b="1" dirty="0" smtClean="0">
                <a:solidFill>
                  <a:srgbClr val="00B050"/>
                </a:solidFill>
              </a:rPr>
              <a:t>الجديد  </a:t>
            </a:r>
            <a:endParaRPr lang="en-US" sz="3000" b="1" dirty="0">
              <a:solidFill>
                <a:srgbClr val="00B050"/>
              </a:solidFill>
            </a:endParaRPr>
          </a:p>
        </p:txBody>
      </p:sp>
      <p:sp>
        <p:nvSpPr>
          <p:cNvPr id="3" name="Content Placeholder 2"/>
          <p:cNvSpPr>
            <a:spLocks noGrp="1"/>
          </p:cNvSpPr>
          <p:nvPr>
            <p:ph idx="1"/>
          </p:nvPr>
        </p:nvSpPr>
        <p:spPr>
          <a:xfrm>
            <a:off x="838399" y="1377141"/>
            <a:ext cx="11005848" cy="5389419"/>
          </a:xfrm>
        </p:spPr>
        <p:txBody>
          <a:bodyPr>
            <a:normAutofit/>
          </a:bodyPr>
          <a:lstStyle/>
          <a:p>
            <a:pPr algn="r"/>
            <a:r>
              <a:rPr lang="ar-JO" sz="3000" dirty="0" smtClean="0"/>
              <a:t>تقسم كتب العهد القديم إلى </a:t>
            </a:r>
            <a:r>
              <a:rPr lang="ar-JO" sz="3000" b="1" dirty="0" smtClean="0"/>
              <a:t>أربعة أقسام </a:t>
            </a:r>
            <a:r>
              <a:rPr lang="ar-JO" sz="3000" dirty="0" smtClean="0"/>
              <a:t>، وهي </a:t>
            </a:r>
            <a:r>
              <a:rPr lang="ar-JO" sz="3000" dirty="0" smtClean="0"/>
              <a:t>: </a:t>
            </a:r>
          </a:p>
          <a:p>
            <a:pPr algn="r"/>
            <a:endParaRPr lang="ar-JO" sz="3000" dirty="0"/>
          </a:p>
          <a:p>
            <a:pPr algn="r"/>
            <a:r>
              <a:rPr lang="ar-JO" sz="3000" b="1" dirty="0" smtClean="0">
                <a:solidFill>
                  <a:schemeClr val="accent1"/>
                </a:solidFill>
              </a:rPr>
              <a:t>1) الأناجيل الأربعة :</a:t>
            </a:r>
          </a:p>
          <a:p>
            <a:pPr algn="r"/>
            <a:r>
              <a:rPr lang="ar-JO" sz="3000" dirty="0"/>
              <a:t> </a:t>
            </a:r>
            <a:r>
              <a:rPr lang="ar-JO" sz="3000" dirty="0" smtClean="0"/>
              <a:t> كتبها الإنجيليين الأربعة : متى ومرقس ولوقا ويوحنا </a:t>
            </a:r>
          </a:p>
          <a:p>
            <a:pPr algn="r"/>
            <a:endParaRPr lang="ar-JO" sz="3000" dirty="0"/>
          </a:p>
          <a:p>
            <a:pPr algn="r"/>
            <a:r>
              <a:rPr lang="ar-JO" sz="3000" dirty="0" smtClean="0"/>
              <a:t>  تلخص حياة السيد المسيح وتعاليمه وأعماله والخلاص الذي أتمه </a:t>
            </a:r>
          </a:p>
          <a:p>
            <a:pPr algn="r"/>
            <a:r>
              <a:rPr lang="ar-JO" sz="3000" dirty="0"/>
              <a:t> </a:t>
            </a:r>
            <a:r>
              <a:rPr lang="ar-JO" sz="3000" dirty="0" smtClean="0"/>
              <a:t>  من أجل الإنسان . </a:t>
            </a:r>
            <a:endParaRPr lang="ar-JO" sz="3000" dirty="0" smtClean="0"/>
          </a:p>
        </p:txBody>
      </p:sp>
    </p:spTree>
    <p:extLst>
      <p:ext uri="{BB962C8B-B14F-4D97-AF65-F5344CB8AC3E}">
        <p14:creationId xmlns:p14="http://schemas.microsoft.com/office/powerpoint/2010/main" val="3427532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669" y="4075612"/>
            <a:ext cx="10280470" cy="2351314"/>
          </a:xfrm>
        </p:spPr>
        <p:txBody>
          <a:bodyPr>
            <a:normAutofit fontScale="90000"/>
          </a:bodyPr>
          <a:lstStyle/>
          <a:p>
            <a:pPr algn="r"/>
            <a:r>
              <a:rPr lang="ar-JO" sz="2000" dirty="0" smtClean="0">
                <a:solidFill>
                  <a:srgbClr val="252525"/>
                </a:solidFill>
                <a:latin typeface="Tajawal"/>
              </a:rPr>
              <a:t>ي</a:t>
            </a:r>
            <a:r>
              <a:rPr lang="ar-JO" sz="2000" dirty="0">
                <a:solidFill>
                  <a:srgbClr val="252525"/>
                </a:solidFill>
                <a:latin typeface="Tajawal"/>
              </a:rPr>
              <a:t>هذا وتدلّ الكنيسة اليوم إلى كلّ من الإنجيليّين برمز مختلف، رموز ذكرها يوحنّا في رؤياه وحزقيال في نبوءته: </a:t>
            </a:r>
            <a:r>
              <a:rPr lang="ar-JO" sz="2000" dirty="0" smtClean="0">
                <a:solidFill>
                  <a:srgbClr val="252525"/>
                </a:solidFill>
                <a:latin typeface="Tajawal"/>
              </a:rPr>
              <a:t>النّسر والأسد </a:t>
            </a:r>
            <a:r>
              <a:rPr lang="ar-JO" sz="2000" dirty="0">
                <a:solidFill>
                  <a:srgbClr val="252525"/>
                </a:solidFill>
                <a:latin typeface="Tajawal"/>
              </a:rPr>
              <a:t>والثّور والإنسان</a:t>
            </a:r>
            <a:r>
              <a:rPr lang="ar-JO" sz="2000" dirty="0" smtClean="0">
                <a:solidFill>
                  <a:srgbClr val="252525"/>
                </a:solidFill>
                <a:latin typeface="Tajawal"/>
              </a:rPr>
              <a:t>.</a:t>
            </a:r>
            <a:r>
              <a:rPr lang="ar-JO" sz="2000" dirty="0"/>
              <a:t/>
            </a:r>
            <a:br>
              <a:rPr lang="ar-JO" sz="2000" dirty="0"/>
            </a:br>
            <a:r>
              <a:rPr lang="ar-JO" sz="2000" dirty="0" smtClean="0">
                <a:solidFill>
                  <a:srgbClr val="252525"/>
                </a:solidFill>
                <a:latin typeface="Tajawal"/>
              </a:rPr>
              <a:t>ُرمز </a:t>
            </a:r>
            <a:r>
              <a:rPr lang="ar-JO" sz="2000" dirty="0">
                <a:solidFill>
                  <a:srgbClr val="252525"/>
                </a:solidFill>
                <a:latin typeface="Tajawal"/>
              </a:rPr>
              <a:t>إلى القدّيس </a:t>
            </a:r>
            <a:r>
              <a:rPr lang="ar-JO" sz="2000" b="1" dirty="0">
                <a:solidFill>
                  <a:srgbClr val="252525"/>
                </a:solidFill>
                <a:latin typeface="Tajawal"/>
              </a:rPr>
              <a:t>يوحنّا</a:t>
            </a:r>
            <a:r>
              <a:rPr lang="ar-JO" sz="2000" dirty="0">
                <a:solidFill>
                  <a:srgbClr val="252525"/>
                </a:solidFill>
                <a:latin typeface="Tajawal"/>
              </a:rPr>
              <a:t> بالنّسر، إذ أنّه على مثاله حلّق وارتفع في سماء لاهوت الكلمة . أمّا </a:t>
            </a:r>
            <a:r>
              <a:rPr lang="ar-JO" sz="2000" b="1" dirty="0">
                <a:solidFill>
                  <a:srgbClr val="252525"/>
                </a:solidFill>
                <a:latin typeface="Tajawal"/>
              </a:rPr>
              <a:t>مرقس</a:t>
            </a:r>
            <a:r>
              <a:rPr lang="ar-JO" sz="2000" dirty="0">
                <a:solidFill>
                  <a:srgbClr val="252525"/>
                </a:solidFill>
                <a:latin typeface="Tajawal"/>
              </a:rPr>
              <a:t> فنال حصّة الأسد لأنّه استهلّ إنجيله متحدّثًا عن النّبيّ السّابق يوحنّا المعمدان "الصّوت الصّارخ في البرّيّة" كصوت أسد قويّ ومهيب يطلق صرخته في بريّة العالم كلّه. ويُشار إلى </a:t>
            </a:r>
            <a:r>
              <a:rPr lang="ar-JO" sz="2000" b="1" dirty="0">
                <a:solidFill>
                  <a:srgbClr val="252525"/>
                </a:solidFill>
                <a:latin typeface="Tajawal"/>
              </a:rPr>
              <a:t>لوقا</a:t>
            </a:r>
            <a:r>
              <a:rPr lang="ar-JO" sz="2000" dirty="0">
                <a:solidFill>
                  <a:srgbClr val="252525"/>
                </a:solidFill>
                <a:latin typeface="Tajawal"/>
              </a:rPr>
              <a:t> برسم الثّور لأنّه بدأ بشارته في الهيكل بكهنوت زكريّا الّذي يقضي بتقديم ذبائح العجول. وحده </a:t>
            </a:r>
            <a:r>
              <a:rPr lang="ar-JO" sz="2000" b="1" dirty="0">
                <a:solidFill>
                  <a:srgbClr val="252525"/>
                </a:solidFill>
                <a:latin typeface="Tajawal"/>
              </a:rPr>
              <a:t>متّى</a:t>
            </a:r>
            <a:r>
              <a:rPr lang="ar-JO" sz="2000" dirty="0">
                <a:solidFill>
                  <a:srgbClr val="252525"/>
                </a:solidFill>
                <a:latin typeface="Tajawal"/>
              </a:rPr>
              <a:t> اكتسب الإنسان رمزًا، وذلك لأنّه استهلّ إنجيله بنسب يسوع المسيح، إضافة </a:t>
            </a:r>
            <a:r>
              <a:rPr lang="ar-JO" sz="2000" b="1" dirty="0">
                <a:solidFill>
                  <a:srgbClr val="252525"/>
                </a:solidFill>
                <a:latin typeface="Tajawal"/>
              </a:rPr>
              <a:t>إلى</a:t>
            </a:r>
            <a:r>
              <a:rPr lang="ar-JO" sz="2000" dirty="0">
                <a:solidFill>
                  <a:srgbClr val="252525"/>
                </a:solidFill>
                <a:latin typeface="Tajawal"/>
              </a:rPr>
              <a:t> استخدامه عبارة "إبن الإنسان" نحو ثلاثين مرّة في نصوصه.</a:t>
            </a:r>
            <a:r>
              <a:rPr lang="ar-JO" sz="2000" dirty="0" smtClean="0">
                <a:solidFill>
                  <a:srgbClr val="252525"/>
                </a:solidFill>
                <a:latin typeface="Tajawal"/>
              </a:rPr>
              <a:t> </a:t>
            </a:r>
            <a:br>
              <a:rPr lang="ar-JO" sz="2000" dirty="0" smtClean="0">
                <a:solidFill>
                  <a:srgbClr val="252525"/>
                </a:solidFill>
                <a:latin typeface="Tajawal"/>
              </a:rPr>
            </a:br>
            <a:r>
              <a:rPr lang="ar-JO" sz="2000" dirty="0">
                <a:solidFill>
                  <a:srgbClr val="252525"/>
                </a:solidFill>
                <a:latin typeface="Tajawal"/>
              </a:rPr>
              <a:t> </a:t>
            </a:r>
            <a:r>
              <a:rPr lang="ar-JO" sz="2000" dirty="0" smtClean="0">
                <a:solidFill>
                  <a:srgbClr val="252525"/>
                </a:solidFill>
                <a:latin typeface="Tajawal"/>
              </a:rPr>
              <a:t/>
            </a:r>
            <a:br>
              <a:rPr lang="ar-JO" sz="2000" dirty="0" smtClean="0">
                <a:solidFill>
                  <a:srgbClr val="252525"/>
                </a:solidFill>
                <a:latin typeface="Tajawal"/>
              </a:rPr>
            </a:br>
            <a:r>
              <a:rPr lang="ar-JO" sz="2000" dirty="0" smtClean="0">
                <a:solidFill>
                  <a:srgbClr val="252525"/>
                </a:solidFill>
                <a:latin typeface="Tajawal"/>
              </a:rPr>
              <a:t/>
            </a:r>
            <a:br>
              <a:rPr lang="ar-JO" sz="2000" dirty="0" smtClean="0">
                <a:solidFill>
                  <a:srgbClr val="252525"/>
                </a:solidFill>
                <a:latin typeface="Tajawal"/>
              </a:rPr>
            </a:br>
            <a:endParaRPr lang="en-US" sz="2000" dirty="0"/>
          </a:p>
        </p:txBody>
      </p:sp>
      <p:pic>
        <p:nvPicPr>
          <p:cNvPr id="6" name="Content Placeholder 5"/>
          <p:cNvPicPr>
            <a:picLocks noGrp="1" noChangeAspect="1"/>
          </p:cNvPicPr>
          <p:nvPr>
            <p:ph idx="1"/>
          </p:nvPr>
        </p:nvPicPr>
        <p:blipFill>
          <a:blip r:embed="rId2"/>
          <a:stretch>
            <a:fillRect/>
          </a:stretch>
        </p:blipFill>
        <p:spPr>
          <a:xfrm>
            <a:off x="1293223" y="130629"/>
            <a:ext cx="10580915" cy="3735977"/>
          </a:xfrm>
          <a:prstGeom prst="rect">
            <a:avLst/>
          </a:prstGeom>
        </p:spPr>
      </p:pic>
    </p:spTree>
    <p:extLst>
      <p:ext uri="{BB962C8B-B14F-4D97-AF65-F5344CB8AC3E}">
        <p14:creationId xmlns:p14="http://schemas.microsoft.com/office/powerpoint/2010/main" val="2366701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3847"/>
            <a:ext cx="8911687" cy="329479"/>
          </a:xfrm>
        </p:spPr>
        <p:txBody>
          <a:bodyPr>
            <a:normAutofit fontScale="90000"/>
          </a:bodyPr>
          <a:lstStyle/>
          <a:p>
            <a:endParaRPr lang="en-US" dirty="0"/>
          </a:p>
        </p:txBody>
      </p:sp>
      <p:sp>
        <p:nvSpPr>
          <p:cNvPr id="3" name="Content Placeholder 2"/>
          <p:cNvSpPr>
            <a:spLocks noGrp="1"/>
          </p:cNvSpPr>
          <p:nvPr>
            <p:ph idx="1"/>
          </p:nvPr>
        </p:nvSpPr>
        <p:spPr>
          <a:xfrm>
            <a:off x="2589212" y="927463"/>
            <a:ext cx="8915400" cy="4983759"/>
          </a:xfrm>
        </p:spPr>
        <p:txBody>
          <a:bodyPr>
            <a:normAutofit/>
          </a:bodyPr>
          <a:lstStyle/>
          <a:p>
            <a:pPr algn="r"/>
            <a:r>
              <a:rPr lang="ar-JO" sz="3000" b="1" dirty="0" smtClean="0">
                <a:solidFill>
                  <a:schemeClr val="accent1"/>
                </a:solidFill>
              </a:rPr>
              <a:t>2) سفر أعمال الرّسل : </a:t>
            </a:r>
          </a:p>
          <a:p>
            <a:pPr algn="r"/>
            <a:endParaRPr lang="ar-JO" sz="3000" dirty="0"/>
          </a:p>
          <a:p>
            <a:pPr algn="r"/>
            <a:r>
              <a:rPr lang="ar-JO" sz="3000" dirty="0" smtClean="0"/>
              <a:t> * كتبه القديس لوقا </a:t>
            </a:r>
          </a:p>
          <a:p>
            <a:pPr algn="r"/>
            <a:r>
              <a:rPr lang="ar-JO" sz="3000" dirty="0"/>
              <a:t> </a:t>
            </a:r>
            <a:r>
              <a:rPr lang="ar-JO" sz="3000" dirty="0" smtClean="0"/>
              <a:t>* يتحدث عن نشأة الكنيسة المسيحية الأولى ، وكيف نمت وانتشرت بقوة الروح القدس . </a:t>
            </a:r>
            <a:endParaRPr lang="en-US" sz="3000" dirty="0"/>
          </a:p>
        </p:txBody>
      </p:sp>
    </p:spTree>
    <p:extLst>
      <p:ext uri="{BB962C8B-B14F-4D97-AF65-F5344CB8AC3E}">
        <p14:creationId xmlns:p14="http://schemas.microsoft.com/office/powerpoint/2010/main" val="1993648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7017" y="431074"/>
            <a:ext cx="10877595" cy="5480148"/>
          </a:xfrm>
        </p:spPr>
        <p:txBody>
          <a:bodyPr>
            <a:normAutofit/>
          </a:bodyPr>
          <a:lstStyle/>
          <a:p>
            <a:pPr algn="r"/>
            <a:r>
              <a:rPr lang="ar-JO" sz="3000" b="1" dirty="0" smtClean="0">
                <a:solidFill>
                  <a:schemeClr val="accent1"/>
                </a:solidFill>
              </a:rPr>
              <a:t>3) الرسائل : </a:t>
            </a:r>
            <a:r>
              <a:rPr lang="ar-JO" sz="3000" dirty="0" smtClean="0"/>
              <a:t>تحتوي على تعاليم إلهية تتأمل فيعا الكنيسة والإنسان المؤمن لينمو في الإيمان بيسوع المسيح </a:t>
            </a:r>
            <a:r>
              <a:rPr lang="ar-JO" sz="3000" dirty="0" smtClean="0"/>
              <a:t> </a:t>
            </a:r>
          </a:p>
          <a:p>
            <a:pPr algn="r"/>
            <a:r>
              <a:rPr lang="ar-JO" sz="3000" dirty="0" smtClean="0">
                <a:solidFill>
                  <a:schemeClr val="accent1"/>
                </a:solidFill>
              </a:rPr>
              <a:t>* عددها 21 رسالة : </a:t>
            </a:r>
          </a:p>
          <a:p>
            <a:pPr algn="r"/>
            <a:r>
              <a:rPr lang="ar-JO" sz="3000" dirty="0"/>
              <a:t> </a:t>
            </a:r>
            <a:r>
              <a:rPr lang="ar-JO" sz="3000" dirty="0" smtClean="0"/>
              <a:t> القديس بولس كتب 14 رسالة</a:t>
            </a:r>
          </a:p>
          <a:p>
            <a:pPr algn="r"/>
            <a:r>
              <a:rPr lang="ar-JO" sz="3000" dirty="0"/>
              <a:t> </a:t>
            </a:r>
            <a:r>
              <a:rPr lang="ar-JO" sz="3000" dirty="0" smtClean="0"/>
              <a:t> القديس يوحنا كتب 3 رسائل </a:t>
            </a:r>
          </a:p>
          <a:p>
            <a:pPr algn="r"/>
            <a:r>
              <a:rPr lang="ar-JO" sz="3000" dirty="0"/>
              <a:t> </a:t>
            </a:r>
            <a:r>
              <a:rPr lang="ar-JO" sz="3000" dirty="0" smtClean="0"/>
              <a:t> القديس بطرس كتب رسالتين </a:t>
            </a:r>
          </a:p>
          <a:p>
            <a:pPr algn="r"/>
            <a:r>
              <a:rPr lang="ar-JO" sz="3000" dirty="0"/>
              <a:t> </a:t>
            </a:r>
            <a:r>
              <a:rPr lang="ar-JO" sz="3000" dirty="0" smtClean="0"/>
              <a:t> القديس يعقوب كتب رسالة واحدة </a:t>
            </a:r>
          </a:p>
          <a:p>
            <a:pPr algn="r"/>
            <a:r>
              <a:rPr lang="ar-JO" sz="3000" dirty="0"/>
              <a:t> </a:t>
            </a:r>
            <a:r>
              <a:rPr lang="ar-JO" sz="3000" dirty="0" smtClean="0"/>
              <a:t> القديس يهوذا كتب رسالة واحدة  </a:t>
            </a:r>
          </a:p>
          <a:p>
            <a:pPr algn="r"/>
            <a:r>
              <a:rPr lang="ar-JO" sz="3000" dirty="0"/>
              <a:t> </a:t>
            </a:r>
            <a:r>
              <a:rPr lang="ar-JO" sz="3000" dirty="0" smtClean="0"/>
              <a:t> </a:t>
            </a:r>
            <a:endParaRPr lang="en-US" sz="3000" dirty="0"/>
          </a:p>
        </p:txBody>
      </p:sp>
    </p:spTree>
    <p:extLst>
      <p:ext uri="{BB962C8B-B14F-4D97-AF65-F5344CB8AC3E}">
        <p14:creationId xmlns:p14="http://schemas.microsoft.com/office/powerpoint/2010/main" val="2406519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257</TotalTime>
  <Words>509</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Tahoma</vt:lpstr>
      <vt:lpstr>Tajawal</vt:lpstr>
      <vt:lpstr>Wingdings 3</vt:lpstr>
      <vt:lpstr>Wisp</vt:lpstr>
      <vt:lpstr>درس 8 : العهد الجديد </vt:lpstr>
      <vt:lpstr>PowerPoint Presentation</vt:lpstr>
      <vt:lpstr> * العهد الجديد : هو مجموعة الكتب الذي أوحى الله بها ، والتي  تحدثنا عن حياة وأعمال ، وتعاليم السَيد المسيح .    </vt:lpstr>
      <vt:lpstr>نشأة العهد الجديد </vt:lpstr>
      <vt:lpstr>لماذا سمي العهد الجديد بهذه التسمية ؟ </vt:lpstr>
      <vt:lpstr>أسفار العهد الجديد  </vt:lpstr>
      <vt:lpstr>يهذا وتدلّ الكنيسة اليوم إلى كلّ من الإنجيليّين برمز مختلف، رموز ذكرها يوحنّا في رؤياه وحزقيال في نبوءته: النّسر والأسد والثّور والإنسان. ُرمز إلى القدّيس يوحنّا بالنّسر، إذ أنّه على مثاله حلّق وارتفع في سماء لاهوت الكلمة . أمّا مرقس فنال حصّة الأسد لأنّه استهلّ إنجيله متحدّثًا عن النّبيّ السّابق يوحنّا المعمدان "الصّوت الصّارخ في البرّيّة" كصوت أسد قويّ ومهيب يطلق صرخته في بريّة العالم كلّه. ويُشار إلى لوقا برسم الثّور لأنّه بدأ بشارته في الهيكل بكهنوت زكريّا الّذي يقضي بتقديم ذبائح العجول. وحده متّى اكتسب الإنسان رمزًا، وذلك لأنّه استهلّ إنجيله بنسب يسوع المسيح، إضافة إلى استخدامه عبارة "إبن الإنسان" نحو ثلاثين مرّة في نصوصه.     </vt:lpstr>
      <vt:lpstr>PowerPoint Presentation</vt:lpstr>
      <vt:lpstr>PowerPoint Presentation</vt:lpstr>
      <vt:lpstr>PowerPoint Presentation</vt:lpstr>
      <vt:lpstr>* إنجيل : كلمة يونانية معناها الخبر السّار أو البشارة المفرحة  .   * العهد الجديد : ندعوه  بالعهد الجديد لأنه يحدثنا عن العلاقة الجديدة بين الله والبشر في يسوع المسيح .    * الذي يربط بين العهدين القديم  و الجديد هو شخص السيد المسيح .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34</cp:revision>
  <dcterms:created xsi:type="dcterms:W3CDTF">2025-08-27T07:18:25Z</dcterms:created>
  <dcterms:modified xsi:type="dcterms:W3CDTF">2025-09-02T21:20:56Z</dcterms:modified>
</cp:coreProperties>
</file>