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Lj28l7aW2xiLMItNKUIVEJwRS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7d28ca18e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7d28ca18e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d9c5d0b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7d9c5d0b5c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d28ca18e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7d28ca18ed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twinkl.co.uk/" TargetMode="External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twinkl.co.uk/" TargetMode="External"/><Relationship Id="rId3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>
            <a:hlinkClick r:id="rId2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/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" name="Google Shape;18;p24"/>
          <p:cNvSpPr/>
          <p:nvPr>
            <p:ph type="title"/>
          </p:nvPr>
        </p:nvSpPr>
        <p:spPr>
          <a:xfrm>
            <a:off x="457198" y="438151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>
            <a:hlinkClick r:id="rId2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503239" y="2930434"/>
            <a:ext cx="8137524" cy="341480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" name="Google Shape;24;p26"/>
          <p:cNvSpPr/>
          <p:nvPr/>
        </p:nvSpPr>
        <p:spPr>
          <a:xfrm>
            <a:off x="503239" y="512763"/>
            <a:ext cx="8137524" cy="2193019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" name="Google Shape;25;p26"/>
          <p:cNvSpPr/>
          <p:nvPr>
            <p:ph idx="1" type="body"/>
          </p:nvPr>
        </p:nvSpPr>
        <p:spPr>
          <a:xfrm>
            <a:off x="755651" y="1037017"/>
            <a:ext cx="7632699" cy="1469216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6"/>
          <p:cNvSpPr/>
          <p:nvPr>
            <p:ph idx="2" type="body"/>
          </p:nvPr>
        </p:nvSpPr>
        <p:spPr>
          <a:xfrm>
            <a:off x="755651" y="3445623"/>
            <a:ext cx="7632699" cy="1469216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sp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6"/>
          <p:cNvSpPr/>
          <p:nvPr>
            <p:ph idx="3" type="body"/>
          </p:nvPr>
        </p:nvSpPr>
        <p:spPr>
          <a:xfrm>
            <a:off x="755650" y="512763"/>
            <a:ext cx="7632700" cy="503237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252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600"/>
              <a:buNone/>
              <a:defRPr b="1" sz="3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/>
          <p:nvPr>
            <p:ph idx="4" type="body"/>
          </p:nvPr>
        </p:nvSpPr>
        <p:spPr>
          <a:xfrm>
            <a:off x="755649" y="2930434"/>
            <a:ext cx="7632700" cy="503237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252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3600"/>
              <a:buNone/>
              <a:defRPr b="1" sz="3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A0D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2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Compound Sentences</a:t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755649" y="1463912"/>
            <a:ext cx="7632700" cy="4803342"/>
          </a:xfrm>
          <a:prstGeom prst="roundRect">
            <a:avLst>
              <a:gd fmla="val 8284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compound sentence will include two main clauses (they will both make sense on their own and have equal importance in the sentence). </a:t>
            </a:r>
            <a:endParaRPr/>
          </a:p>
          <a:p>
            <a:pPr indent="-2159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 clauses will be linked together by a type of word called a ‘co-ordinating conjunction’: and; so; but; or; for; yet; nor.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Bluebells are protected flowers and uprooting wildflowers without permission is not allowed in Northern Ireland.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clause: Bluebells are protected flowers.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clause: Uprooting wildflowers without permission is not allowed in Northern Ireland.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Co-ordinating conjunction: and</a:t>
            </a:r>
            <a:endParaRPr/>
          </a:p>
        </p:txBody>
      </p:sp>
      <p:grpSp>
        <p:nvGrpSpPr>
          <p:cNvPr id="95" name="Google Shape;95;p7"/>
          <p:cNvGrpSpPr/>
          <p:nvPr/>
        </p:nvGrpSpPr>
        <p:grpSpPr>
          <a:xfrm>
            <a:off x="5460704" y="5092833"/>
            <a:ext cx="2927645" cy="1475933"/>
            <a:chOff x="5024834" y="4635648"/>
            <a:chExt cx="3917717" cy="1975064"/>
          </a:xfrm>
        </p:grpSpPr>
        <p:pic>
          <p:nvPicPr>
            <p:cNvPr id="96" name="Google Shape;9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26634" y="4635648"/>
              <a:ext cx="2415917" cy="197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4066" y="4635648"/>
              <a:ext cx="2415917" cy="197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4834" y="4635648"/>
              <a:ext cx="2415917" cy="197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 Sentences</a:t>
            </a: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755649" y="1463912"/>
            <a:ext cx="7632700" cy="4551419"/>
          </a:xfrm>
          <a:prstGeom prst="roundRect">
            <a:avLst>
              <a:gd fmla="val 8284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sentences will include a main clause and a subordinate clause or clauses. The subordinate clause will add more detail to the main clause, but will not make sense on its own. Wherever it appears in the sentence, a subordinate clause will usually begin with a type of word called a ‘subordinating conjunction’. This word or words will explain how the information is linked to the main clause.</a:t>
            </a:r>
            <a:endParaRPr/>
          </a:p>
          <a:p>
            <a:pPr indent="-2159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illegal to intentionally pick, uproot or destroy bluebells because they are protected flowers.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clause: It is illegal to intentionally pick, uproot or destroy bluebells.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Subordinate clause: they are protected flowers.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Subordinating conjunction: because</a:t>
            </a:r>
            <a:endParaRPr/>
          </a:p>
        </p:txBody>
      </p:sp>
      <p:grpSp>
        <p:nvGrpSpPr>
          <p:cNvPr id="105" name="Google Shape;105;p8"/>
          <p:cNvGrpSpPr/>
          <p:nvPr/>
        </p:nvGrpSpPr>
        <p:grpSpPr>
          <a:xfrm>
            <a:off x="5962248" y="5363461"/>
            <a:ext cx="2426101" cy="1220631"/>
            <a:chOff x="4966283" y="5149349"/>
            <a:chExt cx="2932570" cy="1465370"/>
          </a:xfrm>
        </p:grpSpPr>
        <p:pic>
          <p:nvPicPr>
            <p:cNvPr id="106" name="Google Shape;106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66283" y="5149349"/>
              <a:ext cx="1014174" cy="1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73370" y="5149349"/>
              <a:ext cx="1014174" cy="1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80457" y="5149349"/>
              <a:ext cx="1014174" cy="1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2568" y="5149349"/>
              <a:ext cx="1014174" cy="14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84679" y="5149349"/>
              <a:ext cx="1014174" cy="14653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 complex sentence.</a:t>
            </a: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755649" y="2735466"/>
            <a:ext cx="7632700" cy="581831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Roses are red and violets are blue.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2973107" y="4592795"/>
            <a:ext cx="3197784" cy="786143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25" name="Google Shape;125;p10"/>
          <p:cNvSpPr/>
          <p:nvPr/>
        </p:nvSpPr>
        <p:spPr>
          <a:xfrm>
            <a:off x="755649" y="2735466"/>
            <a:ext cx="6927104" cy="888298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can search for minibeasts, now that I’ve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finished my homework.</a:t>
            </a: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816" y="2393544"/>
            <a:ext cx="2711531" cy="184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34" name="Google Shape;134;p11"/>
          <p:cNvSpPr/>
          <p:nvPr/>
        </p:nvSpPr>
        <p:spPr>
          <a:xfrm>
            <a:off x="755649" y="2735466"/>
            <a:ext cx="6927104" cy="922350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Wintry weather might include frost, hail,                             sleet and snow. </a:t>
            </a: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13080" l="3916" r="42545" t="12022"/>
          <a:stretch/>
        </p:blipFill>
        <p:spPr>
          <a:xfrm>
            <a:off x="6158753" y="2332479"/>
            <a:ext cx="2499552" cy="2472603"/>
          </a:xfrm>
          <a:prstGeom prst="ellipse">
            <a:avLst/>
          </a:prstGeom>
          <a:noFill/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43" name="Google Shape;143;p12"/>
          <p:cNvSpPr/>
          <p:nvPr/>
        </p:nvSpPr>
        <p:spPr>
          <a:xfrm>
            <a:off x="755649" y="2735466"/>
            <a:ext cx="6927104" cy="854246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 though it was about to rain, I wanted to go for a walk.</a:t>
            </a:r>
            <a:endParaRPr/>
          </a:p>
        </p:txBody>
      </p:sp>
      <p:sp>
        <p:nvSpPr>
          <p:cNvPr id="144" name="Google Shape;144;p12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2368" l="-55046" r="-49164" t="-489"/>
          <a:stretch/>
        </p:blipFill>
        <p:spPr>
          <a:xfrm>
            <a:off x="6158753" y="2332479"/>
            <a:ext cx="2499552" cy="2472603"/>
          </a:xfrm>
          <a:prstGeom prst="ellipse">
            <a:avLst/>
          </a:prstGeom>
          <a:solidFill>
            <a:srgbClr val="8ACBC0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5</a:t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755649" y="2735466"/>
            <a:ext cx="6927104" cy="922350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Many trees are bare in winter but evergreen trees do not lose their leaves. </a:t>
            </a: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endParaRPr/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b="0" l="6950" r="6949" t="0"/>
          <a:stretch/>
        </p:blipFill>
        <p:spPr>
          <a:xfrm>
            <a:off x="6158753" y="2332479"/>
            <a:ext cx="2499552" cy="2472603"/>
          </a:xfrm>
          <a:prstGeom prst="ellipse">
            <a:avLst/>
          </a:prstGeom>
          <a:solidFill>
            <a:srgbClr val="8ACBC0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6</a:t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755649" y="2735466"/>
            <a:ext cx="6927104" cy="1262869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spring, hares can be spotted ‘boxing’ one another, as the females will sometimes fight off the attention of the males. </a:t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3">
            <a:alphaModFix/>
          </a:blip>
          <a:srcRect b="-3920" l="-1077" r="-1498" t="-1674"/>
          <a:stretch/>
        </p:blipFill>
        <p:spPr>
          <a:xfrm>
            <a:off x="6271617" y="1999128"/>
            <a:ext cx="2200030" cy="303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7</a:t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672353" y="1572005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755649" y="2735466"/>
            <a:ext cx="6927104" cy="922350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Photosynthesis is the name for the process in which green plants make their own food. </a:t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Complex </a:t>
            </a:r>
            <a:endParaRPr/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351" r="-678" t="0"/>
          <a:stretch/>
        </p:blipFill>
        <p:spPr>
          <a:xfrm>
            <a:off x="5961529" y="1999128"/>
            <a:ext cx="2976283" cy="303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8</a:t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55649" y="2735466"/>
            <a:ext cx="6927104" cy="922350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winter solstice occurs in December and  the summer solstice takes place in June.</a:t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endParaRPr/>
          </a:p>
        </p:txBody>
      </p:sp>
      <p:pic>
        <p:nvPicPr>
          <p:cNvPr id="181" name="Google Shape;181;p16"/>
          <p:cNvPicPr preferRelativeResize="0"/>
          <p:nvPr/>
        </p:nvPicPr>
        <p:blipFill rotWithShape="1">
          <a:blip r:embed="rId3">
            <a:alphaModFix/>
          </a:blip>
          <a:srcRect b="0" l="14282" r="14282" t="0"/>
          <a:stretch/>
        </p:blipFill>
        <p:spPr>
          <a:xfrm>
            <a:off x="6158753" y="2332479"/>
            <a:ext cx="2499552" cy="2472603"/>
          </a:xfrm>
          <a:prstGeom prst="ellipse">
            <a:avLst/>
          </a:prstGeom>
          <a:solidFill>
            <a:srgbClr val="8ACBC0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55650" y="1586938"/>
            <a:ext cx="7632700" cy="3612448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be able to recognize and differentiate between simple, compound, and complex sentences.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understand the components of each sentence type, such as independent clauses, dependent clauses, and coordinating conjunctions.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be able to create their own simple, compound, and complex sentences using appropriate sentence structure.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combine two or more simple sentences into compound or complex sentences using conjunctions and subordinators.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9</a:t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55649" y="2735466"/>
            <a:ext cx="6927104" cy="922350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Although they may be much less active in                         winter, red squirrels do not hibernate. </a:t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</p:txBody>
      </p:sp>
      <p:pic>
        <p:nvPicPr>
          <p:cNvPr id="190" name="Google Shape;1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104" y="2036695"/>
            <a:ext cx="2148695" cy="3200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10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755649" y="2735466"/>
            <a:ext cx="6927104" cy="1262869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full moon that occurs closest to the autumn equinox is known as the                   Harvest Moon.</a:t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Complex</a:t>
            </a:r>
            <a:endParaRPr/>
          </a:p>
        </p:txBody>
      </p:sp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 b="-1390" l="-3021" r="-2265" t="-1456"/>
          <a:stretch/>
        </p:blipFill>
        <p:spPr>
          <a:xfrm>
            <a:off x="6149788" y="2332479"/>
            <a:ext cx="2499552" cy="2472603"/>
          </a:xfrm>
          <a:prstGeom prst="ellipse">
            <a:avLst/>
          </a:prstGeom>
          <a:solidFill>
            <a:srgbClr val="8ACBC0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11</a:t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755649" y="2735466"/>
            <a:ext cx="6927104" cy="922350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 the rain had stopped, the bees began buzzing around the flowers again.</a:t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3925" r="3925" t="0"/>
          <a:stretch/>
        </p:blipFill>
        <p:spPr>
          <a:xfrm>
            <a:off x="6149788" y="2332479"/>
            <a:ext cx="2499552" cy="2472603"/>
          </a:xfrm>
          <a:prstGeom prst="ellipse">
            <a:avLst/>
          </a:prstGeom>
          <a:solidFill>
            <a:srgbClr val="8ACBC0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12</a:t>
            </a: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sentence and decide if it is a simple, compound or        complex sentence.</a:t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755649" y="2735466"/>
            <a:ext cx="6927104" cy="1262869"/>
          </a:xfrm>
          <a:prstGeom prst="roundRect">
            <a:avLst>
              <a:gd fmla="val 16667" name="adj"/>
            </a:avLst>
          </a:prstGeom>
          <a:solidFill>
            <a:srgbClr val="25B7BC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440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Snowdrops are one of the first flowers that appear each year, even blooming in frost        or snow. </a:t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fmla="val 0" name="adj"/>
            </a:avLst>
          </a:prstGeom>
          <a:solidFill>
            <a:srgbClr val="009386"/>
          </a:solidFill>
          <a:ln cap="flat" cmpd="sng" w="3810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</p:txBody>
      </p:sp>
      <p:pic>
        <p:nvPicPr>
          <p:cNvPr id="217" name="Google Shape;217;p20"/>
          <p:cNvPicPr preferRelativeResize="0"/>
          <p:nvPr/>
        </p:nvPicPr>
        <p:blipFill rotWithShape="1">
          <a:blip r:embed="rId3">
            <a:alphaModFix/>
          </a:blip>
          <a:srcRect b="25849" l="2152" r="-2152" t="-4548"/>
          <a:stretch/>
        </p:blipFill>
        <p:spPr>
          <a:xfrm>
            <a:off x="6149788" y="2332479"/>
            <a:ext cx="2499552" cy="2472603"/>
          </a:xfrm>
          <a:prstGeom prst="ellipse">
            <a:avLst/>
          </a:prstGeom>
          <a:solidFill>
            <a:srgbClr val="8ACBC0"/>
          </a:solidFill>
          <a:ln cap="flat" cmpd="sng" w="38100">
            <a:solidFill>
              <a:srgbClr val="00938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d28ca18ed_0_0"/>
          <p:cNvSpPr/>
          <p:nvPr>
            <p:ph type="title"/>
          </p:nvPr>
        </p:nvSpPr>
        <p:spPr>
          <a:xfrm>
            <a:off x="1157964" y="590746"/>
            <a:ext cx="6828000" cy="762000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Warm up activity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7d28ca18ed_0_0"/>
          <p:cNvSpPr/>
          <p:nvPr/>
        </p:nvSpPr>
        <p:spPr>
          <a:xfrm>
            <a:off x="755650" y="1586938"/>
            <a:ext cx="7632600" cy="3612300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Instructions: </a:t>
            </a:r>
            <a:r>
              <a:rPr lang="en-GB" sz="1800">
                <a:solidFill>
                  <a:schemeClr val="dk1"/>
                </a:solidFill>
              </a:rPr>
              <a:t>complete the sentence starters to form different types of sentences.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Simple: “My best friend…”</a:t>
            </a:r>
            <a:br>
              <a:rPr lang="en-GB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Compound: “I like apples, but…”</a:t>
            </a:r>
            <a:br>
              <a:rPr lang="en-GB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Complex: “Although I was tired…”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a clause?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755650" y="1586938"/>
            <a:ext cx="7632700" cy="3867837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subject of a sentence is the person or thing that is carrying out the main action of that sentence. </a:t>
            </a:r>
            <a:endParaRPr/>
          </a:p>
          <a:p>
            <a:pPr indent="-2159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Verbs can describe an action (e.g. sing, climb),                                 emotion (e.g. loves, hates), thought (e.g. thinks),                                 opinion (e.g. believes) or state of being (e.g. am,                                           is, are, was, were).</a:t>
            </a:r>
            <a:endParaRPr/>
          </a:p>
          <a:p>
            <a:pPr indent="-2159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clause is a group of words that contains a                                           verb and a subject. </a:t>
            </a:r>
            <a:endParaRPr/>
          </a:p>
          <a:p>
            <a:pPr indent="-2159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clauses, main                                                       and subordinate.</a:t>
            </a:r>
            <a:endParaRPr/>
          </a:p>
        </p:txBody>
      </p:sp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5453" y="2392823"/>
            <a:ext cx="2423578" cy="644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Activity time</a:t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55650" y="1621135"/>
            <a:ext cx="7632600" cy="4057800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GB" sz="1900"/>
              <a:t>Sentence: “Although it was raining, the children played outside.”</a:t>
            </a:r>
            <a:br>
              <a:rPr b="1" lang="en-GB" sz="1900"/>
            </a:br>
            <a:endParaRPr b="1" sz="21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1300"/>
              <a:t>Who or what is doing the action?  </a:t>
            </a:r>
            <a:r>
              <a:rPr b="1" lang="en-GB" sz="1300"/>
              <a:t>underline subject </a:t>
            </a:r>
            <a:br>
              <a:rPr b="1" lang="en-GB" sz="1300"/>
            </a:br>
            <a:endParaRPr b="1" sz="13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1300"/>
              <a:t> “What is the action or state of being? </a:t>
            </a:r>
            <a:r>
              <a:rPr b="1" lang="en-GB" sz="1300"/>
              <a:t>circle verb</a:t>
            </a:r>
            <a:br>
              <a:rPr b="1" lang="en-GB" sz="1300"/>
            </a:br>
            <a:endParaRPr b="1" sz="13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1300"/>
              <a:t>“Is this a main clause or subordinate clause?” </a:t>
            </a:r>
            <a:endParaRPr sz="13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5584025" y="2882400"/>
            <a:ext cx="15696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the children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5264000" y="3429000"/>
            <a:ext cx="952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played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4989675" y="3850875"/>
            <a:ext cx="17451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Main Clause 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d9c5d0b5c_0_0"/>
          <p:cNvSpPr/>
          <p:nvPr>
            <p:ph type="title"/>
          </p:nvPr>
        </p:nvSpPr>
        <p:spPr>
          <a:xfrm>
            <a:off x="1157964" y="590746"/>
            <a:ext cx="6828000" cy="762000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Activity time</a:t>
            </a:r>
            <a:endParaRPr/>
          </a:p>
        </p:txBody>
      </p:sp>
      <p:sp>
        <p:nvSpPr>
          <p:cNvPr id="66" name="Google Shape;66;g37d9c5d0b5c_0_0"/>
          <p:cNvSpPr/>
          <p:nvPr/>
        </p:nvSpPr>
        <p:spPr>
          <a:xfrm>
            <a:off x="755650" y="1621135"/>
            <a:ext cx="7632600" cy="4057800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1900"/>
              <a:t>Because the sun was shining, we went to the park.</a:t>
            </a:r>
            <a:br>
              <a:rPr b="1" lang="en-GB" sz="1900"/>
            </a:br>
            <a:endParaRPr b="1"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1900"/>
              <a:t>The teacher explained the lesson clearly.</a:t>
            </a:r>
            <a:br>
              <a:rPr b="1" lang="en-GB" sz="1900"/>
            </a:br>
            <a:endParaRPr b="1"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1900"/>
              <a:t>If you study hard, you will pass the exam.</a:t>
            </a:r>
            <a:br>
              <a:rPr b="1" lang="en-GB" sz="1900"/>
            </a:br>
            <a:endParaRPr b="1"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1900"/>
              <a:t>My best friend loves reading books.</a:t>
            </a:r>
            <a:br>
              <a:rPr b="1" lang="en-GB" sz="1900"/>
            </a:br>
            <a:endParaRPr b="1"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1900"/>
              <a:t>Although I was tired, I finished my homework.</a:t>
            </a:r>
            <a:br>
              <a:rPr b="1" lang="en-GB" sz="1900"/>
            </a:br>
            <a:endParaRPr b="1"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1900"/>
              <a:t>The dog barked loudly when the stranger entered the yard.</a:t>
            </a:r>
            <a:endParaRPr b="1" sz="19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d28ca18ed_0_9"/>
          <p:cNvSpPr/>
          <p:nvPr>
            <p:ph type="title"/>
          </p:nvPr>
        </p:nvSpPr>
        <p:spPr>
          <a:xfrm>
            <a:off x="1157964" y="590746"/>
            <a:ext cx="6828000" cy="762000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 Clause</a:t>
            </a:r>
            <a:endParaRPr/>
          </a:p>
        </p:txBody>
      </p:sp>
      <p:sp>
        <p:nvSpPr>
          <p:cNvPr id="72" name="Google Shape;72;g37d28ca18ed_0_9"/>
          <p:cNvSpPr/>
          <p:nvPr/>
        </p:nvSpPr>
        <p:spPr>
          <a:xfrm>
            <a:off x="755649" y="1621121"/>
            <a:ext cx="7632600" cy="1160700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main clause is the key part of a sentence. Every sentence has a main clause. A main clause can form a complete sentence; it makes sense on its own.</a:t>
            </a:r>
            <a:endParaRPr/>
          </a:p>
        </p:txBody>
      </p:sp>
      <p:pic>
        <p:nvPicPr>
          <p:cNvPr id="73" name="Google Shape;73;g37d28ca18ed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094" y="2891745"/>
            <a:ext cx="4657458" cy="346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Subordinate Clause</a:t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755649" y="1621121"/>
            <a:ext cx="7632700" cy="1160713"/>
          </a:xfrm>
          <a:prstGeom prst="roundRect">
            <a:avLst>
              <a:gd fmla="val 16667" name="adj"/>
            </a:avLst>
          </a:prstGeom>
          <a:solidFill>
            <a:srgbClr val="BDE1DB"/>
          </a:solidFill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subordinate clause gives us more information about the main clause. If we removed the main clause, a subordinate clause would not make sense on its own, it is not a ‘full’ sentence.</a:t>
            </a:r>
            <a:endParaRPr/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1441" y="3050160"/>
            <a:ext cx="4941116" cy="312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>
            <p:ph type="title"/>
          </p:nvPr>
        </p:nvSpPr>
        <p:spPr>
          <a:xfrm>
            <a:off x="1157964" y="590746"/>
            <a:ext cx="6828071" cy="762049"/>
          </a:xfrm>
          <a:prstGeom prst="roundRect">
            <a:avLst>
              <a:gd fmla="val 9641" name="adj"/>
            </a:avLst>
          </a:prstGeom>
          <a:solidFill>
            <a:srgbClr val="009386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Sentences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755649" y="1501480"/>
            <a:ext cx="7632700" cy="112134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simple sentence has just one main clause.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1290415" y="2920205"/>
            <a:ext cx="4182354" cy="52588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anchorCtr="0" anchor="ctr" bIns="108000" lIns="108000" spcFirstLastPara="1" rIns="108000" wrap="square" tIns="108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Bluebells are protected flowers.</a:t>
            </a:r>
            <a:endParaRPr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 b="10934" l="-1874" r="12327" t="-16492"/>
          <a:stretch/>
        </p:blipFill>
        <p:spPr>
          <a:xfrm>
            <a:off x="4862557" y="2435551"/>
            <a:ext cx="3414035" cy="3290132"/>
          </a:xfrm>
          <a:prstGeom prst="ellipse">
            <a:avLst/>
          </a:prstGeom>
          <a:solidFill>
            <a:srgbClr val="8ACBC0"/>
          </a:solidFill>
          <a:ln cap="flat" cmpd="sng" w="57150">
            <a:solidFill>
              <a:srgbClr val="25B7B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 Layouts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2022-04-15T15:22:34Z</dcterms:created>
  <dc:creator>Thomas Coates</dc:creator>
</cp:coreProperties>
</file>