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embeddedFontLst>
    <p:embeddedFont>
      <p:font typeface="Libre Franklin" panose="020B0604020202020204" charset="0"/>
      <p:regular r:id="rId18"/>
      <p:bold r:id="rId19"/>
      <p:italic r:id="rId20"/>
      <p:boldItalic r:id="rId21"/>
    </p:embeddedFont>
    <p:embeddedFont>
      <p:font typeface="Quattrocento Sans"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13NXhsTsarmM1663dJIdn09/b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821eca8d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821eca8d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3821eca8d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84a40b0c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384a40b0cf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384a40b0cf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a:spLocks noGrp="1"/>
          </p:cNvSpPr>
          <p:nvPr>
            <p:ph type="pic" idx="2"/>
          </p:nvPr>
        </p:nvSpPr>
        <p:spPr>
          <a:xfrm>
            <a:off x="5183188" y="987425"/>
            <a:ext cx="6172200" cy="4873625"/>
          </a:xfrm>
          <a:prstGeom prst="rect">
            <a:avLst/>
          </a:prstGeom>
          <a:noFill/>
          <a:ln>
            <a:noFill/>
          </a:ln>
        </p:spPr>
      </p:sp>
      <p:sp>
        <p:nvSpPr>
          <p:cNvPr id="80" name="Google Shape;80;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ordwall.net/resource/33704823/english/formal-and-informal-lett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ordwall.net/resource/2721305/english/match-the-parts-of-an-informal-and-a-formal-let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3"/>
        <p:cNvGrpSpPr/>
        <p:nvPr/>
      </p:nvGrpSpPr>
      <p:grpSpPr>
        <a:xfrm>
          <a:off x="0" y="0"/>
          <a:ext cx="0" cy="0"/>
          <a:chOff x="0" y="0"/>
          <a:chExt cx="0" cy="0"/>
        </a:xfrm>
      </p:grpSpPr>
      <p:sp>
        <p:nvSpPr>
          <p:cNvPr id="104" name="Google Shape;104;p1"/>
          <p:cNvSpPr/>
          <p:nvPr/>
        </p:nvSpPr>
        <p:spPr>
          <a:xfrm>
            <a:off x="0" y="2122218"/>
            <a:ext cx="3730752" cy="4735782"/>
          </a:xfrm>
          <a:custGeom>
            <a:avLst/>
            <a:gdLst/>
            <a:ahLst/>
            <a:cxnLst/>
            <a:rect l="l" t="t" r="r" b="b"/>
            <a:pathLst>
              <a:path w="3730752" h="4735782" extrusionOk="0">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1"/>
          <p:cNvSpPr/>
          <p:nvPr/>
        </p:nvSpPr>
        <p:spPr>
          <a:xfrm>
            <a:off x="0" y="2288332"/>
            <a:ext cx="3564638" cy="4569668"/>
          </a:xfrm>
          <a:custGeom>
            <a:avLst/>
            <a:gdLst/>
            <a:ahLst/>
            <a:cxnLst/>
            <a:rect l="l" t="t" r="r" b="b"/>
            <a:pathLst>
              <a:path w="3564638" h="4569668" extrusionOk="0">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1"/>
          <p:cNvSpPr/>
          <p:nvPr/>
        </p:nvSpPr>
        <p:spPr>
          <a:xfrm>
            <a:off x="1081982" y="-4332"/>
            <a:ext cx="4242816" cy="2454158"/>
          </a:xfrm>
          <a:custGeom>
            <a:avLst/>
            <a:gdLst/>
            <a:ahLst/>
            <a:cxnLst/>
            <a:rect l="l" t="t" r="r" b="b"/>
            <a:pathLst>
              <a:path w="4242816" h="2454158" extrusionOk="0">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7" name="Google Shape;107;p1"/>
          <p:cNvSpPr/>
          <p:nvPr/>
        </p:nvSpPr>
        <p:spPr>
          <a:xfrm>
            <a:off x="1246574" y="0"/>
            <a:ext cx="3913632" cy="2285234"/>
          </a:xfrm>
          <a:custGeom>
            <a:avLst/>
            <a:gdLst/>
            <a:ahLst/>
            <a:cxnLst/>
            <a:rect l="l" t="t" r="r" b="b"/>
            <a:pathLst>
              <a:path w="3913632" h="2285234" extrusionOk="0">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8" name="Google Shape;108;p1"/>
          <p:cNvSpPr/>
          <p:nvPr/>
        </p:nvSpPr>
        <p:spPr>
          <a:xfrm>
            <a:off x="5303117" y="615908"/>
            <a:ext cx="3182112" cy="3182112"/>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9" name="Google Shape;109;p1"/>
          <p:cNvSpPr/>
          <p:nvPr/>
        </p:nvSpPr>
        <p:spPr>
          <a:xfrm>
            <a:off x="5467709" y="780500"/>
            <a:ext cx="2852928" cy="28529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1"/>
          <p:cNvSpPr/>
          <p:nvPr/>
        </p:nvSpPr>
        <p:spPr>
          <a:xfrm>
            <a:off x="8752568" y="-4331"/>
            <a:ext cx="3439432" cy="3785157"/>
          </a:xfrm>
          <a:custGeom>
            <a:avLst/>
            <a:gdLst/>
            <a:ahLst/>
            <a:cxnLst/>
            <a:rect l="l" t="t" r="r" b="b"/>
            <a:pathLst>
              <a:path w="3439432" h="3785157" extrusionOk="0">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1"/>
          <p:cNvSpPr/>
          <p:nvPr/>
        </p:nvSpPr>
        <p:spPr>
          <a:xfrm>
            <a:off x="8918761" y="-4332"/>
            <a:ext cx="3273238" cy="3618965"/>
          </a:xfrm>
          <a:custGeom>
            <a:avLst/>
            <a:gdLst/>
            <a:ahLst/>
            <a:cxnLst/>
            <a:rect l="l" t="t" r="r" b="b"/>
            <a:pathLst>
              <a:path w="3273238" h="3618965" extrusionOk="0">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 name="Google Shape;112;p1"/>
          <p:cNvSpPr txBox="1">
            <a:spLocks noGrp="1"/>
          </p:cNvSpPr>
          <p:nvPr>
            <p:ph type="ctrTitle"/>
          </p:nvPr>
        </p:nvSpPr>
        <p:spPr>
          <a:xfrm>
            <a:off x="3384534" y="5532416"/>
            <a:ext cx="9308519" cy="129503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7200"/>
              <a:buFont typeface="Libre Franklin"/>
              <a:buNone/>
            </a:pPr>
            <a:r>
              <a:rPr lang="en-US" sz="7200" b="1">
                <a:solidFill>
                  <a:srgbClr val="FFFF00"/>
                </a:solidFill>
                <a:latin typeface="Libre Franklin"/>
                <a:ea typeface="Libre Franklin"/>
                <a:cs typeface="Libre Franklin"/>
                <a:sym typeface="Libre Franklin"/>
              </a:rPr>
              <a:t>Formal and</a:t>
            </a:r>
            <a:br>
              <a:rPr lang="en-US" sz="7200" b="1">
                <a:solidFill>
                  <a:srgbClr val="FFFF00"/>
                </a:solidFill>
                <a:latin typeface="Libre Franklin"/>
                <a:ea typeface="Libre Franklin"/>
                <a:cs typeface="Libre Franklin"/>
                <a:sym typeface="Libre Franklin"/>
              </a:rPr>
            </a:br>
            <a:r>
              <a:rPr lang="en-US" sz="7200" b="1">
                <a:solidFill>
                  <a:srgbClr val="FFFF00"/>
                </a:solidFill>
                <a:latin typeface="Libre Franklin"/>
                <a:ea typeface="Libre Franklin"/>
                <a:cs typeface="Libre Franklin"/>
                <a:sym typeface="Libre Franklin"/>
              </a:rPr>
              <a:t> Informal Letters </a:t>
            </a:r>
            <a:r>
              <a:rPr lang="en-US" sz="4400">
                <a:latin typeface="Libre Franklin"/>
                <a:ea typeface="Libre Franklin"/>
                <a:cs typeface="Libre Franklin"/>
                <a:sym typeface="Libre Franklin"/>
              </a:rPr>
              <a:t/>
            </a:r>
            <a:br>
              <a:rPr lang="en-US" sz="4400">
                <a:latin typeface="Libre Franklin"/>
                <a:ea typeface="Libre Franklin"/>
                <a:cs typeface="Libre Franklin"/>
                <a:sym typeface="Libre Franklin"/>
              </a:rPr>
            </a:br>
            <a:endParaRPr sz="4400"/>
          </a:p>
        </p:txBody>
      </p:sp>
      <p:pic>
        <p:nvPicPr>
          <p:cNvPr id="113" name="Google Shape;113;p1" descr="How to Write a Letter: Step-By-Step Guide With Tips | Grammarly Blog"/>
          <p:cNvPicPr preferRelativeResize="0"/>
          <p:nvPr/>
        </p:nvPicPr>
        <p:blipFill rotWithShape="1">
          <a:blip r:embed="rId3">
            <a:alphaModFix/>
          </a:blip>
          <a:srcRect/>
          <a:stretch/>
        </p:blipFill>
        <p:spPr>
          <a:xfrm>
            <a:off x="1551220" y="-164592"/>
            <a:ext cx="3210906" cy="1711994"/>
          </a:xfrm>
          <a:prstGeom prst="rect">
            <a:avLst/>
          </a:prstGeom>
          <a:noFill/>
          <a:ln>
            <a:noFill/>
          </a:ln>
        </p:spPr>
      </p:pic>
      <p:pic>
        <p:nvPicPr>
          <p:cNvPr id="114" name="Google Shape;114;p1" descr="How to Write a Friendly Letter (Formatting Guide &amp; Samples)"/>
          <p:cNvPicPr preferRelativeResize="0"/>
          <p:nvPr/>
        </p:nvPicPr>
        <p:blipFill rotWithShape="1">
          <a:blip r:embed="rId4">
            <a:alphaModFix/>
          </a:blip>
          <a:srcRect/>
          <a:stretch/>
        </p:blipFill>
        <p:spPr>
          <a:xfrm>
            <a:off x="5746878" y="1336431"/>
            <a:ext cx="2291916" cy="1718937"/>
          </a:xfrm>
          <a:prstGeom prst="rect">
            <a:avLst/>
          </a:prstGeom>
          <a:noFill/>
          <a:ln>
            <a:noFill/>
          </a:ln>
        </p:spPr>
      </p:pic>
      <p:pic>
        <p:nvPicPr>
          <p:cNvPr id="115" name="Google Shape;115;p1" descr="Letter writing – Best KS1 and KS2 examples, worksheets and resources -  Teachwire"/>
          <p:cNvPicPr preferRelativeResize="0"/>
          <p:nvPr/>
        </p:nvPicPr>
        <p:blipFill rotWithShape="1">
          <a:blip r:embed="rId5">
            <a:alphaModFix/>
          </a:blip>
          <a:srcRect/>
          <a:stretch/>
        </p:blipFill>
        <p:spPr>
          <a:xfrm>
            <a:off x="9160636" y="420327"/>
            <a:ext cx="3031364" cy="1604840"/>
          </a:xfrm>
          <a:prstGeom prst="rect">
            <a:avLst/>
          </a:prstGeom>
          <a:noFill/>
          <a:ln>
            <a:noFill/>
          </a:ln>
        </p:spPr>
      </p:pic>
      <p:pic>
        <p:nvPicPr>
          <p:cNvPr id="116" name="Google Shape;116;p1" descr="How to Write a Business Letter: Format and Examples"/>
          <p:cNvPicPr preferRelativeResize="0"/>
          <p:nvPr/>
        </p:nvPicPr>
        <p:blipFill rotWithShape="1">
          <a:blip r:embed="rId6">
            <a:alphaModFix/>
          </a:blip>
          <a:srcRect/>
          <a:stretch/>
        </p:blipFill>
        <p:spPr>
          <a:xfrm>
            <a:off x="-88862" y="4022728"/>
            <a:ext cx="3488348" cy="20222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p:nvPr/>
        </p:nvSpPr>
        <p:spPr>
          <a:xfrm>
            <a:off x="363331" y="1495136"/>
            <a:ext cx="586154" cy="57594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Quattrocento Sans"/>
                <a:ea typeface="Quattrocento Sans"/>
                <a:cs typeface="Quattrocento Sans"/>
                <a:sym typeface="Quattrocento Sans"/>
              </a:rPr>
              <a:t>2</a:t>
            </a:r>
            <a:endParaRPr sz="3600" b="1">
              <a:solidFill>
                <a:schemeClr val="lt1"/>
              </a:solidFill>
              <a:latin typeface="Quattrocento Sans"/>
              <a:ea typeface="Quattrocento Sans"/>
              <a:cs typeface="Quattrocento Sans"/>
              <a:sym typeface="Quattrocento Sans"/>
            </a:endParaRPr>
          </a:p>
        </p:txBody>
      </p:sp>
      <p:pic>
        <p:nvPicPr>
          <p:cNvPr id="201" name="Google Shape;201;p8" descr="3 Ways to Write a Letter - wikiHow"/>
          <p:cNvPicPr preferRelativeResize="0"/>
          <p:nvPr/>
        </p:nvPicPr>
        <p:blipFill rotWithShape="1">
          <a:blip r:embed="rId3">
            <a:alphaModFix/>
          </a:blip>
          <a:srcRect/>
          <a:stretch/>
        </p:blipFill>
        <p:spPr>
          <a:xfrm>
            <a:off x="1660851" y="63072"/>
            <a:ext cx="8966118" cy="6724589"/>
          </a:xfrm>
          <a:prstGeom prst="rect">
            <a:avLst/>
          </a:prstGeom>
          <a:noFill/>
          <a:ln>
            <a:noFill/>
          </a:ln>
        </p:spPr>
      </p:pic>
      <p:sp>
        <p:nvSpPr>
          <p:cNvPr id="202" name="Google Shape;202;p8"/>
          <p:cNvSpPr txBox="1"/>
          <p:nvPr/>
        </p:nvSpPr>
        <p:spPr>
          <a:xfrm>
            <a:off x="3640014" y="835275"/>
            <a:ext cx="5020408"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rgbClr val="C00000"/>
                </a:solidFill>
                <a:latin typeface="Times New Roman"/>
                <a:ea typeface="Times New Roman"/>
                <a:cs typeface="Times New Roman"/>
                <a:sym typeface="Times New Roman"/>
              </a:rPr>
              <a:t>Informal Letters </a:t>
            </a:r>
            <a:endParaRPr sz="8800">
              <a:solidFill>
                <a:srgbClr val="C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08" name="Google Shape;20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09" name="Google Shape;209;p9"/>
          <p:cNvSpPr/>
          <p:nvPr/>
        </p:nvSpPr>
        <p:spPr>
          <a:xfrm>
            <a:off x="404446" y="365125"/>
            <a:ext cx="11553092" cy="6325821"/>
          </a:xfrm>
          <a:prstGeom prst="roundRect">
            <a:avLst>
              <a:gd name="adj" fmla="val 16667"/>
            </a:avLst>
          </a:prstGeom>
          <a:solidFill>
            <a:srgbClr val="FED6B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9"/>
          <p:cNvSpPr txBox="1"/>
          <p:nvPr/>
        </p:nvSpPr>
        <p:spPr>
          <a:xfrm>
            <a:off x="923193" y="720969"/>
            <a:ext cx="7681234" cy="6124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Dear Anna,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How are you? I hope you and your family are doing well. It feels like ages since we last talked! I’m writing because I really need your advice about something important.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As you know, I’ll be finishing school this year, and I’m trying to decide what to do next. Part of me wants to go to university, but another part of me is thinking about taking a gap year to travel and gain some experience.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problem is, I’m worried that if I take a year off, I might lose motivation to continue my studies. On the other hand, going straight to university feels a bit overwhelming. Since you’ve already been through this, I thought you’d be the best person to ask. What do you think I should do?</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Anyway, that’s all from me for now. I’d love to hear your thoughts and any advice you can give. I really value your opinion and can’t wait to read your reply.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Best wishes,</a:t>
            </a: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1800" b="1">
                <a:solidFill>
                  <a:schemeClr val="dk1"/>
                </a:solidFill>
                <a:latin typeface="Calibri"/>
                <a:ea typeface="Calibri"/>
                <a:cs typeface="Calibri"/>
                <a:sym typeface="Calibri"/>
              </a:rPr>
              <a:t>Sarah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pic>
        <p:nvPicPr>
          <p:cNvPr id="211" name="Google Shape;211;p9" descr="We Don't Write Letters Anymore. Maybe that's why we're so lonely. | by  Aditi Jha | Jul, 2025 | Medium"/>
          <p:cNvPicPr preferRelativeResize="0"/>
          <p:nvPr/>
        </p:nvPicPr>
        <p:blipFill rotWithShape="1">
          <a:blip r:embed="rId3">
            <a:alphaModFix/>
          </a:blip>
          <a:srcRect/>
          <a:stretch/>
        </p:blipFill>
        <p:spPr>
          <a:xfrm>
            <a:off x="8604426" y="1073077"/>
            <a:ext cx="3183128" cy="2123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17" name="Google Shape;21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18" name="Google Shape;218;p10"/>
          <p:cNvSpPr/>
          <p:nvPr/>
        </p:nvSpPr>
        <p:spPr>
          <a:xfrm>
            <a:off x="404446" y="365125"/>
            <a:ext cx="11553092" cy="6325821"/>
          </a:xfrm>
          <a:prstGeom prst="roundRect">
            <a:avLst>
              <a:gd name="adj" fmla="val 16667"/>
            </a:avLst>
          </a:prstGeom>
          <a:solidFill>
            <a:srgbClr val="FED6B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0"/>
          <p:cNvSpPr txBox="1"/>
          <p:nvPr/>
        </p:nvSpPr>
        <p:spPr>
          <a:xfrm>
            <a:off x="838200" y="781636"/>
            <a:ext cx="79545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Times New Roman"/>
                <a:ea typeface="Times New Roman"/>
                <a:cs typeface="Times New Roman"/>
                <a:sym typeface="Times New Roman"/>
              </a:rPr>
              <a:t>Informal Letter Checklist:</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1- Appropriate </a:t>
            </a:r>
            <a:r>
              <a:rPr lang="en-US" sz="1800" b="1">
                <a:solidFill>
                  <a:schemeClr val="dk1"/>
                </a:solidFill>
                <a:latin typeface="Times New Roman"/>
                <a:ea typeface="Times New Roman"/>
                <a:cs typeface="Times New Roman"/>
                <a:sym typeface="Times New Roman"/>
              </a:rPr>
              <a:t>informal greeting (Dear + first name of your friend) + ,</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2</a:t>
            </a:r>
            <a:r>
              <a:rPr lang="en-US" sz="1800" b="1">
                <a:solidFill>
                  <a:schemeClr val="dk1"/>
                </a:solidFill>
                <a:latin typeface="Times New Roman"/>
                <a:ea typeface="Times New Roman"/>
                <a:cs typeface="Times New Roman"/>
                <a:sym typeface="Times New Roman"/>
              </a:rPr>
              <a:t>- Introduction</a:t>
            </a:r>
            <a:r>
              <a:rPr lang="en-US" sz="1800">
                <a:solidFill>
                  <a:schemeClr val="dk1"/>
                </a:solidFill>
                <a:latin typeface="Times New Roman"/>
                <a:ea typeface="Times New Roman"/>
                <a:cs typeface="Times New Roman"/>
                <a:sym typeface="Times New Roman"/>
              </a:rPr>
              <a:t>: Informal opening remark/greetings + the reason for writing the letter.</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3- </a:t>
            </a:r>
            <a:r>
              <a:rPr lang="en-US" sz="1800" b="1">
                <a:solidFill>
                  <a:schemeClr val="dk1"/>
                </a:solidFill>
                <a:latin typeface="Times New Roman"/>
                <a:ea typeface="Times New Roman"/>
                <a:cs typeface="Times New Roman"/>
                <a:sym typeface="Times New Roman"/>
              </a:rPr>
              <a:t>Main body paragraphs</a:t>
            </a:r>
            <a:r>
              <a:rPr lang="en-US" sz="1800">
                <a:solidFill>
                  <a:schemeClr val="dk1"/>
                </a:solidFill>
                <a:latin typeface="Times New Roman"/>
                <a:ea typeface="Times New Roman"/>
                <a:cs typeface="Times New Roman"/>
                <a:sym typeface="Times New Roman"/>
              </a:rPr>
              <a:t>: write the main points/ideas required from you to include in your letter in detail.</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Each</a:t>
            </a:r>
            <a:r>
              <a:rPr lang="en-US" sz="1800">
                <a:solidFill>
                  <a:schemeClr val="dk1"/>
                </a:solidFill>
                <a:latin typeface="Times New Roman"/>
                <a:ea typeface="Times New Roman"/>
                <a:cs typeface="Times New Roman"/>
                <a:sym typeface="Times New Roman"/>
              </a:rPr>
              <a:t> paragraph should discuss </a:t>
            </a:r>
            <a:r>
              <a:rPr lang="en-US" sz="1800" b="1">
                <a:solidFill>
                  <a:schemeClr val="dk1"/>
                </a:solidFill>
                <a:latin typeface="Times New Roman"/>
                <a:ea typeface="Times New Roman"/>
                <a:cs typeface="Times New Roman"/>
                <a:sym typeface="Times New Roman"/>
              </a:rPr>
              <a:t>one point/idea only</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 The number</a:t>
            </a:r>
            <a:r>
              <a:rPr lang="en-US" sz="1800">
                <a:solidFill>
                  <a:schemeClr val="dk1"/>
                </a:solidFill>
                <a:latin typeface="Times New Roman"/>
                <a:ea typeface="Times New Roman"/>
                <a:cs typeface="Times New Roman"/>
                <a:sym typeface="Times New Roman"/>
              </a:rPr>
              <a:t> of paragraphs varies </a:t>
            </a:r>
            <a:r>
              <a:rPr lang="en-US" sz="1800" b="1">
                <a:solidFill>
                  <a:schemeClr val="dk1"/>
                </a:solidFill>
                <a:latin typeface="Times New Roman"/>
                <a:ea typeface="Times New Roman"/>
                <a:cs typeface="Times New Roman"/>
                <a:sym typeface="Times New Roman"/>
              </a:rPr>
              <a:t>depending on the writing question’s rubric/bullet points listed under the writing question. (Minimum 2 main body paragraphs). </a:t>
            </a:r>
            <a:r>
              <a:rPr lang="en-US" sz="1800">
                <a:solidFill>
                  <a:schemeClr val="dk1"/>
                </a:solidFill>
                <a:latin typeface="Times New Roman"/>
                <a:ea typeface="Times New Roman"/>
                <a:cs typeface="Times New Roman"/>
                <a:sym typeface="Times New Roman"/>
              </a:rPr>
              <a:t>(Usually it is 3 prompts, so 3 separate paragraphs)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4-</a:t>
            </a:r>
            <a:r>
              <a:rPr lang="en-US" sz="1800" b="1">
                <a:solidFill>
                  <a:schemeClr val="dk1"/>
                </a:solidFill>
                <a:latin typeface="Times New Roman"/>
                <a:ea typeface="Times New Roman"/>
                <a:cs typeface="Times New Roman"/>
                <a:sym typeface="Times New Roman"/>
              </a:rPr>
              <a:t>Conclusion:</a:t>
            </a:r>
            <a:r>
              <a:rPr lang="en-US" sz="1800">
                <a:solidFill>
                  <a:schemeClr val="dk1"/>
                </a:solidFill>
                <a:latin typeface="Times New Roman"/>
                <a:ea typeface="Times New Roman"/>
                <a:cs typeface="Times New Roman"/>
                <a:sym typeface="Times New Roman"/>
              </a:rPr>
              <a:t>  Informal closing remark + Sum up / rephrase briefly the points you mentioned throughout our letter + express wishes for something to be done.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5- Informal ending + </a:t>
            </a:r>
            <a:r>
              <a:rPr lang="en-US" sz="1800" b="1">
                <a:solidFill>
                  <a:schemeClr val="dk1"/>
                </a:solidFill>
                <a:latin typeface="Times New Roman"/>
                <a:ea typeface="Times New Roman"/>
                <a:cs typeface="Times New Roman"/>
                <a:sym typeface="Times New Roman"/>
              </a:rPr>
              <a:t>,</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6- First name only.</a:t>
            </a:r>
            <a:r>
              <a:rPr lang="en-US" sz="1600">
                <a:solidFill>
                  <a:schemeClr val="dk1"/>
                </a:solidFill>
                <a:latin typeface="Calibri"/>
                <a:ea typeface="Calibri"/>
                <a:cs typeface="Calibri"/>
                <a:sym typeface="Calibri"/>
              </a:rPr>
              <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pic>
        <p:nvPicPr>
          <p:cNvPr id="220" name="Google Shape;220;p10" descr="The Write Way to Find Meaning: Therapeutic Letter Writing Part 1 | Recovery  Ways"/>
          <p:cNvPicPr preferRelativeResize="0"/>
          <p:nvPr/>
        </p:nvPicPr>
        <p:blipFill rotWithShape="1">
          <a:blip r:embed="rId3">
            <a:alphaModFix/>
          </a:blip>
          <a:srcRect/>
          <a:stretch/>
        </p:blipFill>
        <p:spPr>
          <a:xfrm>
            <a:off x="8483514" y="1372309"/>
            <a:ext cx="3342640" cy="18802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26" name="Google Shape;22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27" name="Google Shape;227;p11"/>
          <p:cNvSpPr/>
          <p:nvPr/>
        </p:nvSpPr>
        <p:spPr>
          <a:xfrm>
            <a:off x="404446" y="365125"/>
            <a:ext cx="11553092" cy="6325821"/>
          </a:xfrm>
          <a:prstGeom prst="roundRect">
            <a:avLst>
              <a:gd name="adj" fmla="val 16667"/>
            </a:avLst>
          </a:prstGeom>
          <a:solidFill>
            <a:srgbClr val="FED6B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1"/>
          <p:cNvSpPr txBox="1"/>
          <p:nvPr/>
        </p:nvSpPr>
        <p:spPr>
          <a:xfrm>
            <a:off x="923192" y="720969"/>
            <a:ext cx="7954475" cy="59400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Times New Roman"/>
                <a:ea typeface="Times New Roman"/>
                <a:cs typeface="Times New Roman"/>
                <a:sym typeface="Times New Roman"/>
              </a:rPr>
              <a:t>Informal Letter Checklist: (Let’s break it down – with examples): </a:t>
            </a:r>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C00000"/>
                </a:solidFill>
                <a:latin typeface="Times New Roman"/>
                <a:ea typeface="Times New Roman"/>
                <a:cs typeface="Times New Roman"/>
                <a:sym typeface="Times New Roman"/>
              </a:rPr>
              <a:t>1. Greeting</a:t>
            </a:r>
            <a:endParaRPr sz="1800">
              <a:solidFill>
                <a:srgbClr val="C00000"/>
              </a:solidFill>
              <a:latin typeface="Times New Roman"/>
              <a:ea typeface="Times New Roman"/>
              <a:cs typeface="Times New Roman"/>
              <a:sym typeface="Times New Roman"/>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Use </a:t>
            </a:r>
            <a:r>
              <a:rPr lang="en-US" sz="1800" b="0" i="1" u="none" strike="noStrike" cap="none">
                <a:solidFill>
                  <a:schemeClr val="dk1"/>
                </a:solidFill>
                <a:latin typeface="Times New Roman"/>
                <a:ea typeface="Times New Roman"/>
                <a:cs typeface="Times New Roman"/>
                <a:sym typeface="Times New Roman"/>
              </a:rPr>
              <a:t>Dear + first name</a:t>
            </a:r>
            <a:r>
              <a:rPr lang="en-US" sz="1800" b="0" i="0" u="none" strike="noStrike" cap="none">
                <a:solidFill>
                  <a:schemeClr val="dk1"/>
                </a:solidFill>
                <a:latin typeface="Times New Roman"/>
                <a:ea typeface="Times New Roman"/>
                <a:cs typeface="Times New Roman"/>
                <a:sym typeface="Times New Roman"/>
              </a:rPr>
              <a:t> of your friend.</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Example: </a:t>
            </a:r>
            <a:r>
              <a:rPr lang="en-US" sz="1800" b="0" i="1" u="none" strike="noStrike" cap="none">
                <a:solidFill>
                  <a:schemeClr val="dk1"/>
                </a:solidFill>
                <a:latin typeface="Times New Roman"/>
                <a:ea typeface="Times New Roman"/>
                <a:cs typeface="Times New Roman"/>
                <a:sym typeface="Times New Roman"/>
              </a:rPr>
              <a:t>Dear Anna, Dear John, </a:t>
            </a:r>
            <a:endParaRPr/>
          </a:p>
          <a:p>
            <a:pPr marL="457200" marR="0" lvl="1" indent="0" algn="l" rtl="0">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C00000"/>
                </a:solidFill>
                <a:latin typeface="Times New Roman"/>
                <a:ea typeface="Times New Roman"/>
                <a:cs typeface="Times New Roman"/>
                <a:sym typeface="Times New Roman"/>
              </a:rPr>
              <a:t>2. Introduction</a:t>
            </a:r>
            <a:endParaRPr sz="1800">
              <a:solidFill>
                <a:srgbClr val="C00000"/>
              </a:solidFill>
              <a:latin typeface="Times New Roman"/>
              <a:ea typeface="Times New Roman"/>
              <a:cs typeface="Times New Roman"/>
              <a:sym typeface="Times New Roman"/>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Start with a friendly opening remark/greeting.</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State the reason for writing.</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Examples:</a:t>
            </a:r>
            <a:endParaRPr/>
          </a:p>
          <a:p>
            <a:pPr marL="914400" marR="0" lvl="2" indent="0" algn="l" rtl="0">
              <a:spcBef>
                <a:spcPts val="0"/>
              </a:spcBef>
              <a:spcAft>
                <a:spcPts val="0"/>
              </a:spcAft>
              <a:buNone/>
            </a:pPr>
            <a:r>
              <a:rPr lang="en-US" sz="1800" b="0" i="1" u="none" strike="noStrike" cap="none">
                <a:solidFill>
                  <a:schemeClr val="dk1"/>
                </a:solidFill>
                <a:latin typeface="Times New Roman"/>
                <a:ea typeface="Times New Roman"/>
                <a:cs typeface="Times New Roman"/>
                <a:sym typeface="Times New Roman"/>
              </a:rPr>
              <a:t>How are you? I hope everything is going well.</a:t>
            </a:r>
            <a:endParaRPr sz="1800" b="0" i="0" u="none" strike="noStrike" cap="none">
              <a:solidFill>
                <a:schemeClr val="dk1"/>
              </a:solidFill>
              <a:latin typeface="Times New Roman"/>
              <a:ea typeface="Times New Roman"/>
              <a:cs typeface="Times New Roman"/>
              <a:sym typeface="Times New Roman"/>
            </a:endParaRPr>
          </a:p>
          <a:p>
            <a:pPr marL="914400" marR="0" lvl="2" indent="0" algn="l" rtl="0">
              <a:spcBef>
                <a:spcPts val="0"/>
              </a:spcBef>
              <a:spcAft>
                <a:spcPts val="0"/>
              </a:spcAft>
              <a:buNone/>
            </a:pPr>
            <a:r>
              <a:rPr lang="en-US" sz="1800" b="0" i="1" u="none" strike="noStrike" cap="none">
                <a:solidFill>
                  <a:schemeClr val="dk1"/>
                </a:solidFill>
                <a:latin typeface="Times New Roman"/>
                <a:ea typeface="Times New Roman"/>
                <a:cs typeface="Times New Roman"/>
                <a:sym typeface="Times New Roman"/>
              </a:rPr>
              <a:t>It’s been such a long time since we last spoke!</a:t>
            </a:r>
            <a:endParaRPr/>
          </a:p>
          <a:p>
            <a:pPr marL="914400" marR="0" lvl="2" indent="0" algn="l" rtl="0">
              <a:spcBef>
                <a:spcPts val="0"/>
              </a:spcBef>
              <a:spcAft>
                <a:spcPts val="0"/>
              </a:spcAft>
              <a:buNone/>
            </a:pPr>
            <a:endParaRPr sz="1800" b="0" i="1"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rgbClr val="C00000"/>
                </a:solidFill>
                <a:latin typeface="Times New Roman"/>
                <a:ea typeface="Times New Roman"/>
                <a:cs typeface="Times New Roman"/>
                <a:sym typeface="Times New Roman"/>
              </a:rPr>
              <a:t>3. Main Body Paragraphs</a:t>
            </a:r>
            <a:endParaRPr sz="1800">
              <a:solidFill>
                <a:srgbClr val="C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Each paragraph should focus on </a:t>
            </a:r>
            <a:r>
              <a:rPr lang="en-US" sz="1800" b="1">
                <a:solidFill>
                  <a:schemeClr val="dk1"/>
                </a:solidFill>
                <a:latin typeface="Times New Roman"/>
                <a:ea typeface="Times New Roman"/>
                <a:cs typeface="Times New Roman"/>
                <a:sym typeface="Times New Roman"/>
              </a:rPr>
              <a:t>one idea only</a:t>
            </a:r>
            <a:r>
              <a:rPr lang="en-US" sz="1800">
                <a:solidFill>
                  <a:schemeClr val="dk1"/>
                </a:solidFill>
                <a:latin typeface="Times New Roman"/>
                <a:ea typeface="Times New Roman"/>
                <a:cs typeface="Times New Roman"/>
                <a:sym typeface="Times New Roman"/>
              </a:rPr>
              <a:t>.</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Number of paragraphs: usually </a:t>
            </a:r>
            <a:r>
              <a:rPr lang="en-US" sz="1800" b="1">
                <a:solidFill>
                  <a:schemeClr val="dk1"/>
                </a:solidFill>
                <a:latin typeface="Times New Roman"/>
                <a:ea typeface="Times New Roman"/>
                <a:cs typeface="Times New Roman"/>
                <a:sym typeface="Times New Roman"/>
              </a:rPr>
              <a:t>3 (one per prompt in the question)</a:t>
            </a:r>
            <a:r>
              <a:rPr lang="en-US" sz="1800">
                <a:solidFill>
                  <a:schemeClr val="dk1"/>
                </a:solidFill>
                <a:latin typeface="Times New Roman"/>
                <a:ea typeface="Times New Roman"/>
                <a:cs typeface="Times New Roman"/>
                <a:sym typeface="Times New Roman"/>
              </a:rPr>
              <a:t>.</a:t>
            </a:r>
            <a:endParaRPr/>
          </a:p>
          <a:p>
            <a:pPr marL="914400" marR="0" lvl="2" indent="0" algn="l" rtl="0">
              <a:spcBef>
                <a:spcPts val="0"/>
              </a:spcBef>
              <a:spcAft>
                <a:spcPts val="0"/>
              </a:spcAft>
              <a:buNone/>
            </a:pPr>
            <a:endParaRPr sz="1800" b="0" i="1" u="none" strike="noStrike" cap="none">
              <a:solidFill>
                <a:schemeClr val="dk1"/>
              </a:solidFill>
              <a:latin typeface="Times New Roman"/>
              <a:ea typeface="Times New Roman"/>
              <a:cs typeface="Times New Roman"/>
              <a:sym typeface="Times New Roman"/>
            </a:endParaRPr>
          </a:p>
          <a:p>
            <a:pPr marL="914400" marR="0" lvl="2" indent="0" algn="l" rtl="0">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a:p>
            <a:pPr marL="914400" marR="0" lvl="2" indent="0" algn="l" rtl="0">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229" name="Google Shape;229;p11" descr="Letter concept illustration | Premium Vector"/>
          <p:cNvPicPr preferRelativeResize="0"/>
          <p:nvPr/>
        </p:nvPicPr>
        <p:blipFill rotWithShape="1">
          <a:blip r:embed="rId3">
            <a:alphaModFix/>
          </a:blip>
          <a:srcRect/>
          <a:stretch/>
        </p:blipFill>
        <p:spPr>
          <a:xfrm>
            <a:off x="7605932" y="1457008"/>
            <a:ext cx="3924300" cy="392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35" name="Google Shape;23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36" name="Google Shape;236;p12"/>
          <p:cNvSpPr/>
          <p:nvPr/>
        </p:nvSpPr>
        <p:spPr>
          <a:xfrm>
            <a:off x="404446" y="365125"/>
            <a:ext cx="11553092" cy="6325821"/>
          </a:xfrm>
          <a:prstGeom prst="roundRect">
            <a:avLst>
              <a:gd name="adj" fmla="val 16667"/>
            </a:avLst>
          </a:prstGeom>
          <a:solidFill>
            <a:srgbClr val="FED6B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2"/>
          <p:cNvSpPr/>
          <p:nvPr/>
        </p:nvSpPr>
        <p:spPr>
          <a:xfrm>
            <a:off x="955040" y="821652"/>
            <a:ext cx="7479402" cy="563231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u="sng">
                <a:solidFill>
                  <a:schemeClr val="dk1"/>
                </a:solidFill>
                <a:latin typeface="Times New Roman"/>
                <a:ea typeface="Times New Roman"/>
                <a:cs typeface="Times New Roman"/>
                <a:sym typeface="Times New Roman"/>
              </a:rPr>
              <a:t>Informal Letter Checklist: (Let’s break it down – with examples): </a:t>
            </a:r>
            <a:endParaRPr sz="1800" b="1"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i="0" u="sng"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u="sng">
              <a:solidFill>
                <a:srgbClr val="C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i="0" u="none" strike="noStrike" cap="none">
                <a:solidFill>
                  <a:srgbClr val="C00000"/>
                </a:solidFill>
                <a:latin typeface="Times New Roman"/>
                <a:ea typeface="Times New Roman"/>
                <a:cs typeface="Times New Roman"/>
                <a:sym typeface="Times New Roman"/>
              </a:rPr>
              <a:t>4. Conclusion</a:t>
            </a:r>
            <a:endParaRPr sz="1800" b="0" i="0" u="none" strike="noStrike" cap="none">
              <a:solidFill>
                <a:srgbClr val="C00000"/>
              </a:solidFill>
              <a:latin typeface="Times New Roman"/>
              <a:ea typeface="Times New Roman"/>
              <a:cs typeface="Times New Roman"/>
              <a:sym typeface="Times New Roman"/>
            </a:endParaRPr>
          </a:p>
          <a:p>
            <a:pPr marL="0" marR="0" lvl="0" indent="-114300" algn="l" rtl="0">
              <a:lnSpc>
                <a:spcPct val="100000"/>
              </a:lnSpc>
              <a:spcBef>
                <a:spcPts val="0"/>
              </a:spcBef>
              <a:spcAft>
                <a:spcPts val="0"/>
              </a:spcAft>
              <a:buClr>
                <a:srgbClr val="C00000"/>
              </a:buClr>
              <a:buSzPts val="1800"/>
              <a:buFont typeface="Times New Roman"/>
              <a:buChar char="•"/>
            </a:pPr>
            <a:r>
              <a:rPr lang="en-US" sz="1800" b="0" i="0" u="none" strike="noStrike" cap="none">
                <a:solidFill>
                  <a:srgbClr val="C00000"/>
                </a:solidFill>
                <a:latin typeface="Times New Roman"/>
                <a:ea typeface="Times New Roman"/>
                <a:cs typeface="Times New Roman"/>
                <a:sym typeface="Times New Roman"/>
              </a:rPr>
              <a:t>End with a warm/friendly remark.</a:t>
            </a:r>
            <a:endParaRPr/>
          </a:p>
          <a:p>
            <a:pPr marL="0" marR="0" lvl="0" indent="-114300" algn="l" rtl="0">
              <a:lnSpc>
                <a:spcPct val="100000"/>
              </a:lnSpc>
              <a:spcBef>
                <a:spcPts val="0"/>
              </a:spcBef>
              <a:spcAft>
                <a:spcPts val="0"/>
              </a:spcAft>
              <a:buClr>
                <a:srgbClr val="C00000"/>
              </a:buClr>
              <a:buSzPts val="1800"/>
              <a:buFont typeface="Times New Roman"/>
              <a:buChar char="•"/>
            </a:pPr>
            <a:r>
              <a:rPr lang="en-US" sz="1800" b="0" i="0" u="none" strike="noStrike" cap="none">
                <a:solidFill>
                  <a:srgbClr val="C00000"/>
                </a:solidFill>
                <a:latin typeface="Times New Roman"/>
                <a:ea typeface="Times New Roman"/>
                <a:cs typeface="Times New Roman"/>
                <a:sym typeface="Times New Roman"/>
              </a:rPr>
              <a:t>Sum up or rephrase your points briefly.</a:t>
            </a:r>
            <a:endParaRPr/>
          </a:p>
          <a:p>
            <a:pPr marL="0" marR="0" lvl="0" indent="-114300" algn="l" rtl="0">
              <a:lnSpc>
                <a:spcPct val="100000"/>
              </a:lnSpc>
              <a:spcBef>
                <a:spcPts val="0"/>
              </a:spcBef>
              <a:spcAft>
                <a:spcPts val="0"/>
              </a:spcAft>
              <a:buClr>
                <a:srgbClr val="C00000"/>
              </a:buClr>
              <a:buSzPts val="1800"/>
              <a:buFont typeface="Times New Roman"/>
              <a:buChar char="•"/>
            </a:pPr>
            <a:r>
              <a:rPr lang="en-US" sz="1800" b="0" i="0" u="none" strike="noStrike" cap="none">
                <a:solidFill>
                  <a:srgbClr val="C00000"/>
                </a:solidFill>
                <a:latin typeface="Times New Roman"/>
                <a:ea typeface="Times New Roman"/>
                <a:cs typeface="Times New Roman"/>
                <a:sym typeface="Times New Roman"/>
              </a:rPr>
              <a:t>Express wishes or future plans.</a:t>
            </a:r>
            <a:endParaRPr/>
          </a:p>
          <a:p>
            <a:pPr marL="0" marR="0" lvl="0" indent="-114300" algn="l" rtl="0">
              <a:lnSpc>
                <a:spcPct val="100000"/>
              </a:lnSpc>
              <a:spcBef>
                <a:spcPts val="0"/>
              </a:spcBef>
              <a:spcAft>
                <a:spcPts val="0"/>
              </a:spcAft>
              <a:buClr>
                <a:schemeClr val="dk1"/>
              </a:buClr>
              <a:buSzPts val="1800"/>
              <a:buFont typeface="Times New Roman"/>
              <a:buChar char="•"/>
            </a:pPr>
            <a:r>
              <a:rPr lang="en-US" sz="1800" b="0" i="0" u="none" strike="noStrike" cap="none">
                <a:solidFill>
                  <a:schemeClr val="dk1"/>
                </a:solidFill>
                <a:latin typeface="Times New Roman"/>
                <a:ea typeface="Times New Roman"/>
                <a:cs typeface="Times New Roman"/>
                <a:sym typeface="Times New Roman"/>
              </a:rPr>
              <a:t>Examples:</a:t>
            </a:r>
            <a:endParaRPr/>
          </a:p>
          <a:p>
            <a:pPr marL="457200" marR="0" lvl="1" indent="-114300" algn="l" rtl="0">
              <a:lnSpc>
                <a:spcPct val="100000"/>
              </a:lnSpc>
              <a:spcBef>
                <a:spcPts val="0"/>
              </a:spcBef>
              <a:spcAft>
                <a:spcPts val="0"/>
              </a:spcAft>
              <a:buClr>
                <a:schemeClr val="dk1"/>
              </a:buClr>
              <a:buSzPts val="1800"/>
              <a:buFont typeface="Times New Roman"/>
              <a:buChar char="•"/>
            </a:pPr>
            <a:r>
              <a:rPr lang="en-US" sz="1800" b="0" i="1" u="none" strike="noStrike" cap="none">
                <a:solidFill>
                  <a:schemeClr val="dk1"/>
                </a:solidFill>
                <a:latin typeface="Times New Roman"/>
                <a:ea typeface="Times New Roman"/>
                <a:cs typeface="Times New Roman"/>
                <a:sym typeface="Times New Roman"/>
              </a:rPr>
              <a:t>Anyway, that’s all my news for now.</a:t>
            </a:r>
            <a:endParaRPr sz="1800" b="0" i="0" u="none" strike="noStrike" cap="none">
              <a:solidFill>
                <a:schemeClr val="dk1"/>
              </a:solidFill>
              <a:latin typeface="Times New Roman"/>
              <a:ea typeface="Times New Roman"/>
              <a:cs typeface="Times New Roman"/>
              <a:sym typeface="Times New Roman"/>
            </a:endParaRPr>
          </a:p>
          <a:p>
            <a:pPr marL="457200" marR="0" lvl="1" indent="-114300" algn="l" rtl="0">
              <a:lnSpc>
                <a:spcPct val="100000"/>
              </a:lnSpc>
              <a:spcBef>
                <a:spcPts val="0"/>
              </a:spcBef>
              <a:spcAft>
                <a:spcPts val="0"/>
              </a:spcAft>
              <a:buClr>
                <a:schemeClr val="dk1"/>
              </a:buClr>
              <a:buSzPts val="1800"/>
              <a:buFont typeface="Times New Roman"/>
              <a:buChar char="•"/>
            </a:pPr>
            <a:r>
              <a:rPr lang="en-US" sz="1800" b="0" i="1" u="none" strike="noStrike" cap="none">
                <a:solidFill>
                  <a:schemeClr val="dk1"/>
                </a:solidFill>
                <a:latin typeface="Times New Roman"/>
                <a:ea typeface="Times New Roman"/>
                <a:cs typeface="Times New Roman"/>
                <a:sym typeface="Times New Roman"/>
              </a:rPr>
              <a:t>Hope to hear from you soon.</a:t>
            </a:r>
            <a:endParaRPr sz="1800" b="0" i="0" u="none" strike="noStrike" cap="none">
              <a:solidFill>
                <a:schemeClr val="dk1"/>
              </a:solidFill>
              <a:latin typeface="Times New Roman"/>
              <a:ea typeface="Times New Roman"/>
              <a:cs typeface="Times New Roman"/>
              <a:sym typeface="Times New Roman"/>
            </a:endParaRPr>
          </a:p>
          <a:p>
            <a:pPr marL="457200" marR="0" lvl="1" indent="-114300" algn="l" rtl="0">
              <a:lnSpc>
                <a:spcPct val="100000"/>
              </a:lnSpc>
              <a:spcBef>
                <a:spcPts val="0"/>
              </a:spcBef>
              <a:spcAft>
                <a:spcPts val="0"/>
              </a:spcAft>
              <a:buClr>
                <a:schemeClr val="dk1"/>
              </a:buClr>
              <a:buSzPts val="1800"/>
              <a:buFont typeface="Times New Roman"/>
              <a:buChar char="•"/>
            </a:pPr>
            <a:r>
              <a:rPr lang="en-US" sz="1800" b="0" i="1" u="none" strike="noStrike" cap="none">
                <a:solidFill>
                  <a:schemeClr val="dk1"/>
                </a:solidFill>
                <a:latin typeface="Times New Roman"/>
                <a:ea typeface="Times New Roman"/>
                <a:cs typeface="Times New Roman"/>
                <a:sym typeface="Times New Roman"/>
              </a:rPr>
              <a:t>Take care and give my regards to your family.</a:t>
            </a:r>
            <a:endParaRPr/>
          </a:p>
          <a:p>
            <a:pPr marL="457200" marR="0" lvl="1"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800" b="1" i="0" u="none" strike="noStrike" cap="none">
                <a:solidFill>
                  <a:srgbClr val="C00000"/>
                </a:solidFill>
                <a:latin typeface="Times New Roman"/>
                <a:ea typeface="Times New Roman"/>
                <a:cs typeface="Times New Roman"/>
                <a:sym typeface="Times New Roman"/>
              </a:rPr>
              <a:t>5. Informal Ending</a:t>
            </a:r>
            <a:endParaRPr sz="1800" b="0" i="0" u="none" strike="noStrike" cap="none">
              <a:solidFill>
                <a:srgbClr val="C00000"/>
              </a:solidFill>
              <a:latin typeface="Times New Roman"/>
              <a:ea typeface="Times New Roman"/>
              <a:cs typeface="Times New Roman"/>
              <a:sym typeface="Times New Roman"/>
            </a:endParaRPr>
          </a:p>
          <a:p>
            <a:pPr marL="0" marR="0" lvl="0" indent="-114300" algn="l" rtl="0">
              <a:lnSpc>
                <a:spcPct val="100000"/>
              </a:lnSpc>
              <a:spcBef>
                <a:spcPts val="0"/>
              </a:spcBef>
              <a:spcAft>
                <a:spcPts val="0"/>
              </a:spcAft>
              <a:buClr>
                <a:srgbClr val="C00000"/>
              </a:buClr>
              <a:buSzPts val="1800"/>
              <a:buFont typeface="Times New Roman"/>
              <a:buChar char="•"/>
            </a:pPr>
            <a:r>
              <a:rPr lang="en-US" sz="1800" b="0" i="0" u="none" strike="noStrike" cap="none">
                <a:solidFill>
                  <a:srgbClr val="C00000"/>
                </a:solidFill>
                <a:latin typeface="Times New Roman"/>
                <a:ea typeface="Times New Roman"/>
                <a:cs typeface="Times New Roman"/>
                <a:sym typeface="Times New Roman"/>
              </a:rPr>
              <a:t>Use friendly sign-offs.</a:t>
            </a:r>
            <a:endParaRPr/>
          </a:p>
          <a:p>
            <a:pPr marL="0" marR="0" lvl="0" indent="-114300" algn="l" rtl="0">
              <a:lnSpc>
                <a:spcPct val="100000"/>
              </a:lnSpc>
              <a:spcBef>
                <a:spcPts val="0"/>
              </a:spcBef>
              <a:spcAft>
                <a:spcPts val="0"/>
              </a:spcAft>
              <a:buClr>
                <a:schemeClr val="dk1"/>
              </a:buClr>
              <a:buSzPts val="1800"/>
              <a:buFont typeface="Times New Roman"/>
              <a:buChar char="•"/>
            </a:pPr>
            <a:r>
              <a:rPr lang="en-US" sz="1800" b="0" i="0" u="none" strike="noStrike" cap="none">
                <a:solidFill>
                  <a:schemeClr val="dk1"/>
                </a:solidFill>
                <a:latin typeface="Times New Roman"/>
                <a:ea typeface="Times New Roman"/>
                <a:cs typeface="Times New Roman"/>
                <a:sym typeface="Times New Roman"/>
              </a:rPr>
              <a:t>Examples: </a:t>
            </a:r>
            <a:r>
              <a:rPr lang="en-US" sz="1800" b="0" i="1" u="none" strike="noStrike" cap="none">
                <a:solidFill>
                  <a:schemeClr val="dk1"/>
                </a:solidFill>
                <a:latin typeface="Times New Roman"/>
                <a:ea typeface="Times New Roman"/>
                <a:cs typeface="Times New Roman"/>
                <a:sym typeface="Times New Roman"/>
              </a:rPr>
              <a:t>Best wishes,</a:t>
            </a:r>
            <a:r>
              <a:rPr lang="en-US" sz="1800" b="0" i="0" u="none" strike="noStrike" cap="none">
                <a:solidFill>
                  <a:schemeClr val="dk1"/>
                </a:solidFill>
                <a:latin typeface="Times New Roman"/>
                <a:ea typeface="Times New Roman"/>
                <a:cs typeface="Times New Roman"/>
                <a:sym typeface="Times New Roman"/>
              </a:rPr>
              <a:t> / </a:t>
            </a:r>
            <a:r>
              <a:rPr lang="en-US" sz="1800" b="0" i="1" u="none" strike="noStrike" cap="none">
                <a:solidFill>
                  <a:schemeClr val="dk1"/>
                </a:solidFill>
                <a:latin typeface="Times New Roman"/>
                <a:ea typeface="Times New Roman"/>
                <a:cs typeface="Times New Roman"/>
                <a:sym typeface="Times New Roman"/>
              </a:rPr>
              <a:t>Take care,</a:t>
            </a:r>
            <a:r>
              <a:rPr lang="en-US" sz="1800" b="0" i="0" u="none" strike="noStrike" cap="none">
                <a:solidFill>
                  <a:schemeClr val="dk1"/>
                </a:solidFill>
                <a:latin typeface="Times New Roman"/>
                <a:ea typeface="Times New Roman"/>
                <a:cs typeface="Times New Roman"/>
                <a:sym typeface="Times New Roman"/>
              </a:rPr>
              <a:t> / </a:t>
            </a:r>
            <a:r>
              <a:rPr lang="en-US" sz="1800" b="0" i="1" u="none" strike="noStrike" cap="none">
                <a:solidFill>
                  <a:schemeClr val="dk1"/>
                </a:solidFill>
                <a:latin typeface="Times New Roman"/>
                <a:ea typeface="Times New Roman"/>
                <a:cs typeface="Times New Roman"/>
                <a:sym typeface="Times New Roman"/>
              </a:rPr>
              <a:t>Lots of love,</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800" b="1" i="0" u="none" strike="noStrike" cap="none">
                <a:solidFill>
                  <a:srgbClr val="C00000"/>
                </a:solidFill>
                <a:latin typeface="Times New Roman"/>
                <a:ea typeface="Times New Roman"/>
                <a:cs typeface="Times New Roman"/>
                <a:sym typeface="Times New Roman"/>
              </a:rPr>
              <a:t>6. First Name</a:t>
            </a:r>
            <a:endParaRPr sz="1800" b="0" i="0" u="none" strike="noStrike" cap="none">
              <a:solidFill>
                <a:srgbClr val="C00000"/>
              </a:solidFill>
              <a:latin typeface="Times New Roman"/>
              <a:ea typeface="Times New Roman"/>
              <a:cs typeface="Times New Roman"/>
              <a:sym typeface="Times New Roman"/>
            </a:endParaRPr>
          </a:p>
          <a:p>
            <a:pPr marL="0" marR="0" lvl="0" indent="-114300" algn="l" rtl="0">
              <a:lnSpc>
                <a:spcPct val="100000"/>
              </a:lnSpc>
              <a:spcBef>
                <a:spcPts val="0"/>
              </a:spcBef>
              <a:spcAft>
                <a:spcPts val="0"/>
              </a:spcAft>
              <a:buClr>
                <a:srgbClr val="C00000"/>
              </a:buClr>
              <a:buSzPts val="1800"/>
              <a:buFont typeface="Times New Roman"/>
              <a:buChar char="•"/>
            </a:pPr>
            <a:r>
              <a:rPr lang="en-US" sz="1800" b="0" i="0" u="none" strike="noStrike" cap="none">
                <a:solidFill>
                  <a:srgbClr val="C00000"/>
                </a:solidFill>
                <a:latin typeface="Times New Roman"/>
                <a:ea typeface="Times New Roman"/>
                <a:cs typeface="Times New Roman"/>
                <a:sym typeface="Times New Roman"/>
              </a:rPr>
              <a:t>Sign off with </a:t>
            </a:r>
            <a:r>
              <a:rPr lang="en-US" sz="1800" b="1" i="0" u="none" strike="noStrike" cap="none">
                <a:solidFill>
                  <a:srgbClr val="C00000"/>
                </a:solidFill>
                <a:latin typeface="Times New Roman"/>
                <a:ea typeface="Times New Roman"/>
                <a:cs typeface="Times New Roman"/>
                <a:sym typeface="Times New Roman"/>
              </a:rPr>
              <a:t>your first name only</a:t>
            </a:r>
            <a:r>
              <a:rPr lang="en-US" sz="1800" b="0" i="0" u="none" strike="noStrike" cap="none">
                <a:solidFill>
                  <a:srgbClr val="C00000"/>
                </a:solidFill>
                <a:latin typeface="Times New Roman"/>
                <a:ea typeface="Times New Roman"/>
                <a:cs typeface="Times New Roman"/>
                <a:sym typeface="Times New Roman"/>
              </a:rPr>
              <a:t>.</a:t>
            </a:r>
            <a:endParaRPr/>
          </a:p>
          <a:p>
            <a:pPr marL="0" marR="0" lvl="0" indent="-114300" algn="l" rtl="0">
              <a:lnSpc>
                <a:spcPct val="100000"/>
              </a:lnSpc>
              <a:spcBef>
                <a:spcPts val="0"/>
              </a:spcBef>
              <a:spcAft>
                <a:spcPts val="0"/>
              </a:spcAft>
              <a:buClr>
                <a:schemeClr val="dk1"/>
              </a:buClr>
              <a:buSzPts val="1800"/>
              <a:buFont typeface="Times New Roman"/>
              <a:buChar char="•"/>
            </a:pPr>
            <a:r>
              <a:rPr lang="en-US" sz="1800" b="0" i="0" u="none" strike="noStrike" cap="none">
                <a:solidFill>
                  <a:schemeClr val="dk1"/>
                </a:solidFill>
                <a:latin typeface="Times New Roman"/>
                <a:ea typeface="Times New Roman"/>
                <a:cs typeface="Times New Roman"/>
                <a:sym typeface="Times New Roman"/>
              </a:rPr>
              <a:t>Example: </a:t>
            </a:r>
            <a:r>
              <a:rPr lang="en-US" sz="1800" b="0" i="1" u="none" strike="noStrike" cap="none">
                <a:solidFill>
                  <a:schemeClr val="dk1"/>
                </a:solidFill>
                <a:latin typeface="Times New Roman"/>
                <a:ea typeface="Times New Roman"/>
                <a:cs typeface="Times New Roman"/>
                <a:sym typeface="Times New Roman"/>
              </a:rPr>
              <a:t>Sarah</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38" name="Google Shape;238;p12" descr="Letter concept illustration | Premium Vector"/>
          <p:cNvPicPr preferRelativeResize="0"/>
          <p:nvPr/>
        </p:nvPicPr>
        <p:blipFill rotWithShape="1">
          <a:blip r:embed="rId3">
            <a:alphaModFix/>
          </a:blip>
          <a:srcRect/>
          <a:stretch/>
        </p:blipFill>
        <p:spPr>
          <a:xfrm>
            <a:off x="6973063" y="1653458"/>
            <a:ext cx="4196666" cy="41966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821eca8d38_0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23" name="Google Shape;123;g3821eca8d38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24" name="Google Shape;124;g3821eca8d38_0_0"/>
          <p:cNvPicPr preferRelativeResize="0"/>
          <p:nvPr/>
        </p:nvPicPr>
        <p:blipFill>
          <a:blip r:embed="rId3">
            <a:alphaModFix/>
          </a:blip>
          <a:stretch>
            <a:fillRect/>
          </a:stretch>
        </p:blipFill>
        <p:spPr>
          <a:xfrm>
            <a:off x="1292693" y="56909"/>
            <a:ext cx="9698576" cy="6729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1215293" y="1773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Libre Franklin"/>
              <a:buNone/>
            </a:pPr>
            <a:r>
              <a:rPr lang="en-US" sz="4800" b="1" u="sng">
                <a:latin typeface="Libre Franklin"/>
                <a:ea typeface="Libre Franklin"/>
                <a:cs typeface="Libre Franklin"/>
                <a:sym typeface="Libre Franklin"/>
              </a:rPr>
              <a:t>Lesson Objectives: </a:t>
            </a:r>
            <a:endParaRPr sz="4800" b="1" u="sng">
              <a:latin typeface="Libre Franklin"/>
              <a:ea typeface="Libre Franklin"/>
              <a:cs typeface="Libre Franklin"/>
              <a:sym typeface="Libre Franklin"/>
            </a:endParaRPr>
          </a:p>
        </p:txBody>
      </p:sp>
      <p:sp>
        <p:nvSpPr>
          <p:cNvPr id="131" name="Google Shape;131;p2"/>
          <p:cNvSpPr txBox="1"/>
          <p:nvPr/>
        </p:nvSpPr>
        <p:spPr>
          <a:xfrm>
            <a:off x="949485" y="2090392"/>
            <a:ext cx="321806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Learn about the difference between formal and informal letter structures.</a:t>
            </a:r>
            <a:endParaRPr sz="2400">
              <a:solidFill>
                <a:schemeClr val="dk1"/>
              </a:solidFill>
              <a:latin typeface="Times New Roman"/>
              <a:ea typeface="Times New Roman"/>
              <a:cs typeface="Times New Roman"/>
              <a:sym typeface="Times New Roman"/>
            </a:endParaRPr>
          </a:p>
        </p:txBody>
      </p:sp>
      <p:sp>
        <p:nvSpPr>
          <p:cNvPr id="132" name="Google Shape;132;p2"/>
          <p:cNvSpPr/>
          <p:nvPr/>
        </p:nvSpPr>
        <p:spPr>
          <a:xfrm>
            <a:off x="363331" y="1495136"/>
            <a:ext cx="586154" cy="57594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Quattrocento Sans"/>
                <a:ea typeface="Quattrocento Sans"/>
                <a:cs typeface="Quattrocento Sans"/>
                <a:sym typeface="Quattrocento Sans"/>
              </a:rPr>
              <a:t>1</a:t>
            </a:r>
            <a:endParaRPr/>
          </a:p>
        </p:txBody>
      </p:sp>
      <p:sp>
        <p:nvSpPr>
          <p:cNvPr id="133" name="Google Shape;133;p2"/>
          <p:cNvSpPr/>
          <p:nvPr/>
        </p:nvSpPr>
        <p:spPr>
          <a:xfrm>
            <a:off x="363331" y="4255308"/>
            <a:ext cx="586154" cy="57594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Quattrocento Sans"/>
                <a:ea typeface="Quattrocento Sans"/>
                <a:cs typeface="Quattrocento Sans"/>
                <a:sym typeface="Quattrocento Sans"/>
              </a:rPr>
              <a:t>2</a:t>
            </a:r>
            <a:endParaRPr/>
          </a:p>
        </p:txBody>
      </p:sp>
      <p:sp>
        <p:nvSpPr>
          <p:cNvPr id="134" name="Google Shape;134;p2"/>
          <p:cNvSpPr txBox="1"/>
          <p:nvPr/>
        </p:nvSpPr>
        <p:spPr>
          <a:xfrm>
            <a:off x="949485" y="4641675"/>
            <a:ext cx="348175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Main points to consider and pay attention to when writing a formal or an informal Letter. </a:t>
            </a:r>
            <a:endParaRPr sz="2400">
              <a:solidFill>
                <a:schemeClr val="dk1"/>
              </a:solidFill>
              <a:latin typeface="Times New Roman"/>
              <a:ea typeface="Times New Roman"/>
              <a:cs typeface="Times New Roman"/>
              <a:sym typeface="Times New Roman"/>
            </a:endParaRPr>
          </a:p>
        </p:txBody>
      </p:sp>
      <p:pic>
        <p:nvPicPr>
          <p:cNvPr id="135" name="Google Shape;135;p2" descr="30 Business Letter Templates &amp; Examples for Various Purposes"/>
          <p:cNvPicPr preferRelativeResize="0"/>
          <p:nvPr/>
        </p:nvPicPr>
        <p:blipFill rotWithShape="1">
          <a:blip r:embed="rId3">
            <a:alphaModFix/>
          </a:blip>
          <a:srcRect/>
          <a:stretch/>
        </p:blipFill>
        <p:spPr>
          <a:xfrm>
            <a:off x="5114437" y="1993677"/>
            <a:ext cx="6446773" cy="36101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84a40b0cf4_0_0"/>
          <p:cNvSpPr txBox="1">
            <a:spLocks noGrp="1"/>
          </p:cNvSpPr>
          <p:nvPr>
            <p:ph type="title"/>
          </p:nvPr>
        </p:nvSpPr>
        <p:spPr>
          <a:xfrm>
            <a:off x="1215293" y="17730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Libre Franklin"/>
              <a:buNone/>
            </a:pPr>
            <a:r>
              <a:rPr lang="en-US" sz="4800" b="1" u="sng">
                <a:latin typeface="Libre Franklin"/>
                <a:ea typeface="Libre Franklin"/>
                <a:cs typeface="Libre Franklin"/>
                <a:sym typeface="Libre Franklin"/>
              </a:rPr>
              <a:t>Starter activity:  </a:t>
            </a:r>
            <a:endParaRPr sz="4800" b="1" u="sng">
              <a:latin typeface="Libre Franklin"/>
              <a:ea typeface="Libre Franklin"/>
              <a:cs typeface="Libre Franklin"/>
              <a:sym typeface="Libre Franklin"/>
            </a:endParaRPr>
          </a:p>
        </p:txBody>
      </p:sp>
      <p:sp>
        <p:nvSpPr>
          <p:cNvPr id="142" name="Google Shape;142;g384a40b0cf4_0_0"/>
          <p:cNvSpPr txBox="1"/>
          <p:nvPr/>
        </p:nvSpPr>
        <p:spPr>
          <a:xfrm>
            <a:off x="949474" y="2090400"/>
            <a:ext cx="36207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3"/>
              </a:rPr>
              <a:t>https://wordwall.net/resource/33704823/english/formal-and-informal-letters</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43" name="Google Shape;143;g384a40b0cf4_0_0"/>
          <p:cNvSpPr/>
          <p:nvPr/>
        </p:nvSpPr>
        <p:spPr>
          <a:xfrm>
            <a:off x="363331" y="1495136"/>
            <a:ext cx="586200" cy="5760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Quattrocento Sans"/>
                <a:ea typeface="Quattrocento Sans"/>
                <a:cs typeface="Quattrocento Sans"/>
                <a:sym typeface="Quattrocento Sans"/>
              </a:rPr>
              <a:t>1</a:t>
            </a:r>
            <a:endParaRPr/>
          </a:p>
        </p:txBody>
      </p:sp>
      <p:sp>
        <p:nvSpPr>
          <p:cNvPr id="144" name="Google Shape;144;g384a40b0cf4_0_0"/>
          <p:cNvSpPr/>
          <p:nvPr/>
        </p:nvSpPr>
        <p:spPr>
          <a:xfrm>
            <a:off x="363331" y="4255308"/>
            <a:ext cx="586200" cy="5760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Quattrocento Sans"/>
                <a:ea typeface="Quattrocento Sans"/>
                <a:cs typeface="Quattrocento Sans"/>
                <a:sym typeface="Quattrocento Sans"/>
              </a:rPr>
              <a:t>2</a:t>
            </a:r>
            <a:endParaRPr/>
          </a:p>
        </p:txBody>
      </p:sp>
      <p:sp>
        <p:nvSpPr>
          <p:cNvPr id="145" name="Google Shape;145;g384a40b0cf4_0_0"/>
          <p:cNvSpPr txBox="1"/>
          <p:nvPr/>
        </p:nvSpPr>
        <p:spPr>
          <a:xfrm>
            <a:off x="949485" y="4641675"/>
            <a:ext cx="3481800" cy="178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4"/>
              </a:rPr>
              <a:t>https://wordwall.net/resource/2721305/english/match-the-parts-of-an-informal-and-a-formal-letter</a:t>
            </a:r>
            <a:endParaRPr sz="2400">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146" name="Google Shape;146;g384a40b0cf4_0_0" descr="30 Business Letter Templates &amp; Examples for Various Purposes"/>
          <p:cNvPicPr preferRelativeResize="0"/>
          <p:nvPr/>
        </p:nvPicPr>
        <p:blipFill rotWithShape="1">
          <a:blip r:embed="rId5">
            <a:alphaModFix/>
          </a:blip>
          <a:srcRect/>
          <a:stretch/>
        </p:blipFill>
        <p:spPr>
          <a:xfrm>
            <a:off x="5114437" y="1993677"/>
            <a:ext cx="6446772" cy="3610192"/>
          </a:xfrm>
          <a:prstGeom prst="rect">
            <a:avLst/>
          </a:prstGeom>
          <a:noFill/>
          <a:ln>
            <a:noFill/>
          </a:ln>
        </p:spPr>
      </p:pic>
      <p:sp>
        <p:nvSpPr>
          <p:cNvPr id="147" name="Google Shape;147;g384a40b0cf4_0_0"/>
          <p:cNvSpPr txBox="1"/>
          <p:nvPr/>
        </p:nvSpPr>
        <p:spPr>
          <a:xfrm>
            <a:off x="1121375" y="4061775"/>
            <a:ext cx="3276900" cy="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Find the match: </a:t>
            </a:r>
            <a:endParaRPr sz="2800" b="1">
              <a:solidFill>
                <a:schemeClr val="dk1"/>
              </a:solidFill>
              <a:latin typeface="Times New Roman"/>
              <a:ea typeface="Times New Roman"/>
              <a:cs typeface="Times New Roman"/>
              <a:sym typeface="Times New Roman"/>
            </a:endParaRPr>
          </a:p>
        </p:txBody>
      </p:sp>
      <p:sp>
        <p:nvSpPr>
          <p:cNvPr id="148" name="Google Shape;148;g384a40b0cf4_0_0"/>
          <p:cNvSpPr txBox="1"/>
          <p:nvPr/>
        </p:nvSpPr>
        <p:spPr>
          <a:xfrm>
            <a:off x="1051925" y="1557450"/>
            <a:ext cx="3276900" cy="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Open the box:</a:t>
            </a:r>
            <a:endParaRPr sz="2800" b="1">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p:nvPr/>
        </p:nvSpPr>
        <p:spPr>
          <a:xfrm>
            <a:off x="363331" y="1495136"/>
            <a:ext cx="586154" cy="57594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Quattrocento Sans"/>
                <a:ea typeface="Quattrocento Sans"/>
                <a:cs typeface="Quattrocento Sans"/>
                <a:sym typeface="Quattrocento Sans"/>
              </a:rPr>
              <a:t>1</a:t>
            </a:r>
            <a:endParaRPr/>
          </a:p>
        </p:txBody>
      </p:sp>
      <p:pic>
        <p:nvPicPr>
          <p:cNvPr id="155" name="Google Shape;155;p3" descr="3 Ways to Write a Letter - wikiHow"/>
          <p:cNvPicPr preferRelativeResize="0"/>
          <p:nvPr/>
        </p:nvPicPr>
        <p:blipFill rotWithShape="1">
          <a:blip r:embed="rId3">
            <a:alphaModFix/>
          </a:blip>
          <a:srcRect/>
          <a:stretch/>
        </p:blipFill>
        <p:spPr>
          <a:xfrm>
            <a:off x="1660851" y="63072"/>
            <a:ext cx="8966118" cy="6724589"/>
          </a:xfrm>
          <a:prstGeom prst="rect">
            <a:avLst/>
          </a:prstGeom>
          <a:noFill/>
          <a:ln>
            <a:noFill/>
          </a:ln>
        </p:spPr>
      </p:pic>
      <p:sp>
        <p:nvSpPr>
          <p:cNvPr id="156" name="Google Shape;156;p3"/>
          <p:cNvSpPr txBox="1"/>
          <p:nvPr/>
        </p:nvSpPr>
        <p:spPr>
          <a:xfrm>
            <a:off x="3640014" y="835275"/>
            <a:ext cx="5020408"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rgbClr val="2F5496"/>
                </a:solidFill>
                <a:latin typeface="Times New Roman"/>
                <a:ea typeface="Times New Roman"/>
                <a:cs typeface="Times New Roman"/>
                <a:sym typeface="Times New Roman"/>
              </a:rPr>
              <a:t>Formal Letters </a:t>
            </a:r>
            <a:endParaRPr sz="8800">
              <a:solidFill>
                <a:srgbClr val="2F5496"/>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p:nvPr/>
        </p:nvSpPr>
        <p:spPr>
          <a:xfrm>
            <a:off x="307732" y="184638"/>
            <a:ext cx="11553092" cy="6576647"/>
          </a:xfrm>
          <a:prstGeom prst="roundRect">
            <a:avLst>
              <a:gd name="adj" fmla="val 16667"/>
            </a:avLst>
          </a:prstGeom>
          <a:solidFill>
            <a:srgbClr val="BBD6EE"/>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63" name="Google Shape;163;p4" descr="30 Business Letter Templates &amp; Examples for Various Purposes"/>
          <p:cNvPicPr preferRelativeResize="0"/>
          <p:nvPr/>
        </p:nvPicPr>
        <p:blipFill rotWithShape="1">
          <a:blip r:embed="rId3">
            <a:alphaModFix/>
          </a:blip>
          <a:srcRect/>
          <a:stretch/>
        </p:blipFill>
        <p:spPr>
          <a:xfrm>
            <a:off x="9664330" y="808892"/>
            <a:ext cx="2047553" cy="1146630"/>
          </a:xfrm>
          <a:prstGeom prst="rect">
            <a:avLst/>
          </a:prstGeom>
          <a:noFill/>
          <a:ln>
            <a:noFill/>
          </a:ln>
        </p:spPr>
      </p:pic>
      <p:sp>
        <p:nvSpPr>
          <p:cNvPr id="164" name="Google Shape;164;p4"/>
          <p:cNvSpPr txBox="1"/>
          <p:nvPr/>
        </p:nvSpPr>
        <p:spPr>
          <a:xfrm>
            <a:off x="738555" y="429861"/>
            <a:ext cx="9390184"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Dear Sir/Madam,</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 am writing to express my concern regarding the poor maintenance of the public park in our neighborhood. The park used to be a clean and enjoyable place for families, but recently it has become neglected.</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Firstly, the playground equipment is broken and unsafe for children. Many parents are worried because swings and slides have not been repaired for months, which makes it dangerous for kids to play.</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Secondly, the park is not cleaned regularly. Litter is scattered across the grass, and the walking paths are covered with fallen leaves and dirt. This discourages residents from spending time in the park, which used to be a central gathering place for the community.</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In conclusion, I kindly request that the local council take immediate action to repair the equipment and maintain the park regularly. I believe these improvements will make the park safe and enjoyable for everyone again.</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Yours faithfully,</a:t>
            </a:r>
            <a:r>
              <a:rPr lang="en-US" sz="1800">
                <a:solidFill>
                  <a:schemeClr val="dk1"/>
                </a:solidFill>
                <a:latin typeface="Times New Roman"/>
                <a:ea typeface="Times New Roman"/>
                <a:cs typeface="Times New Roman"/>
                <a:sym typeface="Times New Roman"/>
              </a:rPr>
              <a:t/>
            </a:r>
            <a:br>
              <a:rPr lang="en-US" sz="1800">
                <a:solidFill>
                  <a:schemeClr val="dk1"/>
                </a:solidFill>
                <a:latin typeface="Times New Roman"/>
                <a:ea typeface="Times New Roman"/>
                <a:cs typeface="Times New Roman"/>
                <a:sym typeface="Times New Roman"/>
              </a:rPr>
            </a:br>
            <a:r>
              <a:rPr lang="en-US" sz="1800">
                <a:solidFill>
                  <a:schemeClr val="dk1"/>
                </a:solidFill>
                <a:latin typeface="Times New Roman"/>
                <a:ea typeface="Times New Roman"/>
                <a:cs typeface="Times New Roman"/>
                <a:sym typeface="Times New Roman"/>
              </a:rPr>
              <a:t/>
            </a:r>
            <a:br>
              <a:rPr lang="en-US" sz="1800">
                <a:solidFill>
                  <a:schemeClr val="dk1"/>
                </a:solidFill>
                <a:latin typeface="Times New Roman"/>
                <a:ea typeface="Times New Roman"/>
                <a:cs typeface="Times New Roman"/>
                <a:sym typeface="Times New Roman"/>
              </a:rPr>
            </a:br>
            <a:r>
              <a:rPr lang="en-US" sz="1800" b="1">
                <a:solidFill>
                  <a:schemeClr val="dk1"/>
                </a:solidFill>
                <a:latin typeface="Times New Roman"/>
                <a:ea typeface="Times New Roman"/>
                <a:cs typeface="Times New Roman"/>
                <a:sym typeface="Times New Roman"/>
              </a:rPr>
              <a:t>John Smith</a:t>
            </a:r>
            <a:endParaRPr/>
          </a:p>
          <a:p>
            <a:pPr marL="0" marR="0" lvl="0" indent="0" algn="l" rtl="0">
              <a:spcBef>
                <a:spcPts val="0"/>
              </a:spcBef>
              <a:spcAft>
                <a:spcPts val="0"/>
              </a:spcAft>
              <a:buNone/>
            </a:pPr>
            <a:r>
              <a:rPr lang="en-US" sz="1800" i="1">
                <a:solidFill>
                  <a:schemeClr val="dk1"/>
                </a:solidFill>
                <a:latin typeface="Times New Roman"/>
                <a:ea typeface="Times New Roman"/>
                <a:cs typeface="Times New Roman"/>
                <a:sym typeface="Times New Roman"/>
              </a:rPr>
              <a:t>(signature)</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p:nvPr/>
        </p:nvSpPr>
        <p:spPr>
          <a:xfrm>
            <a:off x="307732" y="184638"/>
            <a:ext cx="11553092" cy="6576647"/>
          </a:xfrm>
          <a:prstGeom prst="roundRect">
            <a:avLst>
              <a:gd name="adj" fmla="val 16667"/>
            </a:avLst>
          </a:prstGeom>
          <a:solidFill>
            <a:srgbClr val="BBD6EE"/>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71" name="Google Shape;171;p5" descr="30 Business Letter Templates &amp; Examples for Various Purposes"/>
          <p:cNvPicPr preferRelativeResize="0"/>
          <p:nvPr/>
        </p:nvPicPr>
        <p:blipFill rotWithShape="1">
          <a:blip r:embed="rId3">
            <a:alphaModFix/>
          </a:blip>
          <a:srcRect/>
          <a:stretch/>
        </p:blipFill>
        <p:spPr>
          <a:xfrm>
            <a:off x="9580012" y="919563"/>
            <a:ext cx="2047553" cy="1146630"/>
          </a:xfrm>
          <a:prstGeom prst="rect">
            <a:avLst/>
          </a:prstGeom>
          <a:noFill/>
          <a:ln>
            <a:noFill/>
          </a:ln>
        </p:spPr>
      </p:pic>
      <p:sp>
        <p:nvSpPr>
          <p:cNvPr id="172" name="Google Shape;172;p5"/>
          <p:cNvSpPr txBox="1"/>
          <p:nvPr/>
        </p:nvSpPr>
        <p:spPr>
          <a:xfrm>
            <a:off x="1063870" y="1011115"/>
            <a:ext cx="8393050" cy="51398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Formal Letter Checklist: </a:t>
            </a:r>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Greeting</a:t>
            </a:r>
            <a:r>
              <a:rPr lang="en-US" sz="1800">
                <a:solidFill>
                  <a:schemeClr val="dk1"/>
                </a:solidFill>
                <a:latin typeface="Times New Roman"/>
                <a:ea typeface="Times New Roman"/>
                <a:cs typeface="Times New Roman"/>
                <a:sym typeface="Times New Roman"/>
              </a:rPr>
              <a:t>: Use an appropriate formal greeting (e.g., </a:t>
            </a:r>
            <a:r>
              <a:rPr lang="en-US" sz="1800" i="1">
                <a:solidFill>
                  <a:schemeClr val="dk1"/>
                </a:solidFill>
                <a:latin typeface="Times New Roman"/>
                <a:ea typeface="Times New Roman"/>
                <a:cs typeface="Times New Roman"/>
                <a:sym typeface="Times New Roman"/>
              </a:rPr>
              <a:t>Dear Sir/Madam,</a:t>
            </a:r>
            <a:r>
              <a:rPr lang="en-US" sz="1800">
                <a:solidFill>
                  <a:schemeClr val="dk1"/>
                </a:solidFill>
                <a:latin typeface="Times New Roman"/>
                <a:ea typeface="Times New Roman"/>
                <a:cs typeface="Times New Roman"/>
                <a:sym typeface="Times New Roman"/>
              </a:rPr>
              <a:t> or </a:t>
            </a:r>
            <a:r>
              <a:rPr lang="en-US" sz="1800" i="1">
                <a:solidFill>
                  <a:schemeClr val="dk1"/>
                </a:solidFill>
                <a:latin typeface="Times New Roman"/>
                <a:ea typeface="Times New Roman"/>
                <a:cs typeface="Times New Roman"/>
                <a:sym typeface="Times New Roman"/>
              </a:rPr>
              <a:t>Dear Mr. Smith, Ms. Aniston</a:t>
            </a: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Introduction</a:t>
            </a:r>
            <a:r>
              <a:rPr lang="en-US" sz="1800">
                <a:solidFill>
                  <a:schemeClr val="dk1"/>
                </a:solidFill>
                <a:latin typeface="Times New Roman"/>
                <a:ea typeface="Times New Roman"/>
                <a:cs typeface="Times New Roman"/>
                <a:sym typeface="Times New Roman"/>
              </a:rPr>
              <a:t>: Write a formal opening remark and clearly state the reason for writing the letter.</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Main Body</a:t>
            </a:r>
            <a:r>
              <a:rPr lang="en-US" sz="1800">
                <a:solidFill>
                  <a:schemeClr val="dk1"/>
                </a:solidFill>
                <a:latin typeface="Times New Roman"/>
                <a:ea typeface="Times New Roman"/>
                <a:cs typeface="Times New Roman"/>
                <a:sym typeface="Times New Roman"/>
              </a:rPr>
              <a:t>:</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-Organize into separate paragraphs.</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-Each paragraph should discuss </a:t>
            </a:r>
            <a:r>
              <a:rPr lang="en-US" sz="1800" b="1" i="0" u="none" strike="noStrike" cap="none">
                <a:solidFill>
                  <a:schemeClr val="dk1"/>
                </a:solidFill>
                <a:latin typeface="Times New Roman"/>
                <a:ea typeface="Times New Roman"/>
                <a:cs typeface="Times New Roman"/>
                <a:sym typeface="Times New Roman"/>
              </a:rPr>
              <a:t>one idea/point only</a:t>
            </a:r>
            <a:r>
              <a:rPr lang="en-US" sz="1800" b="0" i="0" u="none" strike="noStrike" cap="none">
                <a:solidFill>
                  <a:schemeClr val="dk1"/>
                </a:solidFill>
                <a:latin typeface="Times New Roman"/>
                <a:ea typeface="Times New Roman"/>
                <a:cs typeface="Times New Roman"/>
                <a:sym typeface="Times New Roman"/>
              </a:rPr>
              <a:t>.</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-Number of paragraphs depends on the task/question (minimum </a:t>
            </a:r>
            <a:r>
              <a:rPr lang="en-US" sz="1800" b="1" i="0" u="none" strike="noStrike" cap="none">
                <a:solidFill>
                  <a:schemeClr val="dk1"/>
                </a:solidFill>
                <a:latin typeface="Times New Roman"/>
                <a:ea typeface="Times New Roman"/>
                <a:cs typeface="Times New Roman"/>
                <a:sym typeface="Times New Roman"/>
              </a:rPr>
              <a:t>2 paragraphs</a:t>
            </a:r>
            <a:r>
              <a:rPr lang="en-US" sz="1800" b="0" i="0" u="none" strike="noStrike" cap="none">
                <a:solidFill>
                  <a:schemeClr val="dk1"/>
                </a:solidFill>
                <a:latin typeface="Times New Roman"/>
                <a:ea typeface="Times New Roman"/>
                <a:cs typeface="Times New Roman"/>
                <a:sym typeface="Times New Roman"/>
              </a:rPr>
              <a:t>).</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Conclusion</a:t>
            </a:r>
            <a:r>
              <a:rPr lang="en-US" sz="1800">
                <a:solidFill>
                  <a:schemeClr val="dk1"/>
                </a:solidFill>
                <a:latin typeface="Times New Roman"/>
                <a:ea typeface="Times New Roman"/>
                <a:cs typeface="Times New Roman"/>
                <a:sym typeface="Times New Roman"/>
              </a:rPr>
              <a:t>:</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 Write a formal closing remark.</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 Briefly sum up or rephrase your main points.</a:t>
            </a:r>
            <a:endParaRPr/>
          </a:p>
          <a:p>
            <a:pPr marL="457200" marR="0" lvl="1"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 Express a wish for action, response, or resolution.</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Formal Ending</a:t>
            </a:r>
            <a:r>
              <a:rPr lang="en-US" sz="1800">
                <a:solidFill>
                  <a:schemeClr val="dk1"/>
                </a:solidFill>
                <a:latin typeface="Times New Roman"/>
                <a:ea typeface="Times New Roman"/>
                <a:cs typeface="Times New Roman"/>
                <a:sym typeface="Times New Roman"/>
              </a:rPr>
              <a:t>: Use a formal sign-off (e.g., </a:t>
            </a:r>
            <a:r>
              <a:rPr lang="en-US" sz="1800" i="1">
                <a:solidFill>
                  <a:schemeClr val="dk1"/>
                </a:solidFill>
                <a:latin typeface="Times New Roman"/>
                <a:ea typeface="Times New Roman"/>
                <a:cs typeface="Times New Roman"/>
                <a:sym typeface="Times New Roman"/>
              </a:rPr>
              <a:t>Yours sincerely,</a:t>
            </a:r>
            <a:r>
              <a:rPr lang="en-US" sz="1800">
                <a:solidFill>
                  <a:schemeClr val="dk1"/>
                </a:solidFill>
                <a:latin typeface="Times New Roman"/>
                <a:ea typeface="Times New Roman"/>
                <a:cs typeface="Times New Roman"/>
                <a:sym typeface="Times New Roman"/>
              </a:rPr>
              <a:t> / </a:t>
            </a:r>
            <a:r>
              <a:rPr lang="en-US" sz="1800" i="1">
                <a:solidFill>
                  <a:schemeClr val="dk1"/>
                </a:solidFill>
                <a:latin typeface="Times New Roman"/>
                <a:ea typeface="Times New Roman"/>
                <a:cs typeface="Times New Roman"/>
                <a:sym typeface="Times New Roman"/>
              </a:rPr>
              <a:t>Yours faithfully,</a:t>
            </a:r>
            <a:r>
              <a:rPr lang="en-US" sz="1800">
                <a:solidFill>
                  <a:schemeClr val="dk1"/>
                </a:solidFill>
                <a:latin typeface="Times New Roman"/>
                <a:ea typeface="Times New Roman"/>
                <a:cs typeface="Times New Roman"/>
                <a:sym typeface="Times New Roman"/>
              </a:rPr>
              <a:t>).</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Signature</a:t>
            </a:r>
            <a:r>
              <a:rPr lang="en-US" sz="1800">
                <a:solidFill>
                  <a:schemeClr val="dk1"/>
                </a:solidFill>
                <a:latin typeface="Times New Roman"/>
                <a:ea typeface="Times New Roman"/>
                <a:cs typeface="Times New Roman"/>
                <a:sym typeface="Times New Roman"/>
              </a:rPr>
              <a:t>: Sign your name.</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Full Name</a:t>
            </a:r>
            <a:r>
              <a:rPr lang="en-US" sz="1800">
                <a:solidFill>
                  <a:schemeClr val="dk1"/>
                </a:solidFill>
                <a:latin typeface="Times New Roman"/>
                <a:ea typeface="Times New Roman"/>
                <a:cs typeface="Times New Roman"/>
                <a:sym typeface="Times New Roman"/>
              </a:rPr>
              <a:t>: Write your first and last name clearly.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p:nvPr/>
        </p:nvSpPr>
        <p:spPr>
          <a:xfrm>
            <a:off x="325317" y="123092"/>
            <a:ext cx="11553092" cy="6576647"/>
          </a:xfrm>
          <a:prstGeom prst="roundRect">
            <a:avLst>
              <a:gd name="adj" fmla="val 16667"/>
            </a:avLst>
          </a:prstGeom>
          <a:solidFill>
            <a:srgbClr val="BBD6EE"/>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6"/>
          <p:cNvSpPr txBox="1"/>
          <p:nvPr/>
        </p:nvSpPr>
        <p:spPr>
          <a:xfrm>
            <a:off x="808893" y="808530"/>
            <a:ext cx="8393050"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Formal Letter Checklist: (Let’s break it down – with examples): </a:t>
            </a:r>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6"/>
          <p:cNvSpPr/>
          <p:nvPr/>
        </p:nvSpPr>
        <p:spPr>
          <a:xfrm>
            <a:off x="690197" y="1707454"/>
            <a:ext cx="5522666" cy="424731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800" b="1" i="0" u="none" strike="noStrike" cap="none">
                <a:solidFill>
                  <a:srgbClr val="2F5496"/>
                </a:solidFill>
                <a:latin typeface="Arial"/>
                <a:ea typeface="Arial"/>
                <a:cs typeface="Arial"/>
                <a:sym typeface="Arial"/>
              </a:rPr>
              <a:t>1. Greeting</a:t>
            </a:r>
            <a:endParaRPr sz="1800" b="0" i="0" u="none" strike="noStrike" cap="none">
              <a:solidFill>
                <a:srgbClr val="2F5496"/>
              </a:solidFill>
              <a:latin typeface="Arial"/>
              <a:ea typeface="Arial"/>
              <a:cs typeface="Arial"/>
              <a:sym typeface="Arial"/>
            </a:endParaRPr>
          </a:p>
          <a:p>
            <a:pPr marL="0" marR="0" lvl="0" indent="-114300" algn="l" rtl="0">
              <a:lnSpc>
                <a:spcPct val="100000"/>
              </a:lnSpc>
              <a:spcBef>
                <a:spcPts val="0"/>
              </a:spcBef>
              <a:spcAft>
                <a:spcPts val="0"/>
              </a:spcAft>
              <a:buClr>
                <a:srgbClr val="2F5496"/>
              </a:buClr>
              <a:buSzPts val="1800"/>
              <a:buFont typeface="Arial"/>
              <a:buChar char="•"/>
            </a:pPr>
            <a:r>
              <a:rPr lang="en-US" sz="1800" b="0" i="0" u="none" strike="noStrike" cap="none">
                <a:solidFill>
                  <a:srgbClr val="2F5496"/>
                </a:solidFill>
                <a:latin typeface="Arial"/>
                <a:ea typeface="Arial"/>
                <a:cs typeface="Arial"/>
                <a:sym typeface="Arial"/>
              </a:rPr>
              <a:t>Use a polite, formal greeting.</a:t>
            </a:r>
            <a:endParaRPr/>
          </a:p>
          <a:p>
            <a:pPr marL="0" marR="0" lvl="0" indent="-1143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Examples:</a:t>
            </a:r>
            <a:endParaRPr/>
          </a:p>
          <a:p>
            <a:pPr marL="457200" marR="0" lvl="1" indent="-11430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Dear Sir/Madam,</a:t>
            </a:r>
            <a:endParaRPr sz="1800" b="0" i="0" u="none" strike="noStrike" cap="none">
              <a:solidFill>
                <a:schemeClr val="dk1"/>
              </a:solidFill>
              <a:latin typeface="Arial"/>
              <a:ea typeface="Arial"/>
              <a:cs typeface="Arial"/>
              <a:sym typeface="Arial"/>
            </a:endParaRPr>
          </a:p>
          <a:p>
            <a:pPr marL="457200" marR="0" lvl="1" indent="-11430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Dear Mr. Brown,</a:t>
            </a:r>
            <a:endParaRPr/>
          </a:p>
          <a:p>
            <a:pPr marL="457200" marR="0" lvl="1" indent="-11430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Dear Ms. Smith, </a:t>
            </a:r>
            <a:endParaRPr sz="1800" b="0" i="1"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rgbClr val="2F5496"/>
                </a:solidFill>
                <a:latin typeface="Arial"/>
                <a:ea typeface="Arial"/>
                <a:cs typeface="Arial"/>
                <a:sym typeface="Arial"/>
              </a:rPr>
              <a:t>2. Introduction</a:t>
            </a:r>
            <a:endParaRPr sz="1800" b="1">
              <a:solidFill>
                <a:srgbClr val="2F5496"/>
              </a:solidFill>
              <a:latin typeface="Arial"/>
              <a:ea typeface="Arial"/>
              <a:cs typeface="Arial"/>
              <a:sym typeface="Arial"/>
            </a:endParaRPr>
          </a:p>
          <a:p>
            <a:pPr marL="0" marR="0" lvl="0" indent="-114300" algn="l" rtl="0">
              <a:lnSpc>
                <a:spcPct val="100000"/>
              </a:lnSpc>
              <a:spcBef>
                <a:spcPts val="0"/>
              </a:spcBef>
              <a:spcAft>
                <a:spcPts val="0"/>
              </a:spcAft>
              <a:buClr>
                <a:srgbClr val="2F5496"/>
              </a:buClr>
              <a:buSzPts val="1800"/>
              <a:buFont typeface="Arial"/>
              <a:buChar char="•"/>
            </a:pPr>
            <a:r>
              <a:rPr lang="en-US" sz="1800" b="0" i="0" u="none" strike="noStrike" cap="none">
                <a:solidFill>
                  <a:srgbClr val="2F5496"/>
                </a:solidFill>
                <a:latin typeface="Arial"/>
                <a:ea typeface="Arial"/>
                <a:cs typeface="Arial"/>
                <a:sym typeface="Arial"/>
              </a:rPr>
              <a:t>Start with a formal opening remark.</a:t>
            </a:r>
            <a:endParaRPr/>
          </a:p>
          <a:p>
            <a:pPr marL="0" marR="0" lvl="0" indent="-114300" algn="l" rtl="0">
              <a:lnSpc>
                <a:spcPct val="100000"/>
              </a:lnSpc>
              <a:spcBef>
                <a:spcPts val="0"/>
              </a:spcBef>
              <a:spcAft>
                <a:spcPts val="0"/>
              </a:spcAft>
              <a:buClr>
                <a:srgbClr val="2F5496"/>
              </a:buClr>
              <a:buSzPts val="1800"/>
              <a:buFont typeface="Arial"/>
              <a:buChar char="•"/>
            </a:pPr>
            <a:r>
              <a:rPr lang="en-US" sz="1800" b="0" i="0" u="none" strike="noStrike" cap="none">
                <a:solidFill>
                  <a:srgbClr val="2F5496"/>
                </a:solidFill>
                <a:latin typeface="Arial"/>
                <a:ea typeface="Arial"/>
                <a:cs typeface="Arial"/>
                <a:sym typeface="Arial"/>
              </a:rPr>
              <a:t>State why you are writing.</a:t>
            </a:r>
            <a:endParaRPr/>
          </a:p>
          <a:p>
            <a:pPr marL="0" marR="0" lvl="0" indent="-1143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Examples:</a:t>
            </a:r>
            <a:endParaRPr/>
          </a:p>
          <a:p>
            <a:pPr marL="457200" marR="0" lvl="1" indent="-11430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I am writing to inquire about…</a:t>
            </a:r>
            <a:endParaRPr sz="1800" b="0" i="0" u="none" strike="noStrike" cap="none">
              <a:solidFill>
                <a:schemeClr val="dk1"/>
              </a:solidFill>
              <a:latin typeface="Arial"/>
              <a:ea typeface="Arial"/>
              <a:cs typeface="Arial"/>
              <a:sym typeface="Arial"/>
            </a:endParaRPr>
          </a:p>
          <a:p>
            <a:pPr marL="457200" marR="0" lvl="1" indent="-11430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I would like to express my concern regarding…</a:t>
            </a:r>
            <a:endParaRPr sz="1800" b="0" i="0" u="none" strike="noStrike" cap="none">
              <a:solidFill>
                <a:schemeClr val="dk1"/>
              </a:solidFill>
              <a:latin typeface="Arial"/>
              <a:ea typeface="Arial"/>
              <a:cs typeface="Arial"/>
              <a:sym typeface="Arial"/>
            </a:endParaRPr>
          </a:p>
          <a:p>
            <a:pPr marL="457200" marR="0" lvl="1" indent="-114300" algn="l" rtl="0">
              <a:lnSpc>
                <a:spcPct val="100000"/>
              </a:lnSpc>
              <a:spcBef>
                <a:spcPts val="0"/>
              </a:spcBef>
              <a:spcAft>
                <a:spcPts val="0"/>
              </a:spcAft>
              <a:buClr>
                <a:schemeClr val="dk1"/>
              </a:buClr>
              <a:buSzPts val="1800"/>
              <a:buFont typeface="Arial"/>
              <a:buChar char="•"/>
            </a:pPr>
            <a:r>
              <a:rPr lang="en-US" sz="1800" b="0" i="1" u="none" strike="noStrike" cap="none">
                <a:solidFill>
                  <a:schemeClr val="dk1"/>
                </a:solidFill>
                <a:latin typeface="Arial"/>
                <a:ea typeface="Arial"/>
                <a:cs typeface="Arial"/>
                <a:sym typeface="Arial"/>
              </a:rPr>
              <a:t>The purpose of this letter is to apply for…</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cxnSp>
        <p:nvCxnSpPr>
          <p:cNvPr id="181" name="Google Shape;181;p6"/>
          <p:cNvCxnSpPr/>
          <p:nvPr/>
        </p:nvCxnSpPr>
        <p:spPr>
          <a:xfrm>
            <a:off x="6278806" y="1663649"/>
            <a:ext cx="0" cy="4605266"/>
          </a:xfrm>
          <a:prstGeom prst="straightConnector1">
            <a:avLst/>
          </a:prstGeom>
          <a:noFill/>
          <a:ln w="9525" cap="flat" cmpd="sng">
            <a:solidFill>
              <a:schemeClr val="accent1"/>
            </a:solidFill>
            <a:prstDash val="solid"/>
            <a:miter lim="800000"/>
            <a:headEnd type="none" w="sm" len="sm"/>
            <a:tailEnd type="none" w="sm" len="sm"/>
          </a:ln>
        </p:spPr>
      </p:cxnSp>
      <p:sp>
        <p:nvSpPr>
          <p:cNvPr id="182" name="Google Shape;182;p6"/>
          <p:cNvSpPr txBox="1"/>
          <p:nvPr/>
        </p:nvSpPr>
        <p:spPr>
          <a:xfrm>
            <a:off x="6452453" y="2888883"/>
            <a:ext cx="51204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2F5496"/>
                </a:solidFill>
                <a:latin typeface="Arial"/>
                <a:ea typeface="Arial"/>
                <a:cs typeface="Arial"/>
                <a:sym typeface="Arial"/>
              </a:rPr>
              <a:t>3. Main Body Paragraphs:</a:t>
            </a:r>
            <a:endParaRPr sz="1800" b="1">
              <a:solidFill>
                <a:srgbClr val="2F5496"/>
              </a:solidFill>
              <a:latin typeface="Arial"/>
              <a:ea typeface="Arial"/>
              <a:cs typeface="Arial"/>
              <a:sym typeface="Arial"/>
            </a:endParaRPr>
          </a:p>
          <a:p>
            <a:pPr marL="0" marR="0" lvl="0" indent="0" algn="l" rtl="0">
              <a:spcBef>
                <a:spcPts val="0"/>
              </a:spcBef>
              <a:spcAft>
                <a:spcPts val="0"/>
              </a:spcAft>
              <a:buNone/>
            </a:pPr>
            <a:r>
              <a:rPr lang="en-US" sz="1800">
                <a:solidFill>
                  <a:srgbClr val="2F5496"/>
                </a:solidFill>
              </a:rPr>
              <a:t>Organize into separate paragraphs.</a:t>
            </a:r>
            <a:endParaRPr sz="1800">
              <a:solidFill>
                <a:srgbClr val="2F5496"/>
              </a:solidFill>
            </a:endParaRPr>
          </a:p>
          <a:p>
            <a:pPr marL="0" marR="0" lvl="0" indent="0" algn="l" rtl="0">
              <a:spcBef>
                <a:spcPts val="0"/>
              </a:spcBef>
              <a:spcAft>
                <a:spcPts val="0"/>
              </a:spcAft>
              <a:buNone/>
            </a:pPr>
            <a:r>
              <a:rPr lang="en-US" sz="1800">
                <a:solidFill>
                  <a:srgbClr val="2F5496"/>
                </a:solidFill>
              </a:rPr>
              <a:t>Each paragraph = one idea only.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Examples:</a:t>
            </a:r>
            <a:endParaRPr/>
          </a:p>
          <a:p>
            <a:pPr marL="457200" marR="0" lvl="1" indent="-114300" algn="l" rtl="0">
              <a:lnSpc>
                <a:spcPct val="100000"/>
              </a:lnSpc>
              <a:spcBef>
                <a:spcPts val="0"/>
              </a:spcBef>
              <a:spcAft>
                <a:spcPts val="0"/>
              </a:spcAft>
              <a:buClr>
                <a:schemeClr val="dk1"/>
              </a:buClr>
              <a:buSzPts val="1800"/>
              <a:buChar char="•"/>
            </a:pPr>
            <a:r>
              <a:rPr lang="en-US" sz="1800" b="1" i="1">
                <a:solidFill>
                  <a:schemeClr val="dk1"/>
                </a:solidFill>
              </a:rPr>
              <a:t>Paragraph 1: </a:t>
            </a:r>
            <a:r>
              <a:rPr lang="en-US" sz="1800" i="1">
                <a:solidFill>
                  <a:schemeClr val="dk1"/>
                </a:solidFill>
              </a:rPr>
              <a:t>Explain your first point in detail (e.g., background, problem, or request).</a:t>
            </a:r>
            <a:endParaRPr sz="1800" i="1">
              <a:solidFill>
                <a:schemeClr val="dk1"/>
              </a:solidFill>
            </a:endParaRPr>
          </a:p>
          <a:p>
            <a:pPr marL="457200" marR="0" lvl="1" indent="-114300" algn="l" rtl="0">
              <a:lnSpc>
                <a:spcPct val="100000"/>
              </a:lnSpc>
              <a:spcBef>
                <a:spcPts val="0"/>
              </a:spcBef>
              <a:spcAft>
                <a:spcPts val="0"/>
              </a:spcAft>
              <a:buClr>
                <a:schemeClr val="dk1"/>
              </a:buClr>
              <a:buSzPts val="1800"/>
              <a:buChar char="•"/>
            </a:pPr>
            <a:r>
              <a:rPr lang="en-US" sz="1800" b="1" i="1">
                <a:solidFill>
                  <a:schemeClr val="dk1"/>
                </a:solidFill>
              </a:rPr>
              <a:t>Paragraph 2: </a:t>
            </a:r>
            <a:r>
              <a:rPr lang="en-US" sz="1800" i="1">
                <a:solidFill>
                  <a:schemeClr val="dk1"/>
                </a:solidFill>
              </a:rPr>
              <a:t>Explain your second point in detail (e.g., give reasons, examples, or suggestions).</a:t>
            </a:r>
            <a:endParaRPr sz="1800" i="1">
              <a:solidFill>
                <a:schemeClr val="dk1"/>
              </a:solidFill>
            </a:endParaRPr>
          </a:p>
          <a:p>
            <a:pPr marL="457200" marR="0" lvl="1" indent="-114300" algn="l" rtl="0">
              <a:lnSpc>
                <a:spcPct val="100000"/>
              </a:lnSpc>
              <a:spcBef>
                <a:spcPts val="0"/>
              </a:spcBef>
              <a:spcAft>
                <a:spcPts val="0"/>
              </a:spcAft>
              <a:buClr>
                <a:schemeClr val="dk1"/>
              </a:buClr>
              <a:buSzPts val="1800"/>
              <a:buChar char="•"/>
            </a:pPr>
            <a:r>
              <a:rPr lang="en-US" sz="1800" b="1" i="1">
                <a:solidFill>
                  <a:schemeClr val="dk1"/>
                </a:solidFill>
              </a:rPr>
              <a:t>(Add a 3rd if required by the question.)</a:t>
            </a:r>
            <a:endParaRPr b="1"/>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3" name="Google Shape;183;p6" descr="11 Real Estate Prospecting Letter Templates | PMVA"/>
          <p:cNvPicPr preferRelativeResize="0"/>
          <p:nvPr/>
        </p:nvPicPr>
        <p:blipFill rotWithShape="1">
          <a:blip r:embed="rId3">
            <a:alphaModFix/>
          </a:blip>
          <a:srcRect/>
          <a:stretch/>
        </p:blipFill>
        <p:spPr>
          <a:xfrm>
            <a:off x="8158840" y="254681"/>
            <a:ext cx="3053358" cy="20368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p:nvPr/>
        </p:nvSpPr>
        <p:spPr>
          <a:xfrm>
            <a:off x="325317" y="123092"/>
            <a:ext cx="11553092" cy="6576647"/>
          </a:xfrm>
          <a:prstGeom prst="roundRect">
            <a:avLst>
              <a:gd name="adj" fmla="val 16667"/>
            </a:avLst>
          </a:prstGeom>
          <a:solidFill>
            <a:srgbClr val="BBD6EE"/>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90" name="Google Shape;190;p7" descr="30 Business Letter Templates &amp; Examples for Various Purposes"/>
          <p:cNvPicPr preferRelativeResize="0"/>
          <p:nvPr/>
        </p:nvPicPr>
        <p:blipFill rotWithShape="1">
          <a:blip r:embed="rId3">
            <a:alphaModFix/>
          </a:blip>
          <a:srcRect/>
          <a:stretch/>
        </p:blipFill>
        <p:spPr>
          <a:xfrm>
            <a:off x="9580012" y="919563"/>
            <a:ext cx="2047553" cy="1146630"/>
          </a:xfrm>
          <a:prstGeom prst="rect">
            <a:avLst/>
          </a:prstGeom>
          <a:noFill/>
          <a:ln>
            <a:noFill/>
          </a:ln>
        </p:spPr>
      </p:pic>
      <p:sp>
        <p:nvSpPr>
          <p:cNvPr id="191" name="Google Shape;191;p7"/>
          <p:cNvSpPr txBox="1"/>
          <p:nvPr/>
        </p:nvSpPr>
        <p:spPr>
          <a:xfrm>
            <a:off x="879231" y="773724"/>
            <a:ext cx="8393050"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Formal Letter Checklist: (Let’s break it down – with examples): </a:t>
            </a:r>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92" name="Google Shape;192;p7"/>
          <p:cNvCxnSpPr/>
          <p:nvPr/>
        </p:nvCxnSpPr>
        <p:spPr>
          <a:xfrm>
            <a:off x="6639290" y="1610896"/>
            <a:ext cx="0" cy="4605266"/>
          </a:xfrm>
          <a:prstGeom prst="straightConnector1">
            <a:avLst/>
          </a:prstGeom>
          <a:noFill/>
          <a:ln w="9525" cap="flat" cmpd="sng">
            <a:solidFill>
              <a:schemeClr val="accent1"/>
            </a:solidFill>
            <a:prstDash val="solid"/>
            <a:miter lim="800000"/>
            <a:headEnd type="none" w="sm" len="sm"/>
            <a:tailEnd type="none" w="sm" len="sm"/>
          </a:ln>
        </p:spPr>
      </p:cxnSp>
      <p:sp>
        <p:nvSpPr>
          <p:cNvPr id="193" name="Google Shape;193;p7"/>
          <p:cNvSpPr txBox="1"/>
          <p:nvPr/>
        </p:nvSpPr>
        <p:spPr>
          <a:xfrm>
            <a:off x="6942363" y="2728106"/>
            <a:ext cx="4685100" cy="209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2F5496"/>
                </a:solidFill>
                <a:latin typeface="Arial"/>
                <a:ea typeface="Arial"/>
                <a:cs typeface="Arial"/>
                <a:sym typeface="Arial"/>
              </a:rPr>
              <a:t>6. Full Name</a:t>
            </a:r>
            <a:endParaRPr/>
          </a:p>
          <a:p>
            <a:pPr marL="0" marR="0" lvl="0" indent="-101600" algn="l" rtl="0">
              <a:lnSpc>
                <a:spcPct val="100000"/>
              </a:lnSpc>
              <a:spcBef>
                <a:spcPts val="0"/>
              </a:spcBef>
              <a:spcAft>
                <a:spcPts val="0"/>
              </a:spcAft>
              <a:buClr>
                <a:srgbClr val="2F5496"/>
              </a:buClr>
              <a:buSzPts val="1600"/>
              <a:buChar char="•"/>
            </a:pPr>
            <a:r>
              <a:rPr lang="en-US" sz="1600">
                <a:solidFill>
                  <a:srgbClr val="2F5496"/>
                </a:solidFill>
              </a:rPr>
              <a:t>Write your first and last name clearly.</a:t>
            </a:r>
            <a:endParaRPr sz="1600">
              <a:solidFill>
                <a:srgbClr val="2F5496"/>
              </a:solidFill>
            </a:endParaRPr>
          </a:p>
          <a:p>
            <a:pPr marL="0" marR="0" lvl="0" indent="-101600" algn="l" rtl="0">
              <a:lnSpc>
                <a:spcPct val="100000"/>
              </a:lnSpc>
              <a:spcBef>
                <a:spcPts val="0"/>
              </a:spcBef>
              <a:spcAft>
                <a:spcPts val="0"/>
              </a:spcAft>
              <a:buClr>
                <a:srgbClr val="2F5496"/>
              </a:buClr>
              <a:buSzPts val="1600"/>
              <a:buChar char="•"/>
            </a:pPr>
            <a:r>
              <a:rPr lang="en-US" sz="1600">
                <a:solidFill>
                  <a:srgbClr val="2F5496"/>
                </a:solidFill>
              </a:rPr>
              <a:t>Example: John Smith</a:t>
            </a:r>
            <a:endParaRPr sz="1600">
              <a:solidFill>
                <a:srgbClr val="2F5496"/>
              </a:solidFill>
            </a:endParaRPr>
          </a:p>
          <a:p>
            <a:pPr marL="457200" marR="0" lvl="0" indent="0" algn="l" rtl="0">
              <a:lnSpc>
                <a:spcPct val="100000"/>
              </a:lnSpc>
              <a:spcBef>
                <a:spcPts val="0"/>
              </a:spcBef>
              <a:spcAft>
                <a:spcPts val="0"/>
              </a:spcAft>
              <a:buNone/>
            </a:pPr>
            <a:endParaRPr sz="1600">
              <a:solidFill>
                <a:srgbClr val="2F5496"/>
              </a:solidFill>
            </a:endParaRPr>
          </a:p>
          <a:p>
            <a:pPr marL="457200" marR="0" lvl="0" indent="0" algn="l" rtl="0">
              <a:lnSpc>
                <a:spcPct val="100000"/>
              </a:lnSpc>
              <a:spcBef>
                <a:spcPts val="0"/>
              </a:spcBef>
              <a:spcAft>
                <a:spcPts val="0"/>
              </a:spcAft>
              <a:buNone/>
            </a:pPr>
            <a:endParaRPr sz="1600">
              <a:solidFill>
                <a:srgbClr val="2F5496"/>
              </a:solidFill>
            </a:endParaRPr>
          </a:p>
          <a:p>
            <a:pPr marL="0" marR="0" lvl="0" indent="-101600" algn="l" rtl="0">
              <a:lnSpc>
                <a:spcPct val="100000"/>
              </a:lnSpc>
              <a:spcBef>
                <a:spcPts val="0"/>
              </a:spcBef>
              <a:spcAft>
                <a:spcPts val="0"/>
              </a:spcAft>
              <a:buClr>
                <a:srgbClr val="2F5496"/>
              </a:buClr>
              <a:buSzPts val="1600"/>
              <a:buChar char="•"/>
            </a:pPr>
            <a:r>
              <a:rPr lang="en-US" sz="1600" b="1">
                <a:solidFill>
                  <a:srgbClr val="2F5496"/>
                </a:solidFill>
              </a:rPr>
              <a:t>7. Signature</a:t>
            </a:r>
            <a:endParaRPr sz="1600">
              <a:solidFill>
                <a:srgbClr val="2F5496"/>
              </a:solidFill>
            </a:endParaRPr>
          </a:p>
          <a:p>
            <a:pPr marL="0" marR="0" lvl="0" indent="-101600" algn="l" rtl="0">
              <a:lnSpc>
                <a:spcPct val="100000"/>
              </a:lnSpc>
              <a:spcBef>
                <a:spcPts val="0"/>
              </a:spcBef>
              <a:spcAft>
                <a:spcPts val="0"/>
              </a:spcAft>
              <a:buClr>
                <a:srgbClr val="2F5496"/>
              </a:buClr>
              <a:buSzPts val="1600"/>
              <a:buChar char="•"/>
            </a:pPr>
            <a:r>
              <a:rPr lang="en-US" sz="1600">
                <a:solidFill>
                  <a:srgbClr val="2F5496"/>
                </a:solidFill>
              </a:rPr>
              <a:t>Sign your name.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7"/>
          <p:cNvSpPr/>
          <p:nvPr/>
        </p:nvSpPr>
        <p:spPr>
          <a:xfrm>
            <a:off x="630847" y="1974054"/>
            <a:ext cx="5752002" cy="38164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rgbClr val="2F5496"/>
                </a:solidFill>
                <a:latin typeface="Arial"/>
                <a:ea typeface="Arial"/>
                <a:cs typeface="Arial"/>
                <a:sym typeface="Arial"/>
              </a:rPr>
              <a:t>4. Conclusion</a:t>
            </a:r>
            <a:endParaRPr sz="1600" b="0" i="0" u="none" strike="noStrike" cap="none">
              <a:solidFill>
                <a:srgbClr val="2F5496"/>
              </a:solidFill>
              <a:latin typeface="Arial"/>
              <a:ea typeface="Arial"/>
              <a:cs typeface="Arial"/>
              <a:sym typeface="Arial"/>
            </a:endParaRPr>
          </a:p>
          <a:p>
            <a:pPr marL="0" marR="0" lvl="0" indent="-101600" algn="l" rtl="0">
              <a:lnSpc>
                <a:spcPct val="100000"/>
              </a:lnSpc>
              <a:spcBef>
                <a:spcPts val="0"/>
              </a:spcBef>
              <a:spcAft>
                <a:spcPts val="0"/>
              </a:spcAft>
              <a:buClr>
                <a:srgbClr val="2F5496"/>
              </a:buClr>
              <a:buSzPts val="1600"/>
              <a:buFont typeface="Arial"/>
              <a:buChar char="•"/>
            </a:pPr>
            <a:r>
              <a:rPr lang="en-US" sz="1600" b="0" i="0" u="none" strike="noStrike" cap="none">
                <a:solidFill>
                  <a:srgbClr val="2F5496"/>
                </a:solidFill>
                <a:latin typeface="Arial"/>
                <a:ea typeface="Arial"/>
                <a:cs typeface="Arial"/>
                <a:sym typeface="Arial"/>
              </a:rPr>
              <a:t>Formal closing remark + summary + polite request.</a:t>
            </a:r>
            <a:endParaRPr/>
          </a:p>
          <a:p>
            <a:pPr marL="0" marR="0" lvl="0" indent="-1016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Examples:</a:t>
            </a:r>
            <a:endParaRPr/>
          </a:p>
          <a:p>
            <a:pPr marL="457200" marR="0" lvl="1" indent="-101600" algn="l" rtl="0">
              <a:lnSpc>
                <a:spcPct val="100000"/>
              </a:lnSpc>
              <a:spcBef>
                <a:spcPts val="0"/>
              </a:spcBef>
              <a:spcAft>
                <a:spcPts val="0"/>
              </a:spcAft>
              <a:buClr>
                <a:schemeClr val="dk1"/>
              </a:buClr>
              <a:buSzPts val="1600"/>
              <a:buFont typeface="Arial"/>
              <a:buChar char="•"/>
            </a:pPr>
            <a:r>
              <a:rPr lang="en-US" sz="1600" b="0" i="1" u="none" strike="noStrike" cap="none">
                <a:solidFill>
                  <a:schemeClr val="dk1"/>
                </a:solidFill>
                <a:latin typeface="Arial"/>
                <a:ea typeface="Arial"/>
                <a:cs typeface="Arial"/>
                <a:sym typeface="Arial"/>
              </a:rPr>
              <a:t>I hope you will consider my request.</a:t>
            </a:r>
            <a:endParaRPr sz="1600" b="0" i="0" u="none" strike="noStrike" cap="none">
              <a:solidFill>
                <a:schemeClr val="dk1"/>
              </a:solidFill>
              <a:latin typeface="Arial"/>
              <a:ea typeface="Arial"/>
              <a:cs typeface="Arial"/>
              <a:sym typeface="Arial"/>
            </a:endParaRPr>
          </a:p>
          <a:p>
            <a:pPr marL="457200" marR="0" lvl="1" indent="-101600" algn="l" rtl="0">
              <a:lnSpc>
                <a:spcPct val="100000"/>
              </a:lnSpc>
              <a:spcBef>
                <a:spcPts val="0"/>
              </a:spcBef>
              <a:spcAft>
                <a:spcPts val="0"/>
              </a:spcAft>
              <a:buClr>
                <a:schemeClr val="dk1"/>
              </a:buClr>
              <a:buSzPts val="1600"/>
              <a:buFont typeface="Arial"/>
              <a:buChar char="•"/>
            </a:pPr>
            <a:r>
              <a:rPr lang="en-US" sz="1600" b="0" i="1" u="none" strike="noStrike" cap="none">
                <a:solidFill>
                  <a:schemeClr val="dk1"/>
                </a:solidFill>
                <a:latin typeface="Arial"/>
                <a:ea typeface="Arial"/>
                <a:cs typeface="Arial"/>
                <a:sym typeface="Arial"/>
              </a:rPr>
              <a:t>I would appreciate it if you could respond at your earliest convenience.</a:t>
            </a:r>
            <a:endParaRPr sz="1600" b="0" i="0" u="none" strike="noStrike" cap="none">
              <a:solidFill>
                <a:schemeClr val="dk1"/>
              </a:solidFill>
              <a:latin typeface="Arial"/>
              <a:ea typeface="Arial"/>
              <a:cs typeface="Arial"/>
              <a:sym typeface="Arial"/>
            </a:endParaRPr>
          </a:p>
          <a:p>
            <a:pPr marL="457200" marR="0" lvl="1" indent="-101600" algn="l" rtl="0">
              <a:lnSpc>
                <a:spcPct val="100000"/>
              </a:lnSpc>
              <a:spcBef>
                <a:spcPts val="0"/>
              </a:spcBef>
              <a:spcAft>
                <a:spcPts val="0"/>
              </a:spcAft>
              <a:buClr>
                <a:schemeClr val="dk1"/>
              </a:buClr>
              <a:buSzPts val="1600"/>
              <a:buFont typeface="Arial"/>
              <a:buChar char="•"/>
            </a:pPr>
            <a:r>
              <a:rPr lang="en-US" sz="1600" b="0" i="1" u="none" strike="noStrike" cap="none">
                <a:solidFill>
                  <a:schemeClr val="dk1"/>
                </a:solidFill>
                <a:latin typeface="Arial"/>
                <a:ea typeface="Arial"/>
                <a:cs typeface="Arial"/>
                <a:sym typeface="Arial"/>
              </a:rPr>
              <a:t>Thank you for your time and attention to this matter.</a:t>
            </a:r>
            <a:endParaRPr/>
          </a:p>
          <a:p>
            <a:pPr marL="457200" marR="0" lvl="1" indent="0" algn="l"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2F5496"/>
                </a:solidFill>
                <a:latin typeface="Arial"/>
                <a:ea typeface="Arial"/>
                <a:cs typeface="Arial"/>
                <a:sym typeface="Arial"/>
              </a:rPr>
              <a:t>5. Formal Ending</a:t>
            </a:r>
            <a:endParaRPr sz="1600" b="0" i="0" u="none" strike="noStrike" cap="none">
              <a:solidFill>
                <a:srgbClr val="2F5496"/>
              </a:solidFill>
              <a:latin typeface="Arial"/>
              <a:ea typeface="Arial"/>
              <a:cs typeface="Arial"/>
              <a:sym typeface="Arial"/>
            </a:endParaRPr>
          </a:p>
          <a:p>
            <a:pPr marL="0" marR="0" lvl="0" indent="-101600" algn="l" rtl="0">
              <a:lnSpc>
                <a:spcPct val="100000"/>
              </a:lnSpc>
              <a:spcBef>
                <a:spcPts val="0"/>
              </a:spcBef>
              <a:spcAft>
                <a:spcPts val="0"/>
              </a:spcAft>
              <a:buClr>
                <a:srgbClr val="2F5496"/>
              </a:buClr>
              <a:buSzPts val="1600"/>
              <a:buFont typeface="Arial"/>
              <a:buChar char="•"/>
            </a:pPr>
            <a:r>
              <a:rPr lang="en-US" sz="1600" b="0" i="0" u="none" strike="noStrike" cap="none">
                <a:solidFill>
                  <a:srgbClr val="2F5496"/>
                </a:solidFill>
                <a:latin typeface="Arial"/>
                <a:ea typeface="Arial"/>
                <a:cs typeface="Arial"/>
                <a:sym typeface="Arial"/>
              </a:rPr>
              <a:t>Choose depending on the greeting:</a:t>
            </a:r>
            <a:endParaRPr/>
          </a:p>
          <a:p>
            <a:pPr marL="457200" marR="0" lvl="1" indent="-101600" algn="l" rtl="0">
              <a:lnSpc>
                <a:spcPct val="100000"/>
              </a:lnSpc>
              <a:spcBef>
                <a:spcPts val="0"/>
              </a:spcBef>
              <a:spcAft>
                <a:spcPts val="0"/>
              </a:spcAft>
              <a:buClr>
                <a:schemeClr val="dk1"/>
              </a:buClr>
              <a:buSzPts val="1600"/>
              <a:buFont typeface="Arial"/>
              <a:buChar char="•"/>
            </a:pPr>
            <a:r>
              <a:rPr lang="en-US" sz="1600" b="0" i="1" u="none" strike="noStrike" cap="none">
                <a:solidFill>
                  <a:schemeClr val="dk1"/>
                </a:solidFill>
                <a:latin typeface="Arial"/>
                <a:ea typeface="Arial"/>
                <a:cs typeface="Arial"/>
                <a:sym typeface="Arial"/>
              </a:rPr>
              <a:t>Yours faithfully,</a:t>
            </a:r>
            <a:r>
              <a:rPr lang="en-US" sz="1600" b="0" i="0" u="none" strike="noStrike" cap="none">
                <a:solidFill>
                  <a:schemeClr val="dk1"/>
                </a:solidFill>
                <a:latin typeface="Arial"/>
                <a:ea typeface="Arial"/>
                <a:cs typeface="Arial"/>
                <a:sym typeface="Arial"/>
              </a:rPr>
              <a:t> → if you wrote </a:t>
            </a:r>
            <a:r>
              <a:rPr lang="en-US" sz="1600" b="0" i="1" u="none" strike="noStrike" cap="none">
                <a:solidFill>
                  <a:schemeClr val="dk1"/>
                </a:solidFill>
                <a:latin typeface="Arial"/>
                <a:ea typeface="Arial"/>
                <a:cs typeface="Arial"/>
                <a:sym typeface="Arial"/>
              </a:rPr>
              <a:t>Dear Sir/Madam,</a:t>
            </a:r>
            <a:endParaRPr sz="1600" b="0" i="0" u="none" strike="noStrike" cap="none">
              <a:solidFill>
                <a:schemeClr val="dk1"/>
              </a:solidFill>
              <a:latin typeface="Arial"/>
              <a:ea typeface="Arial"/>
              <a:cs typeface="Arial"/>
              <a:sym typeface="Arial"/>
            </a:endParaRPr>
          </a:p>
          <a:p>
            <a:pPr marL="457200" marR="0" lvl="1" indent="-101600" algn="l" rtl="0">
              <a:lnSpc>
                <a:spcPct val="100000"/>
              </a:lnSpc>
              <a:spcBef>
                <a:spcPts val="0"/>
              </a:spcBef>
              <a:spcAft>
                <a:spcPts val="0"/>
              </a:spcAft>
              <a:buClr>
                <a:schemeClr val="dk1"/>
              </a:buClr>
              <a:buSzPts val="1600"/>
              <a:buFont typeface="Arial"/>
              <a:buChar char="•"/>
            </a:pPr>
            <a:r>
              <a:rPr lang="en-US" sz="1600" b="0" i="1" u="none" strike="noStrike" cap="none">
                <a:solidFill>
                  <a:schemeClr val="dk1"/>
                </a:solidFill>
                <a:latin typeface="Arial"/>
                <a:ea typeface="Arial"/>
                <a:cs typeface="Arial"/>
                <a:sym typeface="Arial"/>
              </a:rPr>
              <a:t>Yours sincerely,</a:t>
            </a:r>
            <a:r>
              <a:rPr lang="en-US" sz="1600" b="0" i="0" u="none" strike="noStrike" cap="none">
                <a:solidFill>
                  <a:schemeClr val="dk1"/>
                </a:solidFill>
                <a:latin typeface="Arial"/>
                <a:ea typeface="Arial"/>
                <a:cs typeface="Arial"/>
                <a:sym typeface="Arial"/>
              </a:rPr>
              <a:t> → if you wrote to a named person (</a:t>
            </a:r>
            <a:r>
              <a:rPr lang="en-US" sz="1600" b="0" i="1" u="none" strike="noStrike" cap="none">
                <a:solidFill>
                  <a:schemeClr val="dk1"/>
                </a:solidFill>
                <a:latin typeface="Arial"/>
                <a:ea typeface="Arial"/>
                <a:cs typeface="Arial"/>
                <a:sym typeface="Arial"/>
              </a:rPr>
              <a:t>Dear Mr. Brown,</a:t>
            </a:r>
            <a:r>
              <a:rPr lang="en-US" sz="1600" b="0" i="0" u="none" strike="noStrike" cap="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Widescreen</PresentationFormat>
  <Paragraphs>160</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Times New Roman</vt:lpstr>
      <vt:lpstr>Libre Franklin</vt:lpstr>
      <vt:lpstr>Quattrocento Sans</vt:lpstr>
      <vt:lpstr>Calibri</vt:lpstr>
      <vt:lpstr>Arial</vt:lpstr>
      <vt:lpstr>Office Theme</vt:lpstr>
      <vt:lpstr>Office Theme</vt:lpstr>
      <vt:lpstr>Formal and  Informal Letters  </vt:lpstr>
      <vt:lpstr>PowerPoint Presentation</vt:lpstr>
      <vt:lpstr>Lesson Objectives: </vt:lpstr>
      <vt:lpstr>Starter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and  Informal Letters  </dc:title>
  <cp:lastModifiedBy>Teachers</cp:lastModifiedBy>
  <cp:revision>1</cp:revision>
  <dcterms:created xsi:type="dcterms:W3CDTF">2025-09-22T18:32:10Z</dcterms:created>
  <dcterms:modified xsi:type="dcterms:W3CDTF">2025-09-23T11:00:13Z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