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7" r:id="rId6"/>
    <p:sldMasterId id="214748365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Lst>
  <p:sldSz cy="6858000" cx="9144000"/>
  <p:notesSz cx="6858000" cy="9144000"/>
  <p:embeddedFontLst>
    <p:embeddedFont>
      <p:font typeface="Lato"/>
      <p:regular r:id="rId47"/>
      <p:bold r:id="rId48"/>
      <p:italic r:id="rId49"/>
      <p:boldItalic r:id="rId50"/>
    </p:embeddedFont>
    <p:embeddedFont>
      <p:font typeface="Century Schoolbook"/>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9" roundtripDataSignature="AMtx7mi60WXxibBlsbTWmtvpbPOsKe98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C0B4BA-E660-43FF-B552-0916A4DBD9CF}">
  <a:tblStyle styleId="{ACC0B4BA-E660-43FF-B552-0916A4DBD9C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CenturySchoolbook-regular.fntdata"/><Relationship Id="rId50" Type="http://schemas.openxmlformats.org/officeDocument/2006/relationships/font" Target="fonts/Lato-boldItalic.fntdata"/><Relationship Id="rId53" Type="http://schemas.openxmlformats.org/officeDocument/2006/relationships/font" Target="fonts/CenturySchoolbook-italic.fntdata"/><Relationship Id="rId52" Type="http://schemas.openxmlformats.org/officeDocument/2006/relationships/font" Target="fonts/CenturySchoolbook-bold.fntdata"/><Relationship Id="rId11" Type="http://schemas.openxmlformats.org/officeDocument/2006/relationships/slide" Target="slides/slide3.xml"/><Relationship Id="rId55" Type="http://schemas.openxmlformats.org/officeDocument/2006/relationships/font" Target="fonts/OpenSans-regular.fntdata"/><Relationship Id="rId10" Type="http://schemas.openxmlformats.org/officeDocument/2006/relationships/slide" Target="slides/slide2.xml"/><Relationship Id="rId54" Type="http://schemas.openxmlformats.org/officeDocument/2006/relationships/font" Target="fonts/CenturySchoolbook-boldItalic.fntdata"/><Relationship Id="rId13" Type="http://schemas.openxmlformats.org/officeDocument/2006/relationships/slide" Target="slides/slide5.xml"/><Relationship Id="rId57" Type="http://schemas.openxmlformats.org/officeDocument/2006/relationships/font" Target="fonts/OpenSans-italic.fntdata"/><Relationship Id="rId12" Type="http://schemas.openxmlformats.org/officeDocument/2006/relationships/slide" Target="slides/slide4.xml"/><Relationship Id="rId56" Type="http://schemas.openxmlformats.org/officeDocument/2006/relationships/font" Target="fonts/OpenSans-bold.fntdata"/><Relationship Id="rId15" Type="http://schemas.openxmlformats.org/officeDocument/2006/relationships/slide" Target="slides/slide7.xml"/><Relationship Id="rId59" Type="http://customschemas.google.com/relationships/presentationmetadata" Target="metadata"/><Relationship Id="rId14" Type="http://schemas.openxmlformats.org/officeDocument/2006/relationships/slide" Target="slides/slide6.xml"/><Relationship Id="rId58" Type="http://schemas.openxmlformats.org/officeDocument/2006/relationships/font" Target="fonts/OpenSans-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7561f3f64b_0_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7561f3f64b_0_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37561f3f64b_0_2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1-personification</a:t>
            </a:r>
            <a:endParaRPr/>
          </a:p>
          <a:p>
            <a:pPr indent="0" lvl="0" marL="0" rtl="0" algn="l">
              <a:spcBef>
                <a:spcPts val="0"/>
              </a:spcBef>
              <a:spcAft>
                <a:spcPts val="0"/>
              </a:spcAft>
              <a:buSzPts val="1800"/>
              <a:buNone/>
            </a:pPr>
            <a:r>
              <a:rPr lang="en-US"/>
              <a:t>2- imagery</a:t>
            </a:r>
            <a:endParaRPr/>
          </a:p>
          <a:p>
            <a:pPr indent="0" lvl="0" marL="0" rtl="0" algn="l">
              <a:spcBef>
                <a:spcPts val="0"/>
              </a:spcBef>
              <a:spcAft>
                <a:spcPts val="0"/>
              </a:spcAft>
              <a:buSzPts val="1800"/>
              <a:buNone/>
            </a:pPr>
            <a:r>
              <a:rPr lang="en-US"/>
              <a:t>3-metaphor</a:t>
            </a:r>
            <a:endParaRPr/>
          </a:p>
          <a:p>
            <a:pPr indent="0" lvl="0" marL="0" rtl="0" algn="l">
              <a:spcBef>
                <a:spcPts val="0"/>
              </a:spcBef>
              <a:spcAft>
                <a:spcPts val="0"/>
              </a:spcAft>
              <a:buSzPts val="1800"/>
              <a:buNone/>
            </a:pPr>
            <a:r>
              <a:rPr lang="en-US"/>
              <a:t>4-simile</a:t>
            </a:r>
            <a:endParaRPr/>
          </a:p>
          <a:p>
            <a:pPr indent="0" lvl="0" marL="0" rtl="0" algn="l">
              <a:spcBef>
                <a:spcPts val="0"/>
              </a:spcBef>
              <a:spcAft>
                <a:spcPts val="0"/>
              </a:spcAft>
              <a:buSzPts val="1800"/>
              <a:buNone/>
            </a:pPr>
            <a:r>
              <a:rPr lang="en-US"/>
              <a:t>5-imagery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7561f3f64b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7561f3f64b_0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7561f3f64b_0_73: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561f3f64b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7561f3f64b_0_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7561f3f64b_0_8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7561f3f64b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7561f3f64b_0_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37561f3f64b_0_8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Times New Roman"/>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561f3f64b_0_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7561f3f64b_0_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37561f3f64b_0_3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(have the) same silent / repertoire of reprimands.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 name="Google Shape;3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Metaphor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Idiom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0" name="Google Shape;3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 onomatopoeia • alliteration.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“roadblocks” </a:t>
            </a:r>
            <a:r>
              <a:rPr lang="en-US" sz="1350">
                <a:solidFill>
                  <a:srgbClr val="001D35"/>
                </a:solidFill>
                <a:highlight>
                  <a:srgbClr val="FFFFFF"/>
                </a:highlight>
              </a:rPr>
              <a:t> "roadblock" is often used as a metaphor to describe an obstacle or challenge that hinders progress or prevents someone from achieving a goal. It's a figurative way to say that something is getting in the way, similar to how a literal roadblock physically blocks a road.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00"/>
              <a:buChar char="•"/>
            </a:pPr>
            <a:r>
              <a:rPr lang="en-US"/>
              <a:t>‘…(ruin the) spell (he was trying to create)…’ </a:t>
            </a:r>
            <a:endParaRPr/>
          </a:p>
          <a:p>
            <a:pPr indent="-298450" lvl="0" marL="457200" rtl="0" algn="l">
              <a:spcBef>
                <a:spcPts val="0"/>
              </a:spcBef>
              <a:spcAft>
                <a:spcPts val="0"/>
              </a:spcAft>
              <a:buSzPts val="100"/>
              <a:buChar char="•"/>
            </a:pPr>
            <a:r>
              <a:rPr lang="en-US"/>
              <a:t>-It compares his music / playing / concert to magic. / It says his music / concert is magical. </a:t>
            </a:r>
            <a:endParaRPr/>
          </a:p>
          <a:p>
            <a:pPr indent="-298450" lvl="0" marL="457200" rtl="0" algn="l">
              <a:spcBef>
                <a:spcPts val="0"/>
              </a:spcBef>
              <a:spcAft>
                <a:spcPts val="0"/>
              </a:spcAft>
              <a:buSzPts val="1800"/>
              <a:buNone/>
            </a:pPr>
            <a:r>
              <a:rPr lang="en-US"/>
              <a:t>- It 'shows how mesmerised / captivated / spellbound the audience was'.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4" name="Google Shape;34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Personification</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None/>
            </a:pPr>
            <a:r>
              <a:rPr lang="en-US"/>
              <a:t>Onomatopoeia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561f3f64b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4" name="Google Shape;134;g37561f3f64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561f3f64b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9" name="Google Shape;139;g37561f3f64b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33"/>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 name="Google Shape;18;p33"/>
          <p:cNvSpPr txBox="1"/>
          <p:nvPr>
            <p:ph idx="1" type="body"/>
          </p:nvPr>
        </p:nvSpPr>
        <p:spPr>
          <a:xfrm>
            <a:off x="946150" y="1828800"/>
            <a:ext cx="6446837" cy="435133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19" name="Google Shape;19;p33"/>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3"/>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3" name="Shape 83"/>
        <p:cNvGrpSpPr/>
        <p:nvPr/>
      </p:nvGrpSpPr>
      <p:grpSpPr>
        <a:xfrm>
          <a:off x="0" y="0"/>
          <a:ext cx="0" cy="0"/>
          <a:chOff x="0" y="0"/>
          <a:chExt cx="0" cy="0"/>
        </a:xfrm>
      </p:grpSpPr>
      <p:sp>
        <p:nvSpPr>
          <p:cNvPr id="84" name="Google Shape;84;p37"/>
          <p:cNvSpPr txBox="1"/>
          <p:nvPr>
            <p:ph type="ctrTitle"/>
          </p:nvPr>
        </p:nvSpPr>
        <p:spPr>
          <a:xfrm>
            <a:off x="946404" y="758952"/>
            <a:ext cx="7063740" cy="404164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SzPts val="1400"/>
              <a:buNone/>
              <a:defRPr sz="6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5" name="Google Shape;85;p37"/>
          <p:cNvSpPr txBox="1"/>
          <p:nvPr>
            <p:ph idx="1" type="subTitle"/>
          </p:nvPr>
        </p:nvSpPr>
        <p:spPr>
          <a:xfrm>
            <a:off x="946404" y="4800600"/>
            <a:ext cx="706374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1600"/>
              <a:buNone/>
              <a:defRPr sz="2000">
                <a:solidFill>
                  <a:srgbClr val="D8D8D8"/>
                </a:solidFill>
              </a:defRPr>
            </a:lvl1pPr>
            <a:lvl2pPr lvl="1" algn="ctr">
              <a:lnSpc>
                <a:spcPct val="90000"/>
              </a:lnSpc>
              <a:spcBef>
                <a:spcPts val="300"/>
              </a:spcBef>
              <a:spcAft>
                <a:spcPts val="0"/>
              </a:spcAft>
              <a:buSzPts val="2000"/>
              <a:buNone/>
              <a:defRPr sz="2000"/>
            </a:lvl2pPr>
            <a:lvl3pPr lvl="2" algn="ctr">
              <a:lnSpc>
                <a:spcPct val="90000"/>
              </a:lnSpc>
              <a:spcBef>
                <a:spcPts val="300"/>
              </a:spcBef>
              <a:spcAft>
                <a:spcPts val="0"/>
              </a:spcAft>
              <a:buSzPts val="2000"/>
              <a:buNone/>
              <a:defRPr sz="20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86" name="Google Shape;86;p37"/>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7"/>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7"/>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 name="Shape 22"/>
        <p:cNvGrpSpPr/>
        <p:nvPr/>
      </p:nvGrpSpPr>
      <p:grpSpPr>
        <a:xfrm>
          <a:off x="0" y="0"/>
          <a:ext cx="0" cy="0"/>
          <a:chOff x="0" y="0"/>
          <a:chExt cx="0" cy="0"/>
        </a:xfrm>
      </p:grpSpPr>
      <p:sp>
        <p:nvSpPr>
          <p:cNvPr id="23" name="Google Shape;23;p38"/>
          <p:cNvSpPr txBox="1"/>
          <p:nvPr>
            <p:ph type="title"/>
          </p:nvPr>
        </p:nvSpPr>
        <p:spPr>
          <a:xfrm rot="5400000">
            <a:off x="4466432" y="2401093"/>
            <a:ext cx="5897562" cy="18573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8"/>
          <p:cNvSpPr txBox="1"/>
          <p:nvPr>
            <p:ph idx="1" type="body"/>
          </p:nvPr>
        </p:nvSpPr>
        <p:spPr>
          <a:xfrm rot="5400000">
            <a:off x="523081" y="429418"/>
            <a:ext cx="5897562" cy="5800725"/>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25" name="Google Shape;25;p38"/>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8"/>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 name="Shape 28"/>
        <p:cNvGrpSpPr/>
        <p:nvPr/>
      </p:nvGrpSpPr>
      <p:grpSpPr>
        <a:xfrm>
          <a:off x="0" y="0"/>
          <a:ext cx="0" cy="0"/>
          <a:chOff x="0" y="0"/>
          <a:chExt cx="0" cy="0"/>
        </a:xfrm>
      </p:grpSpPr>
      <p:sp>
        <p:nvSpPr>
          <p:cNvPr id="29" name="Google Shape;29;p39"/>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39"/>
          <p:cNvSpPr txBox="1"/>
          <p:nvPr>
            <p:ph idx="1" type="body"/>
          </p:nvPr>
        </p:nvSpPr>
        <p:spPr>
          <a:xfrm rot="5400000">
            <a:off x="1993900" y="781050"/>
            <a:ext cx="4351337" cy="644683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31" name="Google Shape;31;p39"/>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40"/>
          <p:cNvSpPr txBox="1"/>
          <p:nvPr>
            <p:ph type="title"/>
          </p:nvPr>
        </p:nvSpPr>
        <p:spPr>
          <a:xfrm>
            <a:off x="630936" y="457201"/>
            <a:ext cx="2400300" cy="160019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b="0" sz="28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40"/>
          <p:cNvSpPr txBox="1"/>
          <p:nvPr>
            <p:ph idx="1" type="body"/>
          </p:nvPr>
        </p:nvSpPr>
        <p:spPr>
          <a:xfrm>
            <a:off x="3378200" y="685800"/>
            <a:ext cx="4559300" cy="548640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37" name="Google Shape;37;p40"/>
          <p:cNvSpPr txBox="1"/>
          <p:nvPr>
            <p:ph idx="2" type="body"/>
          </p:nvPr>
        </p:nvSpPr>
        <p:spPr>
          <a:xfrm>
            <a:off x="630936" y="2099735"/>
            <a:ext cx="2400300" cy="3810001"/>
          </a:xfrm>
          <a:prstGeom prst="rect">
            <a:avLst/>
          </a:prstGeom>
          <a:noFill/>
          <a:ln>
            <a:noFill/>
          </a:ln>
        </p:spPr>
        <p:txBody>
          <a:bodyPr anchorCtr="0" anchor="t" bIns="45700" lIns="91425" spcFirstLastPara="1" rIns="91425" wrap="square" tIns="45700">
            <a:normAutofit/>
          </a:bodyPr>
          <a:lstStyle>
            <a:lvl1pPr indent="-228600" lvl="0" marL="457200" algn="l">
              <a:lnSpc>
                <a:spcPct val="114000"/>
              </a:lnSpc>
              <a:spcBef>
                <a:spcPts val="800"/>
              </a:spcBef>
              <a:spcAft>
                <a:spcPts val="0"/>
              </a:spcAft>
              <a:buSzPts val="1040"/>
              <a:buNone/>
              <a:defRPr sz="1300"/>
            </a:lvl1pPr>
            <a:lvl2pPr indent="-228600" lvl="1" marL="914400" algn="l">
              <a:lnSpc>
                <a:spcPct val="90000"/>
              </a:lnSpc>
              <a:spcBef>
                <a:spcPts val="300"/>
              </a:spcBef>
              <a:spcAft>
                <a:spcPts val="0"/>
              </a:spcAft>
              <a:buSzPts val="1200"/>
              <a:buNone/>
              <a:defRPr sz="1200"/>
            </a:lvl2pPr>
            <a:lvl3pPr indent="-228600" lvl="2" marL="1371600" algn="l">
              <a:lnSpc>
                <a:spcPct val="90000"/>
              </a:lnSpc>
              <a:spcBef>
                <a:spcPts val="300"/>
              </a:spcBef>
              <a:spcAft>
                <a:spcPts val="0"/>
              </a:spcAft>
              <a:buSzPts val="1000"/>
              <a:buNone/>
              <a:defRPr sz="1000"/>
            </a:lvl3pPr>
            <a:lvl4pPr indent="-228600" lvl="3" marL="1828800" algn="l">
              <a:lnSpc>
                <a:spcPct val="90000"/>
              </a:lnSpc>
              <a:spcBef>
                <a:spcPts val="300"/>
              </a:spcBef>
              <a:spcAft>
                <a:spcPts val="0"/>
              </a:spcAft>
              <a:buSzPts val="900"/>
              <a:buNone/>
              <a:defRPr sz="900"/>
            </a:lvl4pPr>
            <a:lvl5pPr indent="-228600" lvl="4" marL="2286000" algn="l">
              <a:lnSpc>
                <a:spcPct val="90000"/>
              </a:lnSpc>
              <a:spcBef>
                <a:spcPts val="300"/>
              </a:spcBef>
              <a:spcAft>
                <a:spcPts val="0"/>
              </a:spcAft>
              <a:buSzPts val="900"/>
              <a:buNone/>
              <a:defRPr sz="900"/>
            </a:lvl5pPr>
            <a:lvl6pPr indent="-228600" lvl="5" marL="2743200" algn="l">
              <a:lnSpc>
                <a:spcPct val="90000"/>
              </a:lnSpc>
              <a:spcBef>
                <a:spcPts val="300"/>
              </a:spcBef>
              <a:spcAft>
                <a:spcPts val="0"/>
              </a:spcAft>
              <a:buSzPts val="900"/>
              <a:buNone/>
              <a:defRPr sz="900"/>
            </a:lvl6pPr>
            <a:lvl7pPr indent="-228600" lvl="6" marL="3200400" algn="l">
              <a:lnSpc>
                <a:spcPct val="90000"/>
              </a:lnSpc>
              <a:spcBef>
                <a:spcPts val="300"/>
              </a:spcBef>
              <a:spcAft>
                <a:spcPts val="0"/>
              </a:spcAft>
              <a:buSzPts val="900"/>
              <a:buNone/>
              <a:defRPr sz="900"/>
            </a:lvl7pPr>
            <a:lvl8pPr indent="-228600" lvl="7" marL="3657600" algn="l">
              <a:lnSpc>
                <a:spcPct val="90000"/>
              </a:lnSpc>
              <a:spcBef>
                <a:spcPts val="300"/>
              </a:spcBef>
              <a:spcAft>
                <a:spcPts val="0"/>
              </a:spcAft>
              <a:buSzPts val="900"/>
              <a:buNone/>
              <a:defRPr sz="900"/>
            </a:lvl8pPr>
            <a:lvl9pPr indent="-228600" lvl="8" marL="4114800" algn="l">
              <a:lnSpc>
                <a:spcPct val="90000"/>
              </a:lnSpc>
              <a:spcBef>
                <a:spcPts val="300"/>
              </a:spcBef>
              <a:spcAft>
                <a:spcPts val="300"/>
              </a:spcAft>
              <a:buSzPts val="900"/>
              <a:buNone/>
              <a:defRPr sz="900"/>
            </a:lvl9pPr>
          </a:lstStyle>
          <a:p/>
        </p:txBody>
      </p:sp>
      <p:sp>
        <p:nvSpPr>
          <p:cNvPr id="38" name="Google Shape;38;p40"/>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0"/>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0"/>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41"/>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1"/>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2"/>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42"/>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2"/>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2"/>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43"/>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2" name="Google Shape;52;p43"/>
          <p:cNvSpPr txBox="1"/>
          <p:nvPr>
            <p:ph idx="1" type="body"/>
          </p:nvPr>
        </p:nvSpPr>
        <p:spPr>
          <a:xfrm>
            <a:off x="946404" y="1717185"/>
            <a:ext cx="3360420" cy="731520"/>
          </a:xfrm>
          <a:prstGeom prst="rect">
            <a:avLst/>
          </a:prstGeom>
          <a:noFill/>
          <a:ln>
            <a:noFill/>
          </a:ln>
        </p:spPr>
        <p:txBody>
          <a:bodyPr anchorCtr="0" anchor="b" bIns="45700" lIns="91425" spcFirstLastPara="1" rIns="91425" wrap="square" tIns="45700">
            <a:normAutofit/>
          </a:bodyPr>
          <a:lstStyle>
            <a:lvl1pPr indent="-228600" lvl="0" marL="457200" algn="l">
              <a:lnSpc>
                <a:spcPct val="95000"/>
              </a:lnSpc>
              <a:spcBef>
                <a:spcPts val="0"/>
              </a:spcBef>
              <a:spcAft>
                <a:spcPts val="0"/>
              </a:spcAft>
              <a:buSzPts val="1440"/>
              <a:buNone/>
              <a:defRPr b="0" sz="1800">
                <a:solidFill>
                  <a:schemeClr val="dk2"/>
                </a:solidFill>
              </a:defRPr>
            </a:lvl1pPr>
            <a:lvl2pPr indent="-228600" lvl="1" marL="914400" algn="l">
              <a:lnSpc>
                <a:spcPct val="90000"/>
              </a:lnSpc>
              <a:spcBef>
                <a:spcPts val="300"/>
              </a:spcBef>
              <a:spcAft>
                <a:spcPts val="0"/>
              </a:spcAft>
              <a:buSzPts val="1800"/>
              <a:buNone/>
              <a:defRPr b="1" sz="1800"/>
            </a:lvl2pPr>
            <a:lvl3pPr indent="-228600" lvl="2" marL="1371600" algn="l">
              <a:lnSpc>
                <a:spcPct val="90000"/>
              </a:lnSpc>
              <a:spcBef>
                <a:spcPts val="300"/>
              </a:spcBef>
              <a:spcAft>
                <a:spcPts val="0"/>
              </a:spcAft>
              <a:buSzPts val="1800"/>
              <a:buNone/>
              <a:defRPr b="1" sz="1800"/>
            </a:lvl3pPr>
            <a:lvl4pPr indent="-228600" lvl="3" marL="1828800" algn="l">
              <a:lnSpc>
                <a:spcPct val="90000"/>
              </a:lnSpc>
              <a:spcBef>
                <a:spcPts val="300"/>
              </a:spcBef>
              <a:spcAft>
                <a:spcPts val="0"/>
              </a:spcAft>
              <a:buSzPts val="1600"/>
              <a:buNone/>
              <a:defRPr b="1" sz="1600"/>
            </a:lvl4pPr>
            <a:lvl5pPr indent="-228600" lvl="4" marL="2286000" algn="l">
              <a:lnSpc>
                <a:spcPct val="90000"/>
              </a:lnSpc>
              <a:spcBef>
                <a:spcPts val="300"/>
              </a:spcBef>
              <a:spcAft>
                <a:spcPts val="0"/>
              </a:spcAft>
              <a:buSzPts val="1600"/>
              <a:buNone/>
              <a:defRPr b="1" sz="1600"/>
            </a:lvl5pPr>
            <a:lvl6pPr indent="-228600" lvl="5" marL="2743200" algn="l">
              <a:lnSpc>
                <a:spcPct val="90000"/>
              </a:lnSpc>
              <a:spcBef>
                <a:spcPts val="300"/>
              </a:spcBef>
              <a:spcAft>
                <a:spcPts val="0"/>
              </a:spcAft>
              <a:buSzPts val="1600"/>
              <a:buNone/>
              <a:defRPr b="1" sz="1600"/>
            </a:lvl6pPr>
            <a:lvl7pPr indent="-228600" lvl="6" marL="3200400" algn="l">
              <a:lnSpc>
                <a:spcPct val="90000"/>
              </a:lnSpc>
              <a:spcBef>
                <a:spcPts val="300"/>
              </a:spcBef>
              <a:spcAft>
                <a:spcPts val="0"/>
              </a:spcAft>
              <a:buSzPts val="1600"/>
              <a:buNone/>
              <a:defRPr b="1" sz="1600"/>
            </a:lvl7pPr>
            <a:lvl8pPr indent="-228600" lvl="7" marL="3657600" algn="l">
              <a:lnSpc>
                <a:spcPct val="90000"/>
              </a:lnSpc>
              <a:spcBef>
                <a:spcPts val="300"/>
              </a:spcBef>
              <a:spcAft>
                <a:spcPts val="0"/>
              </a:spcAft>
              <a:buSzPts val="1600"/>
              <a:buNone/>
              <a:defRPr b="1" sz="1600"/>
            </a:lvl8pPr>
            <a:lvl9pPr indent="-228600" lvl="8" marL="4114800" algn="l">
              <a:lnSpc>
                <a:spcPct val="90000"/>
              </a:lnSpc>
              <a:spcBef>
                <a:spcPts val="300"/>
              </a:spcBef>
              <a:spcAft>
                <a:spcPts val="300"/>
              </a:spcAft>
              <a:buSzPts val="1600"/>
              <a:buNone/>
              <a:defRPr b="1" sz="1600"/>
            </a:lvl9pPr>
          </a:lstStyle>
          <a:p/>
        </p:txBody>
      </p:sp>
      <p:sp>
        <p:nvSpPr>
          <p:cNvPr id="53" name="Google Shape;53;p43"/>
          <p:cNvSpPr txBox="1"/>
          <p:nvPr>
            <p:ph idx="2" type="body"/>
          </p:nvPr>
        </p:nvSpPr>
        <p:spPr>
          <a:xfrm>
            <a:off x="946404" y="2507550"/>
            <a:ext cx="3360420" cy="366465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54" name="Google Shape;54;p43"/>
          <p:cNvSpPr txBox="1"/>
          <p:nvPr>
            <p:ph idx="3" type="body"/>
          </p:nvPr>
        </p:nvSpPr>
        <p:spPr>
          <a:xfrm>
            <a:off x="4599432" y="1717185"/>
            <a:ext cx="3364992" cy="731520"/>
          </a:xfrm>
          <a:prstGeom prst="rect">
            <a:avLst/>
          </a:prstGeom>
          <a:noFill/>
          <a:ln>
            <a:noFill/>
          </a:ln>
        </p:spPr>
        <p:txBody>
          <a:bodyPr anchorCtr="0" anchor="b" bIns="45700" lIns="91425" spcFirstLastPara="1" rIns="91425" wrap="square" tIns="45700">
            <a:normAutofit/>
          </a:bodyPr>
          <a:lstStyle>
            <a:lvl1pPr indent="-228600" lvl="0" marL="457200" algn="l">
              <a:lnSpc>
                <a:spcPct val="95000"/>
              </a:lnSpc>
              <a:spcBef>
                <a:spcPts val="1400"/>
              </a:spcBef>
              <a:spcAft>
                <a:spcPts val="0"/>
              </a:spcAft>
              <a:buSzPts val="1440"/>
              <a:buFont typeface="Century Schoolbook"/>
              <a:buNone/>
              <a:defRPr b="0" sz="1800">
                <a:solidFill>
                  <a:schemeClr val="dk2"/>
                </a:solidFill>
                <a:latin typeface="Century Schoolbook"/>
                <a:ea typeface="Century Schoolbook"/>
                <a:cs typeface="Century Schoolbook"/>
                <a:sym typeface="Century Schoolbook"/>
              </a:defRPr>
            </a:lvl1pPr>
            <a:lvl2pPr indent="-342900" lvl="1" marL="914400" algn="l">
              <a:lnSpc>
                <a:spcPct val="90000"/>
              </a:lnSpc>
              <a:spcBef>
                <a:spcPts val="300"/>
              </a:spcBef>
              <a:spcAft>
                <a:spcPts val="0"/>
              </a:spcAft>
              <a:buSzPts val="1800"/>
              <a:buChar char="●"/>
              <a:defRPr/>
            </a:lvl2pPr>
            <a:lvl3pPr indent="-342900" lvl="2" marL="1371600" algn="l">
              <a:lnSpc>
                <a:spcPct val="90000"/>
              </a:lnSpc>
              <a:spcBef>
                <a:spcPts val="300"/>
              </a:spcBef>
              <a:spcAft>
                <a:spcPts val="0"/>
              </a:spcAft>
              <a:buSzPts val="1800"/>
              <a:buChar char="●"/>
              <a:defRPr/>
            </a:lvl3pPr>
            <a:lvl4pPr indent="-342900" lvl="3" marL="1828800" algn="l">
              <a:lnSpc>
                <a:spcPct val="90000"/>
              </a:lnSpc>
              <a:spcBef>
                <a:spcPts val="300"/>
              </a:spcBef>
              <a:spcAft>
                <a:spcPts val="0"/>
              </a:spcAft>
              <a:buSzPts val="1800"/>
              <a:buChar char="●"/>
              <a:defRPr/>
            </a:lvl4pPr>
            <a:lvl5pPr indent="-342900" lvl="4" marL="2286000" algn="l">
              <a:lnSpc>
                <a:spcPct val="90000"/>
              </a:lnSpc>
              <a:spcBef>
                <a:spcPts val="300"/>
              </a:spcBef>
              <a:spcAft>
                <a:spcPts val="0"/>
              </a:spcAft>
              <a:buSzPts val="1800"/>
              <a:buChar char="●"/>
              <a:defRPr/>
            </a:lvl5pPr>
            <a:lvl6pPr indent="-342900" lvl="5" marL="2743200" algn="l">
              <a:lnSpc>
                <a:spcPct val="90000"/>
              </a:lnSpc>
              <a:spcBef>
                <a:spcPts val="300"/>
              </a:spcBef>
              <a:spcAft>
                <a:spcPts val="0"/>
              </a:spcAft>
              <a:buSzPts val="1800"/>
              <a:buChar char="●"/>
              <a:defRPr/>
            </a:lvl6pPr>
            <a:lvl7pPr indent="-342900" lvl="6" marL="3200400" algn="l">
              <a:lnSpc>
                <a:spcPct val="90000"/>
              </a:lnSpc>
              <a:spcBef>
                <a:spcPts val="300"/>
              </a:spcBef>
              <a:spcAft>
                <a:spcPts val="0"/>
              </a:spcAft>
              <a:buSzPts val="1800"/>
              <a:buChar char="●"/>
              <a:defRPr/>
            </a:lvl7pPr>
            <a:lvl8pPr indent="-342900" lvl="7" marL="3657600" algn="l">
              <a:lnSpc>
                <a:spcPct val="90000"/>
              </a:lnSpc>
              <a:spcBef>
                <a:spcPts val="300"/>
              </a:spcBef>
              <a:spcAft>
                <a:spcPts val="0"/>
              </a:spcAft>
              <a:buSzPts val="1800"/>
              <a:buChar char="●"/>
              <a:defRPr/>
            </a:lvl8pPr>
            <a:lvl9pPr indent="-342900" lvl="8" marL="4114800" algn="l">
              <a:lnSpc>
                <a:spcPct val="90000"/>
              </a:lnSpc>
              <a:spcBef>
                <a:spcPts val="300"/>
              </a:spcBef>
              <a:spcAft>
                <a:spcPts val="300"/>
              </a:spcAft>
              <a:buSzPts val="1800"/>
              <a:buChar char="●"/>
              <a:defRPr/>
            </a:lvl9pPr>
          </a:lstStyle>
          <a:p/>
        </p:txBody>
      </p:sp>
      <p:sp>
        <p:nvSpPr>
          <p:cNvPr id="55" name="Google Shape;55;p43"/>
          <p:cNvSpPr txBox="1"/>
          <p:nvPr>
            <p:ph idx="4" type="body"/>
          </p:nvPr>
        </p:nvSpPr>
        <p:spPr>
          <a:xfrm>
            <a:off x="4594860" y="2507550"/>
            <a:ext cx="3360420" cy="3664650"/>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56" name="Google Shape;56;p43"/>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3"/>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44"/>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44"/>
          <p:cNvSpPr txBox="1"/>
          <p:nvPr>
            <p:ph idx="1" type="body"/>
          </p:nvPr>
        </p:nvSpPr>
        <p:spPr>
          <a:xfrm>
            <a:off x="946404" y="1828801"/>
            <a:ext cx="3360420" cy="435133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62" name="Google Shape;62;p44"/>
          <p:cNvSpPr txBox="1"/>
          <p:nvPr>
            <p:ph idx="2" type="body"/>
          </p:nvPr>
        </p:nvSpPr>
        <p:spPr>
          <a:xfrm>
            <a:off x="4594860" y="1828801"/>
            <a:ext cx="3360420" cy="4351337"/>
          </a:xfrm>
          <a:prstGeom prst="rect">
            <a:avLst/>
          </a:prstGeom>
          <a:noFill/>
          <a:ln>
            <a:noFill/>
          </a:ln>
        </p:spPr>
        <p:txBody>
          <a:bodyPr anchorCtr="0" anchor="t" bIns="45700" lIns="91425" spcFirstLastPara="1" rIns="91425" wrap="square" tIns="45700">
            <a:normAutofit/>
          </a:bodyPr>
          <a:lstStyle>
            <a:lvl1pPr indent="-320040" lvl="0" marL="457200" algn="l">
              <a:lnSpc>
                <a:spcPct val="95000"/>
              </a:lnSpc>
              <a:spcBef>
                <a:spcPts val="1400"/>
              </a:spcBef>
              <a:spcAft>
                <a:spcPts val="0"/>
              </a:spcAft>
              <a:buSzPts val="1440"/>
              <a:buChar char="•"/>
              <a:defRPr sz="1800"/>
            </a:lvl1pPr>
            <a:lvl2pPr indent="-330200" lvl="1" marL="914400" algn="l">
              <a:lnSpc>
                <a:spcPct val="90000"/>
              </a:lnSpc>
              <a:spcBef>
                <a:spcPts val="300"/>
              </a:spcBef>
              <a:spcAft>
                <a:spcPts val="0"/>
              </a:spcAft>
              <a:buSzPts val="1600"/>
              <a:buChar char="●"/>
              <a:defRPr sz="1600"/>
            </a:lvl2pPr>
            <a:lvl3pPr indent="-317500" lvl="2" marL="1371600" algn="l">
              <a:lnSpc>
                <a:spcPct val="90000"/>
              </a:lnSpc>
              <a:spcBef>
                <a:spcPts val="300"/>
              </a:spcBef>
              <a:spcAft>
                <a:spcPts val="0"/>
              </a:spcAft>
              <a:buSzPts val="1400"/>
              <a:buChar char="●"/>
              <a:defRPr sz="1400"/>
            </a:lvl3pPr>
            <a:lvl4pPr indent="-317500" lvl="3" marL="1828800" algn="l">
              <a:lnSpc>
                <a:spcPct val="90000"/>
              </a:lnSpc>
              <a:spcBef>
                <a:spcPts val="300"/>
              </a:spcBef>
              <a:spcAft>
                <a:spcPts val="0"/>
              </a:spcAft>
              <a:buSzPts val="1400"/>
              <a:buChar char="●"/>
              <a:defRPr sz="1400"/>
            </a:lvl4pPr>
            <a:lvl5pPr indent="-317500" lvl="4" marL="2286000" algn="l">
              <a:lnSpc>
                <a:spcPct val="90000"/>
              </a:lnSpc>
              <a:spcBef>
                <a:spcPts val="300"/>
              </a:spcBef>
              <a:spcAft>
                <a:spcPts val="0"/>
              </a:spcAft>
              <a:buSzPts val="1400"/>
              <a:buChar char="●"/>
              <a:defRPr sz="1400"/>
            </a:lvl5pPr>
            <a:lvl6pPr indent="-317500" lvl="5" marL="2743200" algn="l">
              <a:lnSpc>
                <a:spcPct val="90000"/>
              </a:lnSpc>
              <a:spcBef>
                <a:spcPts val="300"/>
              </a:spcBef>
              <a:spcAft>
                <a:spcPts val="0"/>
              </a:spcAft>
              <a:buSzPts val="1400"/>
              <a:buChar char="●"/>
              <a:defRPr sz="1400"/>
            </a:lvl6pPr>
            <a:lvl7pPr indent="-317500" lvl="6" marL="3200400" algn="l">
              <a:lnSpc>
                <a:spcPct val="90000"/>
              </a:lnSpc>
              <a:spcBef>
                <a:spcPts val="300"/>
              </a:spcBef>
              <a:spcAft>
                <a:spcPts val="0"/>
              </a:spcAft>
              <a:buSzPts val="1400"/>
              <a:buChar char="●"/>
              <a:defRPr sz="1400"/>
            </a:lvl7pPr>
            <a:lvl8pPr indent="-317500" lvl="7" marL="3657600" algn="l">
              <a:lnSpc>
                <a:spcPct val="90000"/>
              </a:lnSpc>
              <a:spcBef>
                <a:spcPts val="300"/>
              </a:spcBef>
              <a:spcAft>
                <a:spcPts val="0"/>
              </a:spcAft>
              <a:buSzPts val="1400"/>
              <a:buChar char="●"/>
              <a:defRPr sz="1400"/>
            </a:lvl8pPr>
            <a:lvl9pPr indent="-317500" lvl="8" marL="4114800" algn="l">
              <a:lnSpc>
                <a:spcPct val="90000"/>
              </a:lnSpc>
              <a:spcBef>
                <a:spcPts val="300"/>
              </a:spcBef>
              <a:spcAft>
                <a:spcPts val="300"/>
              </a:spcAft>
              <a:buSzPts val="1400"/>
              <a:buChar char="●"/>
              <a:defRPr sz="1400"/>
            </a:lvl9pPr>
          </a:lstStyle>
          <a:p/>
        </p:txBody>
      </p:sp>
      <p:sp>
        <p:nvSpPr>
          <p:cNvPr id="63" name="Google Shape;63;p44"/>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44"/>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 name="Shape 72"/>
        <p:cNvGrpSpPr/>
        <p:nvPr/>
      </p:nvGrpSpPr>
      <p:grpSpPr>
        <a:xfrm>
          <a:off x="0" y="0"/>
          <a:ext cx="0" cy="0"/>
          <a:chOff x="0" y="0"/>
          <a:chExt cx="0" cy="0"/>
        </a:xfrm>
      </p:grpSpPr>
      <p:sp>
        <p:nvSpPr>
          <p:cNvPr id="73" name="Google Shape;73;p35"/>
          <p:cNvSpPr txBox="1"/>
          <p:nvPr>
            <p:ph type="title"/>
          </p:nvPr>
        </p:nvSpPr>
        <p:spPr>
          <a:xfrm>
            <a:off x="311700" y="421233"/>
            <a:ext cx="8520600" cy="1108400"/>
          </a:xfrm>
          <a:prstGeom prst="rect">
            <a:avLst/>
          </a:prstGeom>
          <a:noFill/>
          <a:ln>
            <a:noFill/>
          </a:ln>
        </p:spPr>
        <p:txBody>
          <a:bodyPr anchorCtr="0" anchor="b" bIns="91425" lIns="91425" spcFirstLastPara="1" rIns="91425" wrap="square" tIns="91425">
            <a:normAutofit/>
          </a:bodyPr>
          <a:lstStyle>
            <a:lvl1pPr lvl="0" algn="l">
              <a:lnSpc>
                <a:spcPct val="90000"/>
              </a:lnSpc>
              <a:spcBef>
                <a:spcPts val="0"/>
              </a:spcBef>
              <a:spcAft>
                <a:spcPts val="0"/>
              </a:spcAft>
              <a:buClr>
                <a:schemeClr val="dk1"/>
              </a:buClr>
              <a:buSzPts val="4200"/>
              <a:buFont typeface="Century Schoolbook"/>
              <a:buNone/>
              <a:defRPr/>
            </a:lvl1pPr>
            <a:lvl2pPr lvl="1" algn="l">
              <a:lnSpc>
                <a:spcPct val="90000"/>
              </a:lnSpc>
              <a:spcBef>
                <a:spcPts val="0"/>
              </a:spcBef>
              <a:spcAft>
                <a:spcPts val="0"/>
              </a:spcAft>
              <a:buClr>
                <a:schemeClr val="dk1"/>
              </a:buClr>
              <a:buSzPts val="4200"/>
              <a:buFont typeface="Century Schoolbook"/>
              <a:buNone/>
              <a:defRPr/>
            </a:lvl2pPr>
            <a:lvl3pPr lvl="2" algn="l">
              <a:lnSpc>
                <a:spcPct val="90000"/>
              </a:lnSpc>
              <a:spcBef>
                <a:spcPts val="0"/>
              </a:spcBef>
              <a:spcAft>
                <a:spcPts val="0"/>
              </a:spcAft>
              <a:buClr>
                <a:schemeClr val="dk1"/>
              </a:buClr>
              <a:buSzPts val="4200"/>
              <a:buFont typeface="Century Schoolbook"/>
              <a:buNone/>
              <a:defRPr/>
            </a:lvl3pPr>
            <a:lvl4pPr lvl="3" algn="l">
              <a:lnSpc>
                <a:spcPct val="90000"/>
              </a:lnSpc>
              <a:spcBef>
                <a:spcPts val="0"/>
              </a:spcBef>
              <a:spcAft>
                <a:spcPts val="0"/>
              </a:spcAft>
              <a:buClr>
                <a:schemeClr val="dk1"/>
              </a:buClr>
              <a:buSzPts val="4200"/>
              <a:buFont typeface="Century Schoolbook"/>
              <a:buNone/>
              <a:defRPr/>
            </a:lvl4pPr>
            <a:lvl5pPr lvl="4" algn="l">
              <a:lnSpc>
                <a:spcPct val="90000"/>
              </a:lnSpc>
              <a:spcBef>
                <a:spcPts val="0"/>
              </a:spcBef>
              <a:spcAft>
                <a:spcPts val="0"/>
              </a:spcAft>
              <a:buClr>
                <a:schemeClr val="dk1"/>
              </a:buClr>
              <a:buSzPts val="4200"/>
              <a:buFont typeface="Century Schoolbook"/>
              <a:buNone/>
              <a:defRPr/>
            </a:lvl5pPr>
            <a:lvl6pPr lvl="5" algn="l">
              <a:lnSpc>
                <a:spcPct val="90000"/>
              </a:lnSpc>
              <a:spcBef>
                <a:spcPts val="0"/>
              </a:spcBef>
              <a:spcAft>
                <a:spcPts val="0"/>
              </a:spcAft>
              <a:buClr>
                <a:schemeClr val="dk1"/>
              </a:buClr>
              <a:buSzPts val="4200"/>
              <a:buFont typeface="Century Schoolbook"/>
              <a:buNone/>
              <a:defRPr/>
            </a:lvl6pPr>
            <a:lvl7pPr lvl="6" algn="l">
              <a:lnSpc>
                <a:spcPct val="90000"/>
              </a:lnSpc>
              <a:spcBef>
                <a:spcPts val="0"/>
              </a:spcBef>
              <a:spcAft>
                <a:spcPts val="0"/>
              </a:spcAft>
              <a:buClr>
                <a:schemeClr val="dk1"/>
              </a:buClr>
              <a:buSzPts val="4200"/>
              <a:buFont typeface="Century Schoolbook"/>
              <a:buNone/>
              <a:defRPr/>
            </a:lvl7pPr>
            <a:lvl8pPr lvl="7" algn="l">
              <a:lnSpc>
                <a:spcPct val="90000"/>
              </a:lnSpc>
              <a:spcBef>
                <a:spcPts val="0"/>
              </a:spcBef>
              <a:spcAft>
                <a:spcPts val="0"/>
              </a:spcAft>
              <a:buClr>
                <a:schemeClr val="dk1"/>
              </a:buClr>
              <a:buSzPts val="4200"/>
              <a:buFont typeface="Century Schoolbook"/>
              <a:buNone/>
              <a:defRPr/>
            </a:lvl8pPr>
            <a:lvl9pPr lvl="8" algn="l">
              <a:lnSpc>
                <a:spcPct val="90000"/>
              </a:lnSpc>
              <a:spcBef>
                <a:spcPts val="0"/>
              </a:spcBef>
              <a:spcAft>
                <a:spcPts val="0"/>
              </a:spcAft>
              <a:buClr>
                <a:schemeClr val="dk1"/>
              </a:buClr>
              <a:buSzPts val="4200"/>
              <a:buFont typeface="Century Schoolbook"/>
              <a:buNone/>
              <a:defRPr/>
            </a:lvl9pPr>
          </a:lstStyle>
          <a:p/>
        </p:txBody>
      </p:sp>
      <p:sp>
        <p:nvSpPr>
          <p:cNvPr id="74" name="Google Shape;74;p35"/>
          <p:cNvSpPr txBox="1"/>
          <p:nvPr>
            <p:ph idx="1" type="body"/>
          </p:nvPr>
        </p:nvSpPr>
        <p:spPr>
          <a:xfrm>
            <a:off x="311700" y="1633633"/>
            <a:ext cx="8520600" cy="4472000"/>
          </a:xfrm>
          <a:prstGeom prst="rect">
            <a:avLst/>
          </a:prstGeom>
          <a:noFill/>
          <a:ln>
            <a:noFill/>
          </a:ln>
        </p:spPr>
        <p:txBody>
          <a:bodyPr anchorCtr="0" anchor="t" bIns="91425" lIns="91425" spcFirstLastPara="1" rIns="91425" wrap="square" tIns="91425">
            <a:normAutofit/>
          </a:bodyPr>
          <a:lstStyle>
            <a:lvl1pPr indent="-342900" lvl="0" marL="457200" algn="l">
              <a:lnSpc>
                <a:spcPct val="95000"/>
              </a:lnSpc>
              <a:spcBef>
                <a:spcPts val="0"/>
              </a:spcBef>
              <a:spcAft>
                <a:spcPts val="0"/>
              </a:spcAft>
              <a:buSzPts val="1800"/>
              <a:buChar char="●"/>
              <a:defRPr/>
            </a:lvl1pPr>
            <a:lvl2pPr indent="-317500" lvl="1" marL="914400" algn="l">
              <a:lnSpc>
                <a:spcPct val="90000"/>
              </a:lnSpc>
              <a:spcBef>
                <a:spcPts val="0"/>
              </a:spcBef>
              <a:spcAft>
                <a:spcPts val="0"/>
              </a:spcAft>
              <a:buSzPts val="1400"/>
              <a:buChar char="○"/>
              <a:defRPr/>
            </a:lvl2pPr>
            <a:lvl3pPr indent="-317500" lvl="2" marL="1371600" algn="l">
              <a:lnSpc>
                <a:spcPct val="90000"/>
              </a:lnSpc>
              <a:spcBef>
                <a:spcPts val="0"/>
              </a:spcBef>
              <a:spcAft>
                <a:spcPts val="0"/>
              </a:spcAft>
              <a:buSzPts val="1400"/>
              <a:buChar char="■"/>
              <a:defRPr/>
            </a:lvl3pPr>
            <a:lvl4pPr indent="-317500" lvl="3" marL="1828800" algn="l">
              <a:lnSpc>
                <a:spcPct val="90000"/>
              </a:lnSpc>
              <a:spcBef>
                <a:spcPts val="0"/>
              </a:spcBef>
              <a:spcAft>
                <a:spcPts val="0"/>
              </a:spcAft>
              <a:buSzPts val="1400"/>
              <a:buChar char="●"/>
              <a:defRPr/>
            </a:lvl4pPr>
            <a:lvl5pPr indent="-317500" lvl="4" marL="2286000" algn="l">
              <a:lnSpc>
                <a:spcPct val="90000"/>
              </a:lnSpc>
              <a:spcBef>
                <a:spcPts val="0"/>
              </a:spcBef>
              <a:spcAft>
                <a:spcPts val="0"/>
              </a:spcAft>
              <a:buSzPts val="1400"/>
              <a:buChar char="○"/>
              <a:defRPr/>
            </a:lvl5pPr>
            <a:lvl6pPr indent="-317500" lvl="5" marL="2743200" algn="l">
              <a:lnSpc>
                <a:spcPct val="90000"/>
              </a:lnSpc>
              <a:spcBef>
                <a:spcPts val="0"/>
              </a:spcBef>
              <a:spcAft>
                <a:spcPts val="0"/>
              </a:spcAft>
              <a:buSzPts val="1400"/>
              <a:buChar char="■"/>
              <a:defRPr/>
            </a:lvl6pPr>
            <a:lvl7pPr indent="-317500" lvl="6" marL="3200400" algn="l">
              <a:lnSpc>
                <a:spcPct val="90000"/>
              </a:lnSpc>
              <a:spcBef>
                <a:spcPts val="0"/>
              </a:spcBef>
              <a:spcAft>
                <a:spcPts val="0"/>
              </a:spcAft>
              <a:buSzPts val="1400"/>
              <a:buChar char="●"/>
              <a:defRPr/>
            </a:lvl7pPr>
            <a:lvl8pPr indent="-317500" lvl="7" marL="3657600" algn="l">
              <a:lnSpc>
                <a:spcPct val="90000"/>
              </a:lnSpc>
              <a:spcBef>
                <a:spcPts val="0"/>
              </a:spcBef>
              <a:spcAft>
                <a:spcPts val="0"/>
              </a:spcAft>
              <a:buSzPts val="1400"/>
              <a:buChar char="○"/>
              <a:defRPr/>
            </a:lvl8pPr>
            <a:lvl9pPr indent="-317500" lvl="8" marL="4114800" algn="l">
              <a:lnSpc>
                <a:spcPct val="90000"/>
              </a:lnSpc>
              <a:spcBef>
                <a:spcPts val="0"/>
              </a:spcBef>
              <a:spcAft>
                <a:spcPts val="0"/>
              </a:spcAft>
              <a:buSzPts val="1400"/>
              <a:buChar char="■"/>
              <a:defRPr/>
            </a:lvl9pPr>
          </a:lstStyle>
          <a:p/>
        </p:txBody>
      </p:sp>
      <p:sp>
        <p:nvSpPr>
          <p:cNvPr id="75" name="Google Shape;75;p35"/>
          <p:cNvSpPr txBox="1"/>
          <p:nvPr>
            <p:ph idx="12" type="sldNum"/>
          </p:nvPr>
        </p:nvSpPr>
        <p:spPr>
          <a:xfrm>
            <a:off x="8472487" y="6218237"/>
            <a:ext cx="549275" cy="523875"/>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p:nvPr/>
        </p:nvSpPr>
        <p:spPr>
          <a:xfrm>
            <a:off x="8418512" y="0"/>
            <a:ext cx="731837" cy="6858000"/>
          </a:xfrm>
          <a:prstGeom prst="rect">
            <a:avLst/>
          </a:prstGeom>
          <a:solidFill>
            <a:srgbClr val="35353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1" name="Google Shape;11;p32"/>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1pPr>
            <a:lvl2pPr lvl="1"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2pPr>
            <a:lvl3pPr lvl="2"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3pPr>
            <a:lvl4pPr lvl="3"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4pPr>
            <a:lvl5pPr lvl="4"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5pPr>
            <a:lvl6pPr lvl="5"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6pPr>
            <a:lvl7pPr lvl="6"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7pPr>
            <a:lvl8pPr lvl="7"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8pPr>
            <a:lvl9pPr lvl="8"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9pPr>
          </a:lstStyle>
          <a:p/>
        </p:txBody>
      </p:sp>
      <p:sp>
        <p:nvSpPr>
          <p:cNvPr id="12" name="Google Shape;12;p32"/>
          <p:cNvSpPr txBox="1"/>
          <p:nvPr>
            <p:ph idx="1" type="body"/>
          </p:nvPr>
        </p:nvSpPr>
        <p:spPr>
          <a:xfrm>
            <a:off x="946150" y="1828800"/>
            <a:ext cx="6446837" cy="4351337"/>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95000"/>
              </a:lnSpc>
              <a:spcBef>
                <a:spcPts val="1400"/>
              </a:spcBef>
              <a:spcAft>
                <a:spcPts val="0"/>
              </a:spcAft>
              <a:buClr>
                <a:schemeClr val="accent1"/>
              </a:buClr>
              <a:buSzPts val="1440"/>
              <a:buFont typeface="Arial"/>
              <a:buChar char="•"/>
              <a:defRPr b="0" i="0" sz="1800" u="none" cap="none" strike="noStrike">
                <a:solidFill>
                  <a:schemeClr val="dk1"/>
                </a:solidFill>
                <a:latin typeface="Century Schoolbook"/>
                <a:ea typeface="Century Schoolbook"/>
                <a:cs typeface="Century Schoolbook"/>
                <a:sym typeface="Century Schoolbook"/>
              </a:defRPr>
            </a:lvl1pPr>
            <a:lvl2pPr indent="-330200" lvl="1" marL="9144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262626"/>
                </a:solidFill>
                <a:latin typeface="Century Schoolbook"/>
                <a:ea typeface="Century Schoolbook"/>
                <a:cs typeface="Century Schoolbook"/>
                <a:sym typeface="Century Schoolbook"/>
              </a:defRPr>
            </a:lvl2pPr>
            <a:lvl3pPr indent="-317500" lvl="2" marL="1371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9pPr>
          </a:lstStyle>
          <a:p/>
        </p:txBody>
      </p:sp>
      <p:sp>
        <p:nvSpPr>
          <p:cNvPr id="13" name="Google Shape;13;p32"/>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32"/>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Google Shape;15;p32"/>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p34"/>
          <p:cNvSpPr/>
          <p:nvPr/>
        </p:nvSpPr>
        <p:spPr>
          <a:xfrm>
            <a:off x="8418512" y="0"/>
            <a:ext cx="731837" cy="6858000"/>
          </a:xfrm>
          <a:prstGeom prst="rect">
            <a:avLst/>
          </a:prstGeom>
          <a:solidFill>
            <a:srgbClr val="35353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8" name="Google Shape;68;p34"/>
          <p:cNvSpPr txBox="1"/>
          <p:nvPr/>
        </p:nvSpPr>
        <p:spPr>
          <a:xfrm>
            <a:off x="0" y="6727825"/>
            <a:ext cx="9144000" cy="130175"/>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69" name="Google Shape;69;p34"/>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1pPr>
            <a:lvl2pPr lvl="1"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2pPr>
            <a:lvl3pPr lvl="2"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3pPr>
            <a:lvl4pPr lvl="3"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4pPr>
            <a:lvl5pPr lvl="4"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5pPr>
            <a:lvl6pPr lvl="5"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6pPr>
            <a:lvl7pPr lvl="6"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7pPr>
            <a:lvl8pPr lvl="7"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8pPr>
            <a:lvl9pPr lvl="8" marR="0" rtl="0" algn="l">
              <a:lnSpc>
                <a:spcPct val="90000"/>
              </a:lnSpc>
              <a:spcBef>
                <a:spcPts val="0"/>
              </a:spcBef>
              <a:spcAft>
                <a:spcPts val="0"/>
              </a:spcAft>
              <a:buSzPts val="1400"/>
              <a:buNone/>
              <a:defRPr b="0" i="0" sz="4000" u="none" cap="none" strike="noStrike">
                <a:solidFill>
                  <a:schemeClr val="dk1"/>
                </a:solidFill>
                <a:latin typeface="Century Schoolbook"/>
                <a:ea typeface="Century Schoolbook"/>
                <a:cs typeface="Century Schoolbook"/>
                <a:sym typeface="Century Schoolbook"/>
              </a:defRPr>
            </a:lvl9pPr>
          </a:lstStyle>
          <a:p/>
        </p:txBody>
      </p:sp>
      <p:sp>
        <p:nvSpPr>
          <p:cNvPr id="70" name="Google Shape;70;p34"/>
          <p:cNvSpPr txBox="1"/>
          <p:nvPr>
            <p:ph idx="1" type="body"/>
          </p:nvPr>
        </p:nvSpPr>
        <p:spPr>
          <a:xfrm>
            <a:off x="946150" y="1828800"/>
            <a:ext cx="6446837" cy="4351337"/>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95000"/>
              </a:lnSpc>
              <a:spcBef>
                <a:spcPts val="1400"/>
              </a:spcBef>
              <a:spcAft>
                <a:spcPts val="0"/>
              </a:spcAft>
              <a:buClr>
                <a:schemeClr val="accent1"/>
              </a:buClr>
              <a:buSzPts val="1440"/>
              <a:buFont typeface="Arial"/>
              <a:buChar char="•"/>
              <a:defRPr b="0" i="0" sz="1800" u="none" cap="none" strike="noStrike">
                <a:solidFill>
                  <a:schemeClr val="dk1"/>
                </a:solidFill>
                <a:latin typeface="Century Schoolbook"/>
                <a:ea typeface="Century Schoolbook"/>
                <a:cs typeface="Century Schoolbook"/>
                <a:sym typeface="Century Schoolbook"/>
              </a:defRPr>
            </a:lvl1pPr>
            <a:lvl2pPr indent="-330200" lvl="1" marL="9144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262626"/>
                </a:solidFill>
                <a:latin typeface="Century Schoolbook"/>
                <a:ea typeface="Century Schoolbook"/>
                <a:cs typeface="Century Schoolbook"/>
                <a:sym typeface="Century Schoolbook"/>
              </a:defRPr>
            </a:lvl2pPr>
            <a:lvl3pPr indent="-317500" lvl="2" marL="1371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9pPr>
          </a:lstStyle>
          <a:p/>
        </p:txBody>
      </p:sp>
      <p:sp>
        <p:nvSpPr>
          <p:cNvPr id="71" name="Google Shape;71;p34"/>
          <p:cNvSpPr txBox="1"/>
          <p:nvPr>
            <p:ph idx="12" type="sldNum"/>
          </p:nvPr>
        </p:nvSpPr>
        <p:spPr>
          <a:xfrm>
            <a:off x="8472487" y="6218237"/>
            <a:ext cx="549275" cy="523875"/>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3537"/>
        </a:solidFill>
      </p:bgPr>
    </p:bg>
    <p:spTree>
      <p:nvGrpSpPr>
        <p:cNvPr id="76" name="Shape 76"/>
        <p:cNvGrpSpPr/>
        <p:nvPr/>
      </p:nvGrpSpPr>
      <p:grpSpPr>
        <a:xfrm>
          <a:off x="0" y="0"/>
          <a:ext cx="0" cy="0"/>
          <a:chOff x="0" y="0"/>
          <a:chExt cx="0" cy="0"/>
        </a:xfrm>
      </p:grpSpPr>
      <p:sp>
        <p:nvSpPr>
          <p:cNvPr id="77" name="Google Shape;77;p36"/>
          <p:cNvSpPr/>
          <p:nvPr/>
        </p:nvSpPr>
        <p:spPr>
          <a:xfrm>
            <a:off x="0" y="0"/>
            <a:ext cx="342900"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Times New Roman"/>
              <a:ea typeface="Times New Roman"/>
              <a:cs typeface="Times New Roman"/>
              <a:sym typeface="Times New Roman"/>
            </a:endParaRPr>
          </a:p>
        </p:txBody>
      </p:sp>
      <p:sp>
        <p:nvSpPr>
          <p:cNvPr id="78" name="Google Shape;78;p36"/>
          <p:cNvSpPr txBox="1"/>
          <p:nvPr>
            <p:ph type="title"/>
          </p:nvPr>
        </p:nvSpPr>
        <p:spPr>
          <a:xfrm>
            <a:off x="946150" y="365125"/>
            <a:ext cx="7269162"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1pPr>
            <a:lvl2pPr lvl="1"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2pPr>
            <a:lvl3pPr lvl="2"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3pPr>
            <a:lvl4pPr lvl="3"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4pPr>
            <a:lvl5pPr lvl="4"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5pPr>
            <a:lvl6pPr lvl="5"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6pPr>
            <a:lvl7pPr lvl="6"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7pPr>
            <a:lvl8pPr lvl="7"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8pPr>
            <a:lvl9pPr lvl="8" marR="0" rtl="0" algn="l">
              <a:lnSpc>
                <a:spcPct val="90000"/>
              </a:lnSpc>
              <a:spcBef>
                <a:spcPts val="0"/>
              </a:spcBef>
              <a:spcAft>
                <a:spcPts val="0"/>
              </a:spcAft>
              <a:buSzPts val="1400"/>
              <a:buNone/>
              <a:defRPr b="0" i="0" sz="4000" u="none" cap="none" strike="noStrike">
                <a:solidFill>
                  <a:schemeClr val="lt1"/>
                </a:solidFill>
                <a:latin typeface="Century Schoolbook"/>
                <a:ea typeface="Century Schoolbook"/>
                <a:cs typeface="Century Schoolbook"/>
                <a:sym typeface="Century Schoolbook"/>
              </a:defRPr>
            </a:lvl9pPr>
          </a:lstStyle>
          <a:p/>
        </p:txBody>
      </p:sp>
      <p:sp>
        <p:nvSpPr>
          <p:cNvPr id="79" name="Google Shape;79;p36"/>
          <p:cNvSpPr txBox="1"/>
          <p:nvPr>
            <p:ph idx="1" type="body"/>
          </p:nvPr>
        </p:nvSpPr>
        <p:spPr>
          <a:xfrm>
            <a:off x="946150" y="1828800"/>
            <a:ext cx="6446837" cy="4351337"/>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95000"/>
              </a:lnSpc>
              <a:spcBef>
                <a:spcPts val="1400"/>
              </a:spcBef>
              <a:spcAft>
                <a:spcPts val="0"/>
              </a:spcAft>
              <a:buClr>
                <a:schemeClr val="accent1"/>
              </a:buClr>
              <a:buSzPts val="1440"/>
              <a:buFont typeface="Arial"/>
              <a:buChar char="•"/>
              <a:defRPr b="0" i="0" sz="1800" u="none" cap="none" strike="noStrike">
                <a:solidFill>
                  <a:schemeClr val="lt1"/>
                </a:solidFill>
                <a:latin typeface="Century Schoolbook"/>
                <a:ea typeface="Century Schoolbook"/>
                <a:cs typeface="Century Schoolbook"/>
                <a:sym typeface="Century Schoolbook"/>
              </a:defRPr>
            </a:lvl1pPr>
            <a:lvl2pPr indent="-330200" lvl="1" marL="9144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262626"/>
                </a:solidFill>
                <a:latin typeface="Century Schoolbook"/>
                <a:ea typeface="Century Schoolbook"/>
                <a:cs typeface="Century Schoolbook"/>
                <a:sym typeface="Century Schoolbook"/>
              </a:defRPr>
            </a:lvl2pPr>
            <a:lvl3pPr indent="-317500" lvl="2" marL="1371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262626"/>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80" name="Google Shape;80;p36"/>
          <p:cNvSpPr txBox="1"/>
          <p:nvPr>
            <p:ph idx="10" type="dt"/>
          </p:nvPr>
        </p:nvSpPr>
        <p:spPr>
          <a:xfrm rot="-5400000">
            <a:off x="7831137" y="1044575"/>
            <a:ext cx="1905000"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81" name="Google Shape;81;p36"/>
          <p:cNvSpPr txBox="1"/>
          <p:nvPr>
            <p:ph idx="11" type="ftr"/>
          </p:nvPr>
        </p:nvSpPr>
        <p:spPr>
          <a:xfrm rot="-5400000">
            <a:off x="6992937" y="4092575"/>
            <a:ext cx="3581400" cy="2730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lt1"/>
                </a:solidFill>
                <a:latin typeface="Times New Roman"/>
                <a:ea typeface="Times New Roman"/>
                <a:cs typeface="Times New Roman"/>
                <a:sym typeface="Times New Roman"/>
              </a:defRPr>
            </a:lvl9pPr>
          </a:lstStyle>
          <a:p/>
        </p:txBody>
      </p:sp>
      <p:sp>
        <p:nvSpPr>
          <p:cNvPr id="82" name="Google Shape;82;p36"/>
          <p:cNvSpPr txBox="1"/>
          <p:nvPr>
            <p:ph idx="12" type="sldNum"/>
          </p:nvPr>
        </p:nvSpPr>
        <p:spPr>
          <a:xfrm>
            <a:off x="8440737" y="6172200"/>
            <a:ext cx="685800" cy="593725"/>
          </a:xfrm>
          <a:prstGeom prst="rect">
            <a:avLst/>
          </a:prstGeom>
          <a:noFill/>
          <a:ln>
            <a:noFill/>
          </a:ln>
        </p:spPr>
        <p:txBody>
          <a:bodyPr anchorCtr="0" anchor="ctr" bIns="45700" lIns="27425" spcFirstLastPara="1" rIns="27425" wrap="square" tIns="45700">
            <a:normAutofit/>
          </a:bodyPr>
          <a:lstStyle>
            <a:lvl1pPr indent="0" lvl="0"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8E8E94"/>
              </a:buClr>
              <a:buSzPts val="3200"/>
              <a:buFont typeface="Times New Roman"/>
              <a:buNone/>
              <a:defRPr b="0" i="0" sz="3200" u="none">
                <a:solidFill>
                  <a:srgbClr val="8E8E94"/>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dictionary.cambridge.org/dictionary/english/mind" TargetMode="External"/><Relationship Id="rId4" Type="http://schemas.openxmlformats.org/officeDocument/2006/relationships/hyperlink" Target="https://dictionary.cambridge.org/dictionary/english/ocea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yourdictionary.com/metapho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7.jpg"/><Relationship Id="rId6"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s://www.google.com/search?safe=active&amp;q=substituted&amp;si=AMnBZoG9fGMZkoPgk-g4eVoaZFdEVdeWLHXFHa66iu9C3tI8I62b2ZiYrbdgvDdCbwsEwsKzNyeTft6adu5ljcfBJ1foATJrYAXUuuyIczvPhRWHE9N0IUk%3D&amp;expnd=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title"/>
          </p:nvPr>
        </p:nvSpPr>
        <p:spPr>
          <a:xfrm>
            <a:off x="266700" y="365125"/>
            <a:ext cx="7948500" cy="5334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00FF"/>
              </a:buClr>
              <a:buSzPct val="100000"/>
              <a:buFont typeface="Century Schoolbook"/>
              <a:buNone/>
            </a:pPr>
            <a:r>
              <a:rPr b="1" i="0" lang="en-US" sz="4000" u="sng">
                <a:solidFill>
                  <a:srgbClr val="0000FF"/>
                </a:solidFill>
                <a:latin typeface="Times New Roman"/>
                <a:ea typeface="Times New Roman"/>
                <a:cs typeface="Times New Roman"/>
                <a:sym typeface="Times New Roman"/>
              </a:rPr>
              <a:t>Figurative</a:t>
            </a:r>
            <a:r>
              <a:rPr b="1" i="0" lang="en-US" sz="4000" u="sng">
                <a:solidFill>
                  <a:schemeClr val="dk1"/>
                </a:solidFill>
                <a:latin typeface="Times New Roman"/>
                <a:ea typeface="Times New Roman"/>
                <a:cs typeface="Times New Roman"/>
                <a:sym typeface="Times New Roman"/>
              </a:rPr>
              <a:t> and </a:t>
            </a:r>
            <a:r>
              <a:rPr b="1" i="0" lang="en-US" sz="4000" u="sng">
                <a:solidFill>
                  <a:srgbClr val="CC0000"/>
                </a:solidFill>
                <a:latin typeface="Times New Roman"/>
                <a:ea typeface="Times New Roman"/>
                <a:cs typeface="Times New Roman"/>
                <a:sym typeface="Times New Roman"/>
              </a:rPr>
              <a:t>Literal</a:t>
            </a:r>
            <a:r>
              <a:rPr b="1" i="0" lang="en-US" sz="4000" u="sng">
                <a:solidFill>
                  <a:schemeClr val="dk1"/>
                </a:solidFill>
                <a:latin typeface="Times New Roman"/>
                <a:ea typeface="Times New Roman"/>
                <a:cs typeface="Times New Roman"/>
                <a:sym typeface="Times New Roman"/>
              </a:rPr>
              <a:t> Language</a:t>
            </a:r>
            <a:endParaRPr>
              <a:latin typeface="Times New Roman"/>
              <a:ea typeface="Times New Roman"/>
              <a:cs typeface="Times New Roman"/>
              <a:sym typeface="Times New Roman"/>
            </a:endParaRPr>
          </a:p>
        </p:txBody>
      </p:sp>
      <p:sp>
        <p:nvSpPr>
          <p:cNvPr id="94" name="Google Shape;94;p1"/>
          <p:cNvSpPr txBox="1"/>
          <p:nvPr>
            <p:ph idx="1" type="body"/>
          </p:nvPr>
        </p:nvSpPr>
        <p:spPr>
          <a:xfrm>
            <a:off x="194200" y="1397550"/>
            <a:ext cx="7739700" cy="5161800"/>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95000"/>
              </a:lnSpc>
              <a:spcBef>
                <a:spcPts val="0"/>
              </a:spcBef>
              <a:spcAft>
                <a:spcPts val="0"/>
              </a:spcAft>
              <a:buClr>
                <a:schemeClr val="accent1"/>
              </a:buClr>
              <a:buSzPts val="1440"/>
              <a:buFont typeface="Arial"/>
              <a:buNone/>
            </a:pPr>
            <a:r>
              <a:rPr b="1" i="0" lang="en-US" sz="1800" u="none" cap="none" strike="noStrike">
                <a:solidFill>
                  <a:srgbClr val="CC0000"/>
                </a:solidFill>
                <a:latin typeface="Times New Roman"/>
                <a:ea typeface="Times New Roman"/>
                <a:cs typeface="Times New Roman"/>
                <a:sym typeface="Times New Roman"/>
              </a:rPr>
              <a:t>Literally</a:t>
            </a:r>
            <a:r>
              <a:rPr b="1" i="0" lang="en-US" sz="1800" u="none" cap="none" strike="noStrike">
                <a:solidFill>
                  <a:schemeClr val="dk1"/>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lang="en-US" sz="1700">
                <a:latin typeface="Times New Roman"/>
                <a:ea typeface="Times New Roman"/>
                <a:cs typeface="Times New Roman"/>
                <a:sym typeface="Times New Roman"/>
              </a:rPr>
              <a:t>means saying exactly what you mean — nothing more, nothing less. It is the </a:t>
            </a:r>
            <a:r>
              <a:rPr i="1" lang="en-US" sz="1700">
                <a:latin typeface="Times New Roman"/>
                <a:ea typeface="Times New Roman"/>
                <a:cs typeface="Times New Roman"/>
                <a:sym typeface="Times New Roman"/>
              </a:rPr>
              <a:t>opposite</a:t>
            </a:r>
            <a:r>
              <a:rPr lang="en-US" sz="1700">
                <a:latin typeface="Times New Roman"/>
                <a:ea typeface="Times New Roman"/>
                <a:cs typeface="Times New Roman"/>
                <a:sym typeface="Times New Roman"/>
              </a:rPr>
              <a:t> of figurative language.</a:t>
            </a:r>
            <a:endParaRPr b="1" i="0" sz="14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96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t/>
            </a:r>
            <a:endParaRPr b="1">
              <a:solidFill>
                <a:srgbClr val="0000FF"/>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t/>
            </a:r>
            <a:endParaRPr b="1">
              <a:solidFill>
                <a:srgbClr val="0000FF"/>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t/>
            </a:r>
            <a:endParaRPr b="1">
              <a:solidFill>
                <a:srgbClr val="0000FF"/>
              </a:solidFill>
              <a:latin typeface="Times New Roman"/>
              <a:ea typeface="Times New Roman"/>
              <a:cs typeface="Times New Roman"/>
              <a:sym typeface="Times New Roman"/>
            </a:endParaRPr>
          </a:p>
          <a:p>
            <a:pPr indent="0" lvl="0" marL="0" marR="0" rtl="0" algn="l">
              <a:lnSpc>
                <a:spcPct val="95000"/>
              </a:lnSpc>
              <a:spcBef>
                <a:spcPts val="1600"/>
              </a:spcBef>
              <a:spcAft>
                <a:spcPts val="0"/>
              </a:spcAft>
              <a:buClr>
                <a:schemeClr val="accent1"/>
              </a:buClr>
              <a:buSzPts val="1440"/>
              <a:buFont typeface="Arial"/>
              <a:buNone/>
            </a:pPr>
            <a:r>
              <a:t/>
            </a:r>
            <a:endParaRPr b="1">
              <a:solidFill>
                <a:srgbClr val="0000FF"/>
              </a:solidFill>
              <a:latin typeface="Times New Roman"/>
              <a:ea typeface="Times New Roman"/>
              <a:cs typeface="Times New Roman"/>
              <a:sym typeface="Times New Roman"/>
            </a:endParaRPr>
          </a:p>
          <a:p>
            <a:pPr indent="0" lvl="0" marL="0" marR="0" rtl="0" algn="l">
              <a:lnSpc>
                <a:spcPct val="95000"/>
              </a:lnSpc>
              <a:spcBef>
                <a:spcPts val="1600"/>
              </a:spcBef>
              <a:spcAft>
                <a:spcPts val="0"/>
              </a:spcAft>
              <a:buClr>
                <a:schemeClr val="accent1"/>
              </a:buClr>
              <a:buSzPts val="1440"/>
              <a:buFont typeface="Arial"/>
              <a:buNone/>
            </a:pPr>
            <a:r>
              <a:rPr b="1" i="0" lang="en-US" sz="1800" u="none" cap="none" strike="noStrike">
                <a:solidFill>
                  <a:srgbClr val="0000FF"/>
                </a:solidFill>
                <a:latin typeface="Times New Roman"/>
                <a:ea typeface="Times New Roman"/>
                <a:cs typeface="Times New Roman"/>
                <a:sym typeface="Times New Roman"/>
              </a:rPr>
              <a:t>Figuratively</a:t>
            </a:r>
            <a:r>
              <a:rPr b="1" i="0" lang="en-US" sz="1800" u="none" cap="none" strike="noStrike">
                <a:solidFill>
                  <a:schemeClr val="dk1"/>
                </a:solidFill>
                <a:latin typeface="Times New Roman"/>
                <a:ea typeface="Times New Roman"/>
                <a:cs typeface="Times New Roman"/>
                <a:sym typeface="Times New Roman"/>
              </a:rPr>
              <a:t>: </a:t>
            </a: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chemeClr val="dk1"/>
                </a:solidFill>
                <a:latin typeface="Times New Roman"/>
                <a:ea typeface="Times New Roman"/>
                <a:cs typeface="Times New Roman"/>
                <a:sym typeface="Times New Roman"/>
              </a:rPr>
              <a:t>figure out what it means</a:t>
            </a:r>
            <a:endParaRPr/>
          </a:p>
          <a:p>
            <a:pPr indent="-182562" lvl="0" marL="182562" marR="0" rtl="0" algn="l">
              <a:lnSpc>
                <a:spcPct val="95000"/>
              </a:lnSpc>
              <a:spcBef>
                <a:spcPts val="1600"/>
              </a:spcBef>
              <a:spcAft>
                <a:spcPts val="0"/>
              </a:spcAft>
              <a:buClr>
                <a:schemeClr val="accent1"/>
              </a:buClr>
              <a:buSzPts val="640"/>
              <a:buFont typeface="Arial"/>
              <a:buNone/>
            </a:pPr>
            <a:r>
              <a:t/>
            </a:r>
            <a:endParaRPr b="1" i="0" sz="8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1" i="0" lang="en-US" sz="1800" u="none" cap="none" strike="noStrike">
                <a:solidFill>
                  <a:srgbClr val="0000FF"/>
                </a:solidFill>
                <a:latin typeface="Times New Roman"/>
                <a:ea typeface="Times New Roman"/>
                <a:cs typeface="Times New Roman"/>
                <a:sym typeface="Times New Roman"/>
              </a:rPr>
              <a:t>	I’ve got your back.      </a:t>
            </a:r>
            <a:r>
              <a:rPr b="0" i="0" lang="en-US" sz="1800" u="none" cap="none" strike="noStrike">
                <a:solidFill>
                  <a:schemeClr val="dk1"/>
                </a:solidFill>
                <a:latin typeface="Times New Roman"/>
                <a:ea typeface="Times New Roman"/>
                <a:cs typeface="Times New Roman"/>
                <a:sym typeface="Times New Roman"/>
              </a:rPr>
              <a:t>= to be ready to protect or defend someone</a:t>
            </a:r>
            <a:br>
              <a:rPr b="0" i="0" lang="en-US" sz="1800" u="none" cap="none" strike="noStrike">
                <a:solidFill>
                  <a:schemeClr val="dk1"/>
                </a:solidFill>
                <a:latin typeface="Times New Roman"/>
                <a:ea typeface="Times New Roman"/>
                <a:cs typeface="Times New Roman"/>
                <a:sym typeface="Times New Roman"/>
              </a:rPr>
            </a:br>
            <a:endParaRPr b="0" i="0" sz="2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0000FF"/>
                </a:solidFill>
                <a:latin typeface="Times New Roman"/>
                <a:ea typeface="Times New Roman"/>
                <a:cs typeface="Times New Roman"/>
                <a:sym typeface="Times New Roman"/>
              </a:rPr>
              <a:t>You’re a doll.               </a:t>
            </a:r>
            <a:r>
              <a:rPr b="0" i="0" lang="en-US" sz="1800" u="none" cap="none" strike="noStrike">
                <a:solidFill>
                  <a:schemeClr val="dk1"/>
                </a:solidFill>
                <a:latin typeface="Times New Roman"/>
                <a:ea typeface="Times New Roman"/>
                <a:cs typeface="Times New Roman"/>
                <a:sym typeface="Times New Roman"/>
              </a:rPr>
              <a:t>= You are adorable!</a:t>
            </a:r>
            <a:endParaRPr b="0" i="0" sz="18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0000FF"/>
                </a:solidFill>
                <a:latin typeface="Times New Roman"/>
                <a:ea typeface="Times New Roman"/>
                <a:cs typeface="Times New Roman"/>
                <a:sym typeface="Times New Roman"/>
              </a:rPr>
              <a:t>Figures</a:t>
            </a:r>
            <a:r>
              <a:rPr b="1" i="0" lang="en-US" sz="1800" u="none" cap="none" strike="noStrike">
                <a:solidFill>
                  <a:schemeClr val="dk1"/>
                </a:solidFill>
                <a:latin typeface="Times New Roman"/>
                <a:ea typeface="Times New Roman"/>
                <a:cs typeface="Times New Roman"/>
                <a:sym typeface="Times New Roman"/>
              </a:rPr>
              <a:t> of Speech</a:t>
            </a:r>
            <a:endParaRPr/>
          </a:p>
        </p:txBody>
      </p:sp>
      <p:pic>
        <p:nvPicPr>
          <p:cNvPr descr="http://rlv.zcache.com/ive_got_your_back_mouspad_mousepad-p144115660927151305trak_400.jpg" id="95" name="Google Shape;95;p1"/>
          <p:cNvPicPr preferRelativeResize="0"/>
          <p:nvPr/>
        </p:nvPicPr>
        <p:blipFill rotWithShape="1">
          <a:blip r:embed="rId3">
            <a:alphaModFix/>
          </a:blip>
          <a:srcRect b="0" l="0" r="0" t="0"/>
          <a:stretch/>
        </p:blipFill>
        <p:spPr>
          <a:xfrm>
            <a:off x="6929437" y="4267200"/>
            <a:ext cx="2209800" cy="2209800"/>
          </a:xfrm>
          <a:prstGeom prst="rect">
            <a:avLst/>
          </a:prstGeom>
          <a:noFill/>
          <a:ln>
            <a:noFill/>
          </a:ln>
        </p:spPr>
      </p:pic>
      <p:cxnSp>
        <p:nvCxnSpPr>
          <p:cNvPr id="96" name="Google Shape;96;p1"/>
          <p:cNvCxnSpPr/>
          <p:nvPr/>
        </p:nvCxnSpPr>
        <p:spPr>
          <a:xfrm>
            <a:off x="3428675" y="4681950"/>
            <a:ext cx="457200" cy="533400"/>
          </a:xfrm>
          <a:prstGeom prst="straightConnector1">
            <a:avLst/>
          </a:prstGeom>
          <a:noFill/>
          <a:ln cap="flat" cmpd="sng" w="38100">
            <a:solidFill>
              <a:schemeClr val="accent1"/>
            </a:solidFill>
            <a:prstDash val="solid"/>
            <a:miter lim="800000"/>
            <a:headEnd len="med" w="med" type="none"/>
            <a:tailEnd len="med" w="med" type="triangle"/>
          </a:ln>
        </p:spPr>
      </p:cxnSp>
      <p:cxnSp>
        <p:nvCxnSpPr>
          <p:cNvPr id="97" name="Google Shape;97;p1"/>
          <p:cNvCxnSpPr/>
          <p:nvPr/>
        </p:nvCxnSpPr>
        <p:spPr>
          <a:xfrm flipH="1">
            <a:off x="1033200" y="4720050"/>
            <a:ext cx="120600" cy="457200"/>
          </a:xfrm>
          <a:prstGeom prst="straightConnector1">
            <a:avLst/>
          </a:prstGeom>
          <a:noFill/>
          <a:ln cap="flat" cmpd="sng" w="38100">
            <a:solidFill>
              <a:schemeClr val="accent1"/>
            </a:solidFill>
            <a:prstDash val="solid"/>
            <a:miter lim="800000"/>
            <a:headEnd len="med" w="med" type="none"/>
            <a:tailEnd len="med" w="med" type="triangle"/>
          </a:ln>
        </p:spPr>
      </p:cxnSp>
      <p:pic>
        <p:nvPicPr>
          <p:cNvPr id="98" name="Google Shape;98;p1"/>
          <p:cNvPicPr preferRelativeResize="0"/>
          <p:nvPr/>
        </p:nvPicPr>
        <p:blipFill rotWithShape="1">
          <a:blip r:embed="rId4">
            <a:alphaModFix/>
          </a:blip>
          <a:srcRect b="0" l="0" r="13232" t="0"/>
          <a:stretch/>
        </p:blipFill>
        <p:spPr>
          <a:xfrm>
            <a:off x="228600" y="2218550"/>
            <a:ext cx="7933899" cy="181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304800" y="-304800"/>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2060"/>
              </a:buClr>
              <a:buSzPts val="4000"/>
              <a:buFont typeface="Century Schoolbook"/>
              <a:buNone/>
            </a:pPr>
            <a:r>
              <a:rPr b="1" i="0" lang="en-US" sz="4000" u="sng">
                <a:solidFill>
                  <a:srgbClr val="002060"/>
                </a:solidFill>
                <a:latin typeface="Century Schoolbook"/>
                <a:ea typeface="Century Schoolbook"/>
                <a:cs typeface="Century Schoolbook"/>
                <a:sym typeface="Century Schoolbook"/>
              </a:rPr>
              <a:t>Metaphor</a:t>
            </a:r>
            <a:endParaRPr/>
          </a:p>
        </p:txBody>
      </p:sp>
      <p:sp>
        <p:nvSpPr>
          <p:cNvPr id="161" name="Google Shape;161;p6"/>
          <p:cNvSpPr txBox="1"/>
          <p:nvPr>
            <p:ph idx="1" type="body"/>
          </p:nvPr>
        </p:nvSpPr>
        <p:spPr>
          <a:xfrm>
            <a:off x="76200" y="914400"/>
            <a:ext cx="8229600" cy="5638800"/>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95000"/>
              </a:lnSpc>
              <a:spcBef>
                <a:spcPts val="0"/>
              </a:spcBef>
              <a:spcAft>
                <a:spcPts val="0"/>
              </a:spcAft>
              <a:buClr>
                <a:schemeClr val="accent1"/>
              </a:buClr>
              <a:buSzPts val="1280"/>
              <a:buFont typeface="Arial"/>
              <a:buNone/>
            </a:pPr>
            <a:r>
              <a:rPr i="0" lang="en-US" sz="1700" u="none">
                <a:solidFill>
                  <a:schemeClr val="dk1"/>
                </a:solidFill>
                <a:latin typeface="Times New Roman"/>
                <a:ea typeface="Times New Roman"/>
                <a:cs typeface="Times New Roman"/>
                <a:sym typeface="Times New Roman"/>
              </a:rPr>
              <a:t>A figure of speech in which a word or phrase is applied to an object or action to which it is not literally applicable.</a:t>
            </a:r>
            <a:endParaRPr sz="1700">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280"/>
              <a:buFont typeface="Arial"/>
              <a:buNone/>
            </a:pPr>
            <a:r>
              <a:rPr i="0" lang="en-US" sz="1700" u="none">
                <a:solidFill>
                  <a:schemeClr val="dk1"/>
                </a:solidFill>
                <a:latin typeface="Times New Roman"/>
                <a:ea typeface="Times New Roman"/>
                <a:cs typeface="Times New Roman"/>
                <a:sym typeface="Times New Roman"/>
              </a:rPr>
              <a:t> A way of describing someone or something by showing their similarity with something else.</a:t>
            </a:r>
            <a:endParaRPr sz="1700">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280"/>
              <a:buFont typeface="Arial"/>
              <a:buNone/>
            </a:pPr>
            <a:r>
              <a:rPr i="0" lang="en-US" sz="1700" u="none">
                <a:solidFill>
                  <a:schemeClr val="dk1"/>
                </a:solidFill>
                <a:latin typeface="Times New Roman"/>
                <a:ea typeface="Times New Roman"/>
                <a:cs typeface="Times New Roman"/>
                <a:sym typeface="Times New Roman"/>
              </a:rPr>
              <a:t>A metaphor is a figure of speech that directly compares two unlike things by stating one is the other, thus highlighting their shared qualities. </a:t>
            </a:r>
            <a:r>
              <a:rPr i="0" lang="en-US" sz="1700" u="sng">
                <a:solidFill>
                  <a:srgbClr val="7030A0"/>
                </a:solidFill>
                <a:latin typeface="Times New Roman"/>
                <a:ea typeface="Times New Roman"/>
                <a:cs typeface="Times New Roman"/>
                <a:sym typeface="Times New Roman"/>
              </a:rPr>
              <a:t>Unlike similes, which use "like" or "as" for comparison,</a:t>
            </a:r>
            <a:r>
              <a:rPr i="0" lang="en-US" sz="1700" u="none">
                <a:solidFill>
                  <a:srgbClr val="7030A0"/>
                </a:solidFill>
                <a:latin typeface="Times New Roman"/>
                <a:ea typeface="Times New Roman"/>
                <a:cs typeface="Times New Roman"/>
                <a:sym typeface="Times New Roman"/>
              </a:rPr>
              <a:t> </a:t>
            </a:r>
            <a:r>
              <a:rPr i="0" lang="en-US" sz="1700" u="none">
                <a:solidFill>
                  <a:schemeClr val="dk1"/>
                </a:solidFill>
                <a:latin typeface="Times New Roman"/>
                <a:ea typeface="Times New Roman"/>
                <a:cs typeface="Times New Roman"/>
                <a:sym typeface="Times New Roman"/>
              </a:rPr>
              <a:t>metaphors make the comparison more direct and often more powerful</a:t>
            </a:r>
            <a:r>
              <a:rPr lang="en-US" sz="1700">
                <a:latin typeface="Times New Roman"/>
                <a:ea typeface="Times New Roman"/>
                <a:cs typeface="Times New Roman"/>
                <a:sym typeface="Times New Roman"/>
              </a:rPr>
              <a:t>.</a:t>
            </a:r>
            <a:endParaRPr sz="1700">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t/>
            </a:r>
            <a:endParaRPr b="1"/>
          </a:p>
          <a:p>
            <a:pPr indent="0" lvl="0" marL="0" marR="0" rtl="0" algn="l">
              <a:lnSpc>
                <a:spcPct val="95000"/>
              </a:lnSpc>
              <a:spcBef>
                <a:spcPts val="1600"/>
              </a:spcBef>
              <a:spcAft>
                <a:spcPts val="0"/>
              </a:spcAft>
              <a:buClr>
                <a:schemeClr val="accent1"/>
              </a:buClr>
              <a:buSzPts val="1440"/>
              <a:buFont typeface="Arial"/>
              <a:buNone/>
            </a:pPr>
            <a:r>
              <a:rPr b="1" i="0" lang="en-US" sz="1800" u="none">
                <a:solidFill>
                  <a:schemeClr val="dk1"/>
                </a:solidFill>
                <a:latin typeface="Century Schoolbook"/>
                <a:ea typeface="Century Schoolbook"/>
                <a:cs typeface="Century Schoolbook"/>
                <a:sym typeface="Century Schoolbook"/>
              </a:rPr>
              <a:t>Examples</a:t>
            </a:r>
            <a:r>
              <a:rPr b="1" lang="en-US"/>
              <a:t>:</a:t>
            </a:r>
            <a:endParaRPr b="1"/>
          </a:p>
          <a:p>
            <a:pPr indent="-182562" lvl="0" marL="182562" marR="0" rtl="0" algn="l">
              <a:lnSpc>
                <a:spcPct val="95000"/>
              </a:lnSpc>
              <a:spcBef>
                <a:spcPts val="1600"/>
              </a:spcBef>
              <a:spcAft>
                <a:spcPts val="0"/>
              </a:spcAft>
              <a:buClr>
                <a:schemeClr val="accent1"/>
              </a:buClr>
              <a:buSzPts val="1280"/>
              <a:buFont typeface="Arial"/>
              <a:buChar char="•"/>
            </a:pPr>
            <a:r>
              <a:rPr b="0" i="1" lang="en-US" sz="1600" u="none">
                <a:solidFill>
                  <a:schemeClr val="dk1"/>
                </a:solidFill>
                <a:latin typeface="Century Schoolbook"/>
                <a:ea typeface="Century Schoolbook"/>
                <a:cs typeface="Century Schoolbook"/>
                <a:sym typeface="Century Schoolbook"/>
              </a:rPr>
              <a:t>The </a:t>
            </a:r>
            <a:r>
              <a:rPr b="0" i="1" lang="en-US" sz="1600" u="sng">
                <a:solidFill>
                  <a:schemeClr val="dk1"/>
                </a:solidFill>
                <a:latin typeface="Century Schoolbook"/>
                <a:ea typeface="Century Schoolbook"/>
                <a:cs typeface="Century Schoolbook"/>
                <a:sym typeface="Century Schoolbook"/>
                <a:hlinkClick r:id="rId3">
                  <a:extLst>
                    <a:ext uri="{A12FA001-AC4F-418D-AE19-62706E023703}">
                      <ahyp:hlinkClr val="tx"/>
                    </a:ext>
                  </a:extLst>
                </a:hlinkClick>
              </a:rPr>
              <a:t>mind</a:t>
            </a:r>
            <a:r>
              <a:rPr b="0" i="1" lang="en-US" sz="1600" u="none">
                <a:solidFill>
                  <a:schemeClr val="dk1"/>
                </a:solidFill>
                <a:latin typeface="Century Schoolbook"/>
                <a:ea typeface="Century Schoolbook"/>
                <a:cs typeface="Century Schoolbook"/>
                <a:sym typeface="Century Schoolbook"/>
              </a:rPr>
              <a:t> is an </a:t>
            </a:r>
            <a:r>
              <a:rPr b="0" i="1" lang="en-US" sz="1600" u="sng">
                <a:solidFill>
                  <a:schemeClr val="dk1"/>
                </a:solidFill>
                <a:latin typeface="Century Schoolbook"/>
                <a:ea typeface="Century Schoolbook"/>
                <a:cs typeface="Century Schoolbook"/>
                <a:sym typeface="Century Schoolbook"/>
                <a:hlinkClick r:id="rId4">
                  <a:extLst>
                    <a:ext uri="{A12FA001-AC4F-418D-AE19-62706E023703}">
                      <ahyp:hlinkClr val="tx"/>
                    </a:ext>
                  </a:extLst>
                </a:hlinkClick>
              </a:rPr>
              <a:t>ocean</a:t>
            </a:r>
            <a:r>
              <a:rPr lang="en-US"/>
              <a:t>.</a:t>
            </a:r>
            <a:endParaRPr/>
          </a:p>
          <a:p>
            <a:pPr indent="-182562" lvl="0" marL="182562" marR="0" rtl="0" algn="l">
              <a:lnSpc>
                <a:spcPct val="95000"/>
              </a:lnSpc>
              <a:spcBef>
                <a:spcPts val="1600"/>
              </a:spcBef>
              <a:spcAft>
                <a:spcPts val="0"/>
              </a:spcAft>
              <a:buClr>
                <a:schemeClr val="accent1"/>
              </a:buClr>
              <a:buSzPts val="1280"/>
              <a:buFont typeface="Arial"/>
              <a:buChar char="•"/>
            </a:pPr>
            <a:r>
              <a:rPr b="0" i="0" lang="en-US" sz="1600" u="none">
                <a:solidFill>
                  <a:srgbClr val="002060"/>
                </a:solidFill>
                <a:latin typeface="Century Schoolbook"/>
                <a:ea typeface="Century Schoolbook"/>
                <a:cs typeface="Century Schoolbook"/>
                <a:sym typeface="Century Schoolbook"/>
              </a:rPr>
              <a:t>The snow is a white blanket</a:t>
            </a:r>
            <a:r>
              <a:rPr b="0" i="0" lang="en-US" sz="1600" u="none">
                <a:solidFill>
                  <a:schemeClr val="dk1"/>
                </a:solidFill>
                <a:latin typeface="Century Schoolbook"/>
                <a:ea typeface="Century Schoolbook"/>
                <a:cs typeface="Century Schoolbook"/>
                <a:sym typeface="Century Schoolbook"/>
              </a:rPr>
              <a:t>.</a:t>
            </a:r>
            <a:endParaRPr/>
          </a:p>
          <a:p>
            <a:pPr indent="-182562" lvl="0" marL="182562" marR="0" rtl="0" algn="l">
              <a:lnSpc>
                <a:spcPct val="95000"/>
              </a:lnSpc>
              <a:spcBef>
                <a:spcPts val="1600"/>
              </a:spcBef>
              <a:spcAft>
                <a:spcPts val="0"/>
              </a:spcAft>
              <a:buClr>
                <a:schemeClr val="accent1"/>
              </a:buClr>
              <a:buSzPts val="1280"/>
              <a:buFont typeface="Arial"/>
              <a:buChar char="•"/>
            </a:pPr>
            <a:r>
              <a:rPr b="0" i="0" lang="en-US" sz="1600" u="none">
                <a:solidFill>
                  <a:schemeClr val="dk1"/>
                </a:solidFill>
                <a:latin typeface="Century Schoolbook"/>
                <a:ea typeface="Century Schoolbook"/>
                <a:cs typeface="Century Schoolbook"/>
                <a:sym typeface="Century Schoolbook"/>
              </a:rPr>
              <a:t>She is </a:t>
            </a:r>
            <a:r>
              <a:rPr b="0" i="0" lang="en-US" sz="1600" u="none">
                <a:solidFill>
                  <a:srgbClr val="0070C0"/>
                </a:solidFill>
                <a:latin typeface="Century Schoolbook"/>
                <a:ea typeface="Century Schoolbook"/>
                <a:cs typeface="Century Schoolbook"/>
                <a:sym typeface="Century Schoolbook"/>
              </a:rPr>
              <a:t>an early bird</a:t>
            </a:r>
            <a:r>
              <a:rPr b="0" i="0" lang="en-US" sz="1600" u="none">
                <a:solidFill>
                  <a:schemeClr val="dk1"/>
                </a:solidFill>
                <a:latin typeface="Century Schoolbook"/>
                <a:ea typeface="Century Schoolbook"/>
                <a:cs typeface="Century Schoolbook"/>
                <a:sym typeface="Century Schoolbook"/>
              </a:rPr>
              <a:t>.</a:t>
            </a:r>
            <a:endParaRPr/>
          </a:p>
          <a:p>
            <a:pPr indent="-182562" lvl="0" marL="182562" marR="0" rtl="0" algn="l">
              <a:lnSpc>
                <a:spcPct val="95000"/>
              </a:lnSpc>
              <a:spcBef>
                <a:spcPts val="1600"/>
              </a:spcBef>
              <a:spcAft>
                <a:spcPts val="0"/>
              </a:spcAft>
              <a:buClr>
                <a:schemeClr val="accent1"/>
              </a:buClr>
              <a:buSzPts val="1280"/>
              <a:buFont typeface="Arial"/>
              <a:buChar char="•"/>
            </a:pPr>
            <a:r>
              <a:rPr b="0" i="0" lang="en-US" sz="1600" u="none">
                <a:solidFill>
                  <a:schemeClr val="dk1"/>
                </a:solidFill>
                <a:latin typeface="Century Schoolbook"/>
                <a:ea typeface="Century Schoolbook"/>
                <a:cs typeface="Century Schoolbook"/>
                <a:sym typeface="Century Schoolbook"/>
              </a:rPr>
              <a:t>She has </a:t>
            </a:r>
            <a:r>
              <a:rPr b="0" i="0" lang="en-US" sz="1600" u="none">
                <a:solidFill>
                  <a:srgbClr val="0070C0"/>
                </a:solidFill>
                <a:latin typeface="Century Schoolbook"/>
                <a:ea typeface="Century Schoolbook"/>
                <a:cs typeface="Century Schoolbook"/>
                <a:sym typeface="Century Schoolbook"/>
              </a:rPr>
              <a:t>a heart of </a:t>
            </a:r>
            <a:r>
              <a:rPr b="0" i="1" lang="en-US" sz="1600" u="none">
                <a:solidFill>
                  <a:srgbClr val="0070C0"/>
                </a:solidFill>
                <a:latin typeface="Century Schoolbook"/>
                <a:ea typeface="Century Schoolbook"/>
                <a:cs typeface="Century Schoolbook"/>
                <a:sym typeface="Century Schoolbook"/>
              </a:rPr>
              <a:t>gold.</a:t>
            </a:r>
            <a:endParaRPr/>
          </a:p>
          <a:p>
            <a:pPr indent="-101282" lvl="0" marL="182563" marR="0" rtl="0" algn="l">
              <a:lnSpc>
                <a:spcPct val="95000"/>
              </a:lnSpc>
              <a:spcBef>
                <a:spcPts val="1600"/>
              </a:spcBef>
              <a:spcAft>
                <a:spcPts val="0"/>
              </a:spcAft>
              <a:buClr>
                <a:schemeClr val="accent1"/>
              </a:buClr>
              <a:buSzPts val="1280"/>
              <a:buFont typeface="Arial"/>
              <a:buNone/>
            </a:pPr>
            <a:r>
              <a:t/>
            </a:r>
            <a:endParaRPr b="0" i="1" sz="1600" u="none">
              <a:solidFill>
                <a:srgbClr val="0070C0"/>
              </a:solidFill>
              <a:latin typeface="Century Schoolbook"/>
              <a:ea typeface="Century Schoolbook"/>
              <a:cs typeface="Century Schoolbook"/>
              <a:sym typeface="Century Schoolbook"/>
            </a:endParaRPr>
          </a:p>
        </p:txBody>
      </p:sp>
      <p:cxnSp>
        <p:nvCxnSpPr>
          <p:cNvPr id="162" name="Google Shape;162;p6"/>
          <p:cNvCxnSpPr/>
          <p:nvPr/>
        </p:nvCxnSpPr>
        <p:spPr>
          <a:xfrm>
            <a:off x="3084750" y="3740063"/>
            <a:ext cx="0" cy="2743200"/>
          </a:xfrm>
          <a:prstGeom prst="straightConnector1">
            <a:avLst/>
          </a:prstGeom>
          <a:noFill/>
          <a:ln cap="flat" cmpd="sng" w="9525">
            <a:solidFill>
              <a:schemeClr val="accent1"/>
            </a:solidFill>
            <a:prstDash val="solid"/>
            <a:miter lim="800000"/>
            <a:headEnd len="med" w="med" type="none"/>
            <a:tailEnd len="med" w="med" type="none"/>
          </a:ln>
        </p:spPr>
      </p:cxnSp>
      <p:sp>
        <p:nvSpPr>
          <p:cNvPr id="163" name="Google Shape;163;p6"/>
          <p:cNvSpPr txBox="1"/>
          <p:nvPr/>
        </p:nvSpPr>
        <p:spPr>
          <a:xfrm>
            <a:off x="3232450" y="3664775"/>
            <a:ext cx="5147100" cy="2770500"/>
          </a:xfrm>
          <a:prstGeom prst="rect">
            <a:avLst/>
          </a:prstGeom>
          <a:noFill/>
          <a:ln cap="flat" cmpd="sng" w="57150">
            <a:solidFill>
              <a:srgbClr val="00B0F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400"/>
              <a:buFont typeface="Times New Roman"/>
              <a:buNone/>
            </a:pPr>
            <a:r>
              <a:rPr b="1" i="0" lang="en-US" sz="1600" u="none">
                <a:solidFill>
                  <a:srgbClr val="002060"/>
                </a:solidFill>
                <a:latin typeface="Times New Roman"/>
                <a:ea typeface="Times New Roman"/>
                <a:cs typeface="Times New Roman"/>
                <a:sym typeface="Times New Roman"/>
              </a:rPr>
              <a:t>He drowned in a sea of grief.</a:t>
            </a:r>
            <a:endParaRPr b="0" i="0" sz="16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1400"/>
              <a:buFont typeface="Times New Roman"/>
              <a:buNone/>
            </a:pPr>
            <a:r>
              <a:rPr b="0" i="1" lang="en-US" sz="1600" u="none">
                <a:solidFill>
                  <a:srgbClr val="0070C0"/>
                </a:solidFill>
                <a:latin typeface="Times New Roman"/>
                <a:ea typeface="Times New Roman"/>
                <a:cs typeface="Times New Roman"/>
                <a:sym typeface="Times New Roman"/>
              </a:rPr>
              <a:t>Meaning:</a:t>
            </a:r>
            <a:r>
              <a:rPr b="0" i="0" lang="en-US" sz="1600" u="none">
                <a:solidFill>
                  <a:srgbClr val="0070C0"/>
                </a:solidFill>
                <a:latin typeface="Times New Roman"/>
                <a:ea typeface="Times New Roman"/>
                <a:cs typeface="Times New Roman"/>
                <a:sym typeface="Times New Roman"/>
              </a:rPr>
              <a:t> </a:t>
            </a:r>
            <a:r>
              <a:rPr b="0" i="0" lang="en-US" sz="1600" u="none">
                <a:solidFill>
                  <a:schemeClr val="dk1"/>
                </a:solidFill>
                <a:latin typeface="Times New Roman"/>
                <a:ea typeface="Times New Roman"/>
                <a:cs typeface="Times New Roman"/>
                <a:sym typeface="Times New Roman"/>
              </a:rPr>
              <a:t>He was overwhelmed by deep sadness or sorrow.</a:t>
            </a:r>
            <a:endParaRPr sz="1600"/>
          </a:p>
          <a:p>
            <a:pPr indent="0" lvl="0" marL="0" marR="0" rtl="0" algn="l">
              <a:lnSpc>
                <a:spcPct val="100000"/>
              </a:lnSpc>
              <a:spcBef>
                <a:spcPts val="0"/>
              </a:spcBef>
              <a:spcAft>
                <a:spcPts val="0"/>
              </a:spcAft>
              <a:buClr>
                <a:srgbClr val="002060"/>
              </a:buClr>
              <a:buSzPts val="1400"/>
              <a:buFont typeface="Times New Roman"/>
              <a:buNone/>
            </a:pPr>
            <a:r>
              <a:rPr b="1" i="0" lang="en-US" sz="1600" u="none">
                <a:solidFill>
                  <a:srgbClr val="002060"/>
                </a:solidFill>
                <a:latin typeface="Times New Roman"/>
                <a:ea typeface="Times New Roman"/>
                <a:cs typeface="Times New Roman"/>
                <a:sym typeface="Times New Roman"/>
              </a:rPr>
              <a:t>Her eyes were windows to her soul.</a:t>
            </a:r>
            <a:endParaRPr b="0" i="0" sz="16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1400"/>
              <a:buFont typeface="Times New Roman"/>
              <a:buNone/>
            </a:pPr>
            <a:r>
              <a:rPr b="0" i="1" lang="en-US" sz="1600" u="none">
                <a:solidFill>
                  <a:srgbClr val="0070C0"/>
                </a:solidFill>
                <a:latin typeface="Times New Roman"/>
                <a:ea typeface="Times New Roman"/>
                <a:cs typeface="Times New Roman"/>
                <a:sym typeface="Times New Roman"/>
              </a:rPr>
              <a:t>Meaning:</a:t>
            </a:r>
            <a:r>
              <a:rPr b="0" i="0" lang="en-US" sz="1600" u="none">
                <a:solidFill>
                  <a:srgbClr val="0070C0"/>
                </a:solidFill>
                <a:latin typeface="Times New Roman"/>
                <a:ea typeface="Times New Roman"/>
                <a:cs typeface="Times New Roman"/>
                <a:sym typeface="Times New Roman"/>
              </a:rPr>
              <a:t> </a:t>
            </a:r>
            <a:r>
              <a:rPr b="0" i="0" lang="en-US" sz="1600" u="none">
                <a:solidFill>
                  <a:schemeClr val="dk1"/>
                </a:solidFill>
                <a:latin typeface="Times New Roman"/>
                <a:ea typeface="Times New Roman"/>
                <a:cs typeface="Times New Roman"/>
                <a:sym typeface="Times New Roman"/>
              </a:rPr>
              <a:t>Her emotions and true feelings were clearly visible through her eyes.</a:t>
            </a:r>
            <a:endParaRPr sz="1600"/>
          </a:p>
          <a:p>
            <a:pPr indent="0" lvl="0" marL="0" marR="0" rtl="0" algn="l">
              <a:lnSpc>
                <a:spcPct val="100000"/>
              </a:lnSpc>
              <a:spcBef>
                <a:spcPts val="0"/>
              </a:spcBef>
              <a:spcAft>
                <a:spcPts val="0"/>
              </a:spcAft>
              <a:buClr>
                <a:srgbClr val="002060"/>
              </a:buClr>
              <a:buSzPts val="1400"/>
              <a:buFont typeface="Times New Roman"/>
              <a:buNone/>
            </a:pPr>
            <a:r>
              <a:rPr b="1" i="0" lang="en-US" sz="1600" u="none">
                <a:solidFill>
                  <a:srgbClr val="002060"/>
                </a:solidFill>
                <a:latin typeface="Times New Roman"/>
                <a:ea typeface="Times New Roman"/>
                <a:cs typeface="Times New Roman"/>
                <a:sym typeface="Times New Roman"/>
              </a:rPr>
              <a:t>The city is a jungle.</a:t>
            </a:r>
            <a:endParaRPr b="0" i="0" sz="16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1400"/>
              <a:buFont typeface="Times New Roman"/>
              <a:buNone/>
            </a:pPr>
            <a:r>
              <a:rPr b="0" i="1" lang="en-US" sz="1600" u="none">
                <a:solidFill>
                  <a:srgbClr val="0070C0"/>
                </a:solidFill>
                <a:latin typeface="Times New Roman"/>
                <a:ea typeface="Times New Roman"/>
                <a:cs typeface="Times New Roman"/>
                <a:sym typeface="Times New Roman"/>
              </a:rPr>
              <a:t>Meaning:</a:t>
            </a:r>
            <a:r>
              <a:rPr b="0" i="0" lang="en-US" sz="1600" u="none">
                <a:solidFill>
                  <a:srgbClr val="0070C0"/>
                </a:solidFill>
                <a:latin typeface="Times New Roman"/>
                <a:ea typeface="Times New Roman"/>
                <a:cs typeface="Times New Roman"/>
                <a:sym typeface="Times New Roman"/>
              </a:rPr>
              <a:t> </a:t>
            </a:r>
            <a:r>
              <a:rPr b="0" i="0" lang="en-US" sz="1600" u="none">
                <a:solidFill>
                  <a:schemeClr val="dk1"/>
                </a:solidFill>
                <a:latin typeface="Times New Roman"/>
                <a:ea typeface="Times New Roman"/>
                <a:cs typeface="Times New Roman"/>
                <a:sym typeface="Times New Roman"/>
              </a:rPr>
              <a:t>The city is wild, chaotic, and difficult to navigate, like a jungle.</a:t>
            </a:r>
            <a:endParaRPr sz="1600"/>
          </a:p>
          <a:p>
            <a:pPr indent="0" lvl="0" marL="0" marR="0" rtl="0" algn="l">
              <a:lnSpc>
                <a:spcPct val="100000"/>
              </a:lnSpc>
              <a:spcBef>
                <a:spcPts val="0"/>
              </a:spcBef>
              <a:spcAft>
                <a:spcPts val="0"/>
              </a:spcAft>
              <a:buClr>
                <a:srgbClr val="002060"/>
              </a:buClr>
              <a:buSzPts val="1400"/>
              <a:buFont typeface="Times New Roman"/>
              <a:buNone/>
            </a:pPr>
            <a:r>
              <a:rPr b="1" i="0" lang="en-US" sz="1600" u="none">
                <a:solidFill>
                  <a:srgbClr val="002060"/>
                </a:solidFill>
                <a:latin typeface="Times New Roman"/>
                <a:ea typeface="Times New Roman"/>
                <a:cs typeface="Times New Roman"/>
                <a:sym typeface="Times New Roman"/>
              </a:rPr>
              <a:t>His voice was music to my ears.</a:t>
            </a:r>
            <a:endParaRPr b="0" i="0" sz="16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70C0"/>
              </a:buClr>
              <a:buSzPts val="1400"/>
              <a:buFont typeface="Times New Roman"/>
              <a:buNone/>
            </a:pPr>
            <a:r>
              <a:rPr b="0" i="1" lang="en-US" sz="1600" u="none">
                <a:solidFill>
                  <a:srgbClr val="0070C0"/>
                </a:solidFill>
                <a:latin typeface="Times New Roman"/>
                <a:ea typeface="Times New Roman"/>
                <a:cs typeface="Times New Roman"/>
                <a:sym typeface="Times New Roman"/>
              </a:rPr>
              <a:t>Meaning:</a:t>
            </a:r>
            <a:r>
              <a:rPr b="0" i="0" lang="en-US" sz="1600" u="none">
                <a:solidFill>
                  <a:srgbClr val="0070C0"/>
                </a:solidFill>
                <a:latin typeface="Times New Roman"/>
                <a:ea typeface="Times New Roman"/>
                <a:cs typeface="Times New Roman"/>
                <a:sym typeface="Times New Roman"/>
              </a:rPr>
              <a:t> </a:t>
            </a:r>
            <a:r>
              <a:rPr b="0" i="0" lang="en-US" sz="1600" u="none">
                <a:solidFill>
                  <a:schemeClr val="dk1"/>
                </a:solidFill>
                <a:latin typeface="Times New Roman"/>
                <a:ea typeface="Times New Roman"/>
                <a:cs typeface="Times New Roman"/>
                <a:sym typeface="Times New Roman"/>
              </a:rPr>
              <a:t>His voice was very pleasant and enjoyable to hear.</a:t>
            </a:r>
            <a:endParaRPr sz="1600"/>
          </a:p>
          <a:p>
            <a:pPr indent="0" lvl="0" marL="0" marR="0" rtl="0" algn="l">
              <a:lnSpc>
                <a:spcPct val="100000"/>
              </a:lnSpc>
              <a:spcBef>
                <a:spcPts val="0"/>
              </a:spcBef>
              <a:spcAft>
                <a:spcPts val="0"/>
              </a:spcAft>
              <a:buNone/>
            </a:pPr>
            <a:r>
              <a:t/>
            </a:r>
            <a:endParaRPr b="0" i="0" sz="1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idx="1" type="body"/>
          </p:nvPr>
        </p:nvSpPr>
        <p:spPr>
          <a:xfrm>
            <a:off x="304800" y="558800"/>
            <a:ext cx="8153400" cy="5875337"/>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Time is a thief.</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Time steals moments from our lives, often unnoticed, just as a thief takes possessions.</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Life is a journey.</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Life has its ups and downs, different paths, and varied experiences, similar to traveling on a journey.</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He has a heart of stone.</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The person is emotionally cold, unfeeling, or harsh.</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She is a shining star.</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She is outstanding, remarkable, or exceptional in some way.</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The classroom was a zoo.</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The classroom was chaotic and noisy, similar to the wild behavior of animals in a zoo.</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Ideas are seeds.</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Ideas can grow and develop over time, just like seeds grow into plants.</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His words cut deeper than a knife.</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a:t>
            </a:r>
            <a:r>
              <a:rPr b="0" i="0" lang="en-US" sz="1400" u="none" cap="none" strike="noStrike">
                <a:solidFill>
                  <a:srgbClr val="0070C0"/>
                </a:solidFill>
                <a:latin typeface="Century Schoolbook"/>
                <a:ea typeface="Century Schoolbook"/>
                <a:cs typeface="Century Schoolbook"/>
                <a:sym typeface="Century Schoolbook"/>
              </a:rPr>
              <a:t> </a:t>
            </a:r>
            <a:r>
              <a:rPr b="0" i="0" lang="en-US" sz="1400" u="none" cap="none" strike="noStrike">
                <a:solidFill>
                  <a:srgbClr val="262626"/>
                </a:solidFill>
                <a:latin typeface="Century Schoolbook"/>
                <a:ea typeface="Century Schoolbook"/>
                <a:cs typeface="Century Schoolbook"/>
                <a:sym typeface="Century Schoolbook"/>
              </a:rPr>
              <a:t>His words were very hurtful or painful, much like a physical wound from a knife.</a:t>
            </a:r>
            <a:endParaRPr/>
          </a:p>
          <a:p>
            <a:pPr indent="-182562" lvl="0" marL="182562" marR="0" rtl="0" algn="l">
              <a:lnSpc>
                <a:spcPct val="100000"/>
              </a:lnSpc>
              <a:spcBef>
                <a:spcPts val="1700"/>
              </a:spcBef>
              <a:spcAft>
                <a:spcPts val="0"/>
              </a:spcAft>
              <a:buClr>
                <a:schemeClr val="accent1"/>
              </a:buClr>
              <a:buSzPts val="1120"/>
              <a:buFont typeface="Arial"/>
              <a:buChar char="•"/>
            </a:pPr>
            <a:r>
              <a:rPr b="1" i="0" lang="en-US" sz="1400" u="none">
                <a:solidFill>
                  <a:srgbClr val="002060"/>
                </a:solidFill>
                <a:latin typeface="Century Schoolbook"/>
                <a:ea typeface="Century Schoolbook"/>
                <a:cs typeface="Century Schoolbook"/>
                <a:sym typeface="Century Schoolbook"/>
              </a:rPr>
              <a:t>The test was a breeze.</a:t>
            </a:r>
            <a:endParaRPr b="0" i="0" sz="1400" u="none">
              <a:solidFill>
                <a:srgbClr val="002060"/>
              </a:solidFill>
              <a:latin typeface="Century Schoolbook"/>
              <a:ea typeface="Century Schoolbook"/>
              <a:cs typeface="Century Schoolbook"/>
              <a:sym typeface="Century Schoolbook"/>
            </a:endParaRPr>
          </a:p>
          <a:p>
            <a:pPr indent="-182561" lvl="1" marL="457200" marR="0" rtl="0" algn="l">
              <a:lnSpc>
                <a:spcPct val="100000"/>
              </a:lnSpc>
              <a:spcBef>
                <a:spcPts val="500"/>
              </a:spcBef>
              <a:spcAft>
                <a:spcPts val="0"/>
              </a:spcAft>
              <a:buClr>
                <a:schemeClr val="accent1"/>
              </a:buClr>
              <a:buSzPts val="1400"/>
              <a:buFont typeface="Noto Sans Symbols"/>
              <a:buChar char="●"/>
            </a:pPr>
            <a:r>
              <a:rPr b="0" i="1" lang="en-US" sz="1400" u="none" cap="none" strike="noStrike">
                <a:solidFill>
                  <a:srgbClr val="0070C0"/>
                </a:solidFill>
                <a:latin typeface="Century Schoolbook"/>
                <a:ea typeface="Century Schoolbook"/>
                <a:cs typeface="Century Schoolbook"/>
                <a:sym typeface="Century Schoolbook"/>
              </a:rPr>
              <a:t>Meaning: </a:t>
            </a:r>
            <a:r>
              <a:rPr b="0" i="0" lang="en-US" sz="1400" u="none" cap="none" strike="noStrike">
                <a:solidFill>
                  <a:srgbClr val="262626"/>
                </a:solidFill>
                <a:latin typeface="Century Schoolbook"/>
                <a:ea typeface="Century Schoolbook"/>
                <a:cs typeface="Century Schoolbook"/>
                <a:sym typeface="Century Schoolbook"/>
              </a:rPr>
              <a:t>The test was very easy to complete.</a:t>
            </a:r>
            <a:endParaRPr/>
          </a:p>
          <a:p>
            <a:pPr indent="-182562" lvl="0" marL="182562" marR="0" rtl="0" algn="l">
              <a:lnSpc>
                <a:spcPct val="95000"/>
              </a:lnSpc>
              <a:spcBef>
                <a:spcPts val="1700"/>
              </a:spcBef>
              <a:spcAft>
                <a:spcPts val="0"/>
              </a:spcAft>
              <a:buClr>
                <a:schemeClr val="accent1"/>
              </a:buClr>
              <a:buSzPts val="1440"/>
              <a:buFont typeface="Arial"/>
              <a:buNone/>
            </a:pPr>
            <a:br>
              <a:rPr b="0" i="0" lang="en-US" sz="1800" u="none">
                <a:solidFill>
                  <a:schemeClr val="dk1"/>
                </a:solidFill>
                <a:latin typeface="Century Schoolbook"/>
                <a:ea typeface="Century Schoolbook"/>
                <a:cs typeface="Century Schoolbook"/>
                <a:sym typeface="Century Schoolbook"/>
              </a:rPr>
            </a:br>
            <a:endParaRPr b="0" i="0" sz="1400" u="none">
              <a:solidFill>
                <a:schemeClr val="dk1"/>
              </a:solidFill>
              <a:latin typeface="Century Schoolbook"/>
              <a:ea typeface="Century Schoolbook"/>
              <a:cs typeface="Century Schoolbook"/>
              <a:sym typeface="Century Schoolbook"/>
            </a:endParaRPr>
          </a:p>
          <a:p>
            <a:pPr indent="-93661" lvl="1" marL="457200" marR="0" rtl="0" algn="l">
              <a:lnSpc>
                <a:spcPct val="90000"/>
              </a:lnSpc>
              <a:spcBef>
                <a:spcPts val="500"/>
              </a:spcBef>
              <a:spcAft>
                <a:spcPts val="0"/>
              </a:spcAft>
              <a:buClr>
                <a:schemeClr val="accent1"/>
              </a:buClr>
              <a:buSzPts val="1400"/>
              <a:buFont typeface="Noto Sans Symbols"/>
              <a:buNone/>
            </a:pPr>
            <a:r>
              <a:t/>
            </a:r>
            <a:endParaRPr b="0" i="0" sz="1400" u="none" cap="none" strike="noStrike">
              <a:solidFill>
                <a:srgbClr val="262626"/>
              </a:solidFill>
              <a:latin typeface="Century Schoolbook"/>
              <a:ea typeface="Century Schoolbook"/>
              <a:cs typeface="Century Schoolbook"/>
              <a:sym typeface="Century Schoolbook"/>
            </a:endParaRPr>
          </a:p>
          <a:p>
            <a:pPr indent="-111443" lvl="0" marL="182563" marR="0" rtl="0" algn="l">
              <a:lnSpc>
                <a:spcPct val="95000"/>
              </a:lnSpc>
              <a:spcBef>
                <a:spcPts val="1700"/>
              </a:spcBef>
              <a:spcAft>
                <a:spcPts val="0"/>
              </a:spcAft>
              <a:buClr>
                <a:schemeClr val="accent1"/>
              </a:buClr>
              <a:buSzPts val="1120"/>
              <a:buFont typeface="Arial"/>
              <a:buNone/>
            </a:pPr>
            <a:r>
              <a:t/>
            </a:r>
            <a:endParaRPr b="0" i="0" sz="1400" u="none" cap="none" strike="noStrike">
              <a:solidFill>
                <a:srgbClr val="262626"/>
              </a:solidFill>
              <a:latin typeface="Century Schoolbook"/>
              <a:ea typeface="Century Schoolbook"/>
              <a:cs typeface="Century Schoolbook"/>
              <a:sym typeface="Century Schoolbook"/>
            </a:endParaRPr>
          </a:p>
        </p:txBody>
      </p:sp>
      <p:sp>
        <p:nvSpPr>
          <p:cNvPr id="169" name="Google Shape;169;p7"/>
          <p:cNvSpPr txBox="1"/>
          <p:nvPr/>
        </p:nvSpPr>
        <p:spPr>
          <a:xfrm>
            <a:off x="304800" y="53975"/>
            <a:ext cx="23622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sng">
                <a:solidFill>
                  <a:srgbClr val="002060"/>
                </a:solidFill>
                <a:latin typeface="Times New Roman"/>
                <a:ea typeface="Times New Roman"/>
                <a:cs typeface="Times New Roman"/>
                <a:sym typeface="Times New Roman"/>
              </a:rPr>
              <a:t>More Examples: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311150" y="420687"/>
            <a:ext cx="8521700" cy="1109662"/>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rgbClr val="000000"/>
              </a:buClr>
              <a:buSzPts val="4200"/>
              <a:buFont typeface="Times New Roman"/>
              <a:buNone/>
            </a:pPr>
            <a:r>
              <a:rPr b="0" i="0" lang="en-US" sz="4000" u="none">
                <a:solidFill>
                  <a:srgbClr val="000000"/>
                </a:solidFill>
                <a:latin typeface="Times New Roman"/>
                <a:ea typeface="Times New Roman"/>
                <a:cs typeface="Times New Roman"/>
                <a:sym typeface="Times New Roman"/>
              </a:rPr>
              <a:t>Similes and metaphor</a:t>
            </a:r>
            <a:endParaRPr/>
          </a:p>
        </p:txBody>
      </p:sp>
      <p:sp>
        <p:nvSpPr>
          <p:cNvPr id="175" name="Google Shape;175;p8"/>
          <p:cNvSpPr txBox="1"/>
          <p:nvPr>
            <p:ph idx="1" type="body"/>
          </p:nvPr>
        </p:nvSpPr>
        <p:spPr>
          <a:xfrm>
            <a:off x="311150" y="1633537"/>
            <a:ext cx="7308850" cy="4471987"/>
          </a:xfrm>
          <a:prstGeom prst="rect">
            <a:avLst/>
          </a:prstGeom>
          <a:noFill/>
          <a:ln>
            <a:noFill/>
          </a:ln>
        </p:spPr>
        <p:txBody>
          <a:bodyPr anchorCtr="0" anchor="t" bIns="91425" lIns="91425" spcFirstLastPara="1" rIns="91425" wrap="square" tIns="91425">
            <a:normAutofit/>
          </a:bodyPr>
          <a:lstStyle/>
          <a:p>
            <a:pPr indent="0" lvl="0" marL="0" rtl="0" algn="l">
              <a:lnSpc>
                <a:spcPct val="95000"/>
              </a:lnSpc>
              <a:spcBef>
                <a:spcPts val="1200"/>
              </a:spcBef>
              <a:spcAft>
                <a:spcPts val="0"/>
              </a:spcAft>
              <a:buSzPts val="1800"/>
              <a:buNone/>
            </a:pPr>
            <a:r>
              <a:rPr b="0" i="0" lang="en-US" sz="2000" u="none">
                <a:solidFill>
                  <a:srgbClr val="000000"/>
                </a:solidFill>
                <a:latin typeface="Times New Roman"/>
                <a:ea typeface="Times New Roman"/>
                <a:cs typeface="Times New Roman"/>
                <a:sym typeface="Times New Roman"/>
              </a:rPr>
              <a:t>Similes and </a:t>
            </a:r>
            <a:r>
              <a:rPr b="0" i="0" lang="en-US" sz="2000" u="sng">
                <a:solidFill>
                  <a:srgbClr val="000000"/>
                </a:solidFill>
                <a:hlinkClick r:id="rId3">
                  <a:extLst>
                    <a:ext uri="{A12FA001-AC4F-418D-AE19-62706E023703}">
                      <ahyp:hlinkClr val="tx"/>
                    </a:ext>
                  </a:extLst>
                </a:hlinkClick>
              </a:rPr>
              <a:t>metaphors</a:t>
            </a:r>
            <a:r>
              <a:rPr b="0" i="0" lang="en-US" sz="2000" u="none">
                <a:solidFill>
                  <a:srgbClr val="000000"/>
                </a:solidFill>
                <a:latin typeface="Times New Roman"/>
                <a:ea typeface="Times New Roman"/>
                <a:cs typeface="Times New Roman"/>
                <a:sym typeface="Times New Roman"/>
              </a:rPr>
              <a:t> are often confused with one another. The </a:t>
            </a:r>
            <a:r>
              <a:rPr b="1" i="0" lang="en-US" sz="2000" u="none">
                <a:solidFill>
                  <a:srgbClr val="000000"/>
                </a:solidFill>
                <a:latin typeface="Times New Roman"/>
                <a:ea typeface="Times New Roman"/>
                <a:cs typeface="Times New Roman"/>
                <a:sym typeface="Times New Roman"/>
              </a:rPr>
              <a:t>main difference </a:t>
            </a:r>
            <a:r>
              <a:rPr b="0" i="0" lang="en-US" sz="2000" u="none">
                <a:solidFill>
                  <a:srgbClr val="000000"/>
                </a:solidFill>
                <a:latin typeface="Times New Roman"/>
                <a:ea typeface="Times New Roman"/>
                <a:cs typeface="Times New Roman"/>
                <a:sym typeface="Times New Roman"/>
              </a:rPr>
              <a:t>between a </a:t>
            </a:r>
            <a:r>
              <a:rPr b="1" i="0" lang="en-US" sz="2000" u="none">
                <a:solidFill>
                  <a:srgbClr val="000000"/>
                </a:solidFill>
                <a:latin typeface="Times New Roman"/>
                <a:ea typeface="Times New Roman"/>
                <a:cs typeface="Times New Roman"/>
                <a:sym typeface="Times New Roman"/>
              </a:rPr>
              <a:t>simile</a:t>
            </a:r>
            <a:r>
              <a:rPr b="0" i="0" lang="en-US" sz="2000" u="none">
                <a:solidFill>
                  <a:srgbClr val="000000"/>
                </a:solidFill>
                <a:latin typeface="Times New Roman"/>
                <a:ea typeface="Times New Roman"/>
                <a:cs typeface="Times New Roman"/>
                <a:sym typeface="Times New Roman"/>
              </a:rPr>
              <a:t> and metaphor is that a simile uses the </a:t>
            </a:r>
            <a:r>
              <a:rPr b="1" i="0" lang="en-US" sz="2000" u="none">
                <a:solidFill>
                  <a:srgbClr val="000000"/>
                </a:solidFill>
                <a:latin typeface="Times New Roman"/>
                <a:ea typeface="Times New Roman"/>
                <a:cs typeface="Times New Roman"/>
                <a:sym typeface="Times New Roman"/>
              </a:rPr>
              <a:t>words "like" or "as</a:t>
            </a:r>
            <a:r>
              <a:rPr b="0" i="0" lang="en-US" sz="2000" u="none">
                <a:solidFill>
                  <a:srgbClr val="000000"/>
                </a:solidFill>
                <a:latin typeface="Times New Roman"/>
                <a:ea typeface="Times New Roman"/>
                <a:cs typeface="Times New Roman"/>
                <a:sym typeface="Times New Roman"/>
              </a:rPr>
              <a:t>" </a:t>
            </a:r>
            <a:r>
              <a:rPr b="1" i="0" lang="en-US" sz="2000" u="none">
                <a:solidFill>
                  <a:srgbClr val="000000"/>
                </a:solidFill>
                <a:latin typeface="Times New Roman"/>
                <a:ea typeface="Times New Roman"/>
                <a:cs typeface="Times New Roman"/>
                <a:sym typeface="Times New Roman"/>
              </a:rPr>
              <a:t>to draw a comparison </a:t>
            </a:r>
            <a:r>
              <a:rPr b="0" i="0" lang="en-US" sz="2000" u="none">
                <a:solidFill>
                  <a:srgbClr val="000000"/>
                </a:solidFill>
                <a:latin typeface="Times New Roman"/>
                <a:ea typeface="Times New Roman"/>
                <a:cs typeface="Times New Roman"/>
                <a:sym typeface="Times New Roman"/>
              </a:rPr>
              <a:t>and a </a:t>
            </a:r>
            <a:r>
              <a:rPr b="0" i="0" lang="en-US" sz="2000" u="none">
                <a:solidFill>
                  <a:srgbClr val="00B050"/>
                </a:solidFill>
                <a:latin typeface="Times New Roman"/>
                <a:ea typeface="Times New Roman"/>
                <a:cs typeface="Times New Roman"/>
                <a:sym typeface="Times New Roman"/>
              </a:rPr>
              <a:t>metaphor</a:t>
            </a:r>
            <a:r>
              <a:rPr b="0" i="0" lang="en-US" sz="2000" u="none">
                <a:solidFill>
                  <a:srgbClr val="000000"/>
                </a:solidFill>
                <a:latin typeface="Times New Roman"/>
                <a:ea typeface="Times New Roman"/>
                <a:cs typeface="Times New Roman"/>
                <a:sym typeface="Times New Roman"/>
              </a:rPr>
              <a:t> simply </a:t>
            </a:r>
            <a:r>
              <a:rPr b="0" i="0" lang="en-US" sz="2000" u="none">
                <a:solidFill>
                  <a:srgbClr val="00B050"/>
                </a:solidFill>
                <a:latin typeface="Times New Roman"/>
                <a:ea typeface="Times New Roman"/>
                <a:cs typeface="Times New Roman"/>
                <a:sym typeface="Times New Roman"/>
              </a:rPr>
              <a:t>states the comparison without using "like" or "as".</a:t>
            </a:r>
            <a:endParaRPr/>
          </a:p>
          <a:p>
            <a:pPr indent="0" lvl="0" marL="0" rtl="0" algn="l">
              <a:lnSpc>
                <a:spcPct val="95000"/>
              </a:lnSpc>
              <a:spcBef>
                <a:spcPts val="1200"/>
              </a:spcBef>
              <a:spcAft>
                <a:spcPts val="0"/>
              </a:spcAft>
              <a:buSzPts val="1800"/>
              <a:buNone/>
            </a:pPr>
            <a:r>
              <a:t/>
            </a:r>
            <a:endParaRPr b="0" i="0" sz="2000" u="none">
              <a:solidFill>
                <a:srgbClr val="00B050"/>
              </a:solidFill>
              <a:latin typeface="Times New Roman"/>
              <a:ea typeface="Times New Roman"/>
              <a:cs typeface="Times New Roman"/>
              <a:sym typeface="Times New Roman"/>
            </a:endParaRPr>
          </a:p>
          <a:p>
            <a:pPr indent="0" lvl="0" marL="0" rtl="0" algn="l">
              <a:lnSpc>
                <a:spcPct val="95000"/>
              </a:lnSpc>
              <a:spcBef>
                <a:spcPts val="1200"/>
              </a:spcBef>
              <a:spcAft>
                <a:spcPts val="0"/>
              </a:spcAft>
              <a:buSzPts val="1800"/>
              <a:buNone/>
            </a:pPr>
            <a:r>
              <a:rPr b="1" i="0" lang="en-US" sz="2000" u="none">
                <a:solidFill>
                  <a:srgbClr val="0B5394"/>
                </a:solidFill>
                <a:latin typeface="Times New Roman"/>
                <a:ea typeface="Times New Roman"/>
                <a:cs typeface="Times New Roman"/>
                <a:sym typeface="Times New Roman"/>
              </a:rPr>
              <a:t>Example of a simile: She is </a:t>
            </a:r>
            <a:r>
              <a:rPr b="1" i="0" lang="en-US" sz="2000" u="sng">
                <a:solidFill>
                  <a:srgbClr val="0B5394"/>
                </a:solidFill>
                <a:latin typeface="Times New Roman"/>
                <a:ea typeface="Times New Roman"/>
                <a:cs typeface="Times New Roman"/>
                <a:sym typeface="Times New Roman"/>
              </a:rPr>
              <a:t>as</a:t>
            </a:r>
            <a:r>
              <a:rPr b="1" i="0" lang="en-US" sz="2000" u="none">
                <a:solidFill>
                  <a:srgbClr val="0B5394"/>
                </a:solidFill>
                <a:latin typeface="Times New Roman"/>
                <a:ea typeface="Times New Roman"/>
                <a:cs typeface="Times New Roman"/>
                <a:sym typeface="Times New Roman"/>
              </a:rPr>
              <a:t> innocent </a:t>
            </a:r>
            <a:r>
              <a:rPr b="1" i="0" lang="en-US" sz="2000" u="sng">
                <a:solidFill>
                  <a:srgbClr val="0B5394"/>
                </a:solidFill>
                <a:latin typeface="Times New Roman"/>
                <a:ea typeface="Times New Roman"/>
                <a:cs typeface="Times New Roman"/>
                <a:sym typeface="Times New Roman"/>
              </a:rPr>
              <a:t>as</a:t>
            </a:r>
            <a:r>
              <a:rPr b="1" i="0" lang="en-US" sz="2000" u="none">
                <a:solidFill>
                  <a:srgbClr val="0B5394"/>
                </a:solidFill>
                <a:latin typeface="Times New Roman"/>
                <a:ea typeface="Times New Roman"/>
                <a:cs typeface="Times New Roman"/>
                <a:sym typeface="Times New Roman"/>
              </a:rPr>
              <a:t> an angel.</a:t>
            </a:r>
            <a:endParaRPr/>
          </a:p>
          <a:p>
            <a:pPr indent="0" lvl="0" marL="0" rtl="0" algn="l">
              <a:lnSpc>
                <a:spcPct val="95000"/>
              </a:lnSpc>
              <a:spcBef>
                <a:spcPts val="1200"/>
              </a:spcBef>
              <a:spcAft>
                <a:spcPts val="0"/>
              </a:spcAft>
              <a:buSzPts val="1800"/>
              <a:buNone/>
            </a:pPr>
            <a:r>
              <a:rPr b="1" i="0" lang="en-US" sz="2000" u="none">
                <a:solidFill>
                  <a:srgbClr val="0B5394"/>
                </a:solidFill>
                <a:latin typeface="Times New Roman"/>
                <a:ea typeface="Times New Roman"/>
                <a:cs typeface="Times New Roman"/>
                <a:sym typeface="Times New Roman"/>
              </a:rPr>
              <a:t>Example of a metaphor is: She is an angel.                               </a:t>
            </a:r>
            <a:endParaRPr/>
          </a:p>
          <a:p>
            <a:pPr indent="-228600" lvl="0" marL="457200" rtl="0" algn="l">
              <a:lnSpc>
                <a:spcPct val="95000"/>
              </a:lnSpc>
              <a:spcBef>
                <a:spcPts val="1200"/>
              </a:spcBef>
              <a:spcAft>
                <a:spcPts val="0"/>
              </a:spcAft>
              <a:buSzPts val="1800"/>
              <a:buNone/>
            </a:pPr>
            <a:r>
              <a:t/>
            </a:r>
            <a:endParaRPr b="1" i="0" sz="2000" u="none">
              <a:solidFill>
                <a:srgbClr val="0B5394"/>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381000" y="228600"/>
            <a:ext cx="7269162" cy="8540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3333FF"/>
              </a:buClr>
              <a:buSzPts val="4000"/>
              <a:buFont typeface="Century Schoolbook"/>
              <a:buNone/>
            </a:pPr>
            <a:r>
              <a:rPr b="1" i="0" lang="en-US" sz="4000" u="sng">
                <a:solidFill>
                  <a:srgbClr val="3333FF"/>
                </a:solidFill>
                <a:latin typeface="Century Schoolbook"/>
                <a:ea typeface="Century Schoolbook"/>
                <a:cs typeface="Century Schoolbook"/>
                <a:sym typeface="Century Schoolbook"/>
              </a:rPr>
              <a:t>Personification</a:t>
            </a:r>
            <a:endParaRPr/>
          </a:p>
        </p:txBody>
      </p:sp>
      <p:sp>
        <p:nvSpPr>
          <p:cNvPr id="181" name="Google Shape;181;p9"/>
          <p:cNvSpPr txBox="1"/>
          <p:nvPr>
            <p:ph idx="1" type="body"/>
          </p:nvPr>
        </p:nvSpPr>
        <p:spPr>
          <a:xfrm>
            <a:off x="152400" y="1447800"/>
            <a:ext cx="8153400" cy="4724400"/>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75000"/>
              </a:lnSpc>
              <a:spcBef>
                <a:spcPts val="0"/>
              </a:spcBef>
              <a:spcAft>
                <a:spcPts val="0"/>
              </a:spcAft>
              <a:buClr>
                <a:schemeClr val="accent1"/>
              </a:buClr>
              <a:buSzPts val="1520"/>
              <a:buFont typeface="Arial"/>
              <a:buNone/>
            </a:pPr>
            <a:r>
              <a:rPr b="0" i="0" lang="en-US" sz="1900" u="none">
                <a:solidFill>
                  <a:schemeClr val="dk1"/>
                </a:solidFill>
                <a:latin typeface="Times New Roman"/>
                <a:ea typeface="Times New Roman"/>
                <a:cs typeface="Times New Roman"/>
                <a:sym typeface="Times New Roman"/>
              </a:rPr>
              <a:t>Personification is a figure of speech in which non-human objects or animals concepts are given human attributes, emotions, or behaviors. This literary device helps create vivid imagery and can make descriptions more relatable and engaging.</a:t>
            </a:r>
            <a:endParaRPr b="0" i="0" sz="1700" u="none">
              <a:solidFill>
                <a:schemeClr val="dk1"/>
              </a:solidFill>
              <a:latin typeface="Century Schoolbook"/>
              <a:ea typeface="Century Schoolbook"/>
              <a:cs typeface="Century Schoolbook"/>
              <a:sym typeface="Century Schoolbook"/>
            </a:endParaRPr>
          </a:p>
          <a:p>
            <a:pPr indent="-182562" lvl="0" marL="182562" marR="0" rtl="0" algn="ctr">
              <a:lnSpc>
                <a:spcPct val="75000"/>
              </a:lnSpc>
              <a:spcBef>
                <a:spcPts val="1600"/>
              </a:spcBef>
              <a:spcAft>
                <a:spcPts val="0"/>
              </a:spcAft>
              <a:buClr>
                <a:schemeClr val="accent1"/>
              </a:buClr>
              <a:buSzPts val="1360"/>
              <a:buFont typeface="Arial"/>
              <a:buNone/>
            </a:pPr>
            <a:r>
              <a:rPr b="1" i="0" lang="en-US" sz="1700" u="none">
                <a:solidFill>
                  <a:srgbClr val="0070C0"/>
                </a:solidFill>
                <a:latin typeface="Century Schoolbook"/>
                <a:ea typeface="Century Schoolbook"/>
                <a:cs typeface="Century Schoolbook"/>
                <a:sym typeface="Century Schoolbook"/>
              </a:rPr>
              <a:t>Examples</a:t>
            </a:r>
            <a:endParaRPr b="0" i="0" sz="1100" u="none">
              <a:solidFill>
                <a:srgbClr val="0070C0"/>
              </a:solidFill>
              <a:latin typeface="Century Schoolbook"/>
              <a:ea typeface="Century Schoolbook"/>
              <a:cs typeface="Century Schoolbook"/>
              <a:sym typeface="Century Schoolbook"/>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light </a:t>
            </a:r>
            <a:r>
              <a:rPr b="1" i="0" lang="en-US" sz="1700" u="none">
                <a:solidFill>
                  <a:srgbClr val="002060"/>
                </a:solidFill>
                <a:latin typeface="Century Schoolbook"/>
                <a:ea typeface="Century Schoolbook"/>
                <a:cs typeface="Century Schoolbook"/>
                <a:sym typeface="Century Schoolbook"/>
              </a:rPr>
              <a:t>danced</a:t>
            </a:r>
            <a:r>
              <a:rPr b="0" i="0" lang="en-US" sz="1700" u="none">
                <a:solidFill>
                  <a:schemeClr val="dk1"/>
                </a:solidFill>
                <a:latin typeface="Century Schoolbook"/>
                <a:ea typeface="Century Schoolbook"/>
                <a:cs typeface="Century Schoolbook"/>
                <a:sym typeface="Century Schoolbook"/>
              </a:rPr>
              <a:t> on the surface of the water.</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sun</a:t>
            </a:r>
            <a:r>
              <a:rPr b="1" i="0" lang="en-US" sz="1700" u="none">
                <a:solidFill>
                  <a:srgbClr val="002060"/>
                </a:solidFill>
                <a:latin typeface="Century Schoolbook"/>
                <a:ea typeface="Century Schoolbook"/>
                <a:cs typeface="Century Schoolbook"/>
                <a:sym typeface="Century Schoolbook"/>
              </a:rPr>
              <a:t> smiled </a:t>
            </a:r>
            <a:r>
              <a:rPr b="0" i="0" lang="en-US" sz="1700" u="none">
                <a:solidFill>
                  <a:schemeClr val="dk1"/>
                </a:solidFill>
                <a:latin typeface="Century Schoolbook"/>
                <a:ea typeface="Century Schoolbook"/>
                <a:cs typeface="Century Schoolbook"/>
                <a:sym typeface="Century Schoolbook"/>
              </a:rPr>
              <a:t>down on us.</a:t>
            </a:r>
            <a:endParaRPr b="0" i="0" sz="1100" u="none">
              <a:solidFill>
                <a:schemeClr val="dk1"/>
              </a:solidFill>
              <a:latin typeface="Century Schoolbook"/>
              <a:ea typeface="Century Schoolbook"/>
              <a:cs typeface="Century Schoolbook"/>
              <a:sym typeface="Century Schoolbook"/>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wind</a:t>
            </a:r>
            <a:r>
              <a:rPr b="1" i="0" lang="en-US" sz="1700" u="none">
                <a:solidFill>
                  <a:srgbClr val="002060"/>
                </a:solidFill>
                <a:latin typeface="Century Schoolbook"/>
                <a:ea typeface="Century Schoolbook"/>
                <a:cs typeface="Century Schoolbook"/>
                <a:sym typeface="Century Schoolbook"/>
              </a:rPr>
              <a:t> whispered </a:t>
            </a:r>
            <a:r>
              <a:rPr b="0" i="0" lang="en-US" sz="1700" u="none">
                <a:solidFill>
                  <a:schemeClr val="dk1"/>
                </a:solidFill>
                <a:latin typeface="Century Schoolbook"/>
                <a:ea typeface="Century Schoolbook"/>
                <a:cs typeface="Century Schoolbook"/>
                <a:sym typeface="Century Schoolbook"/>
              </a:rPr>
              <a:t>through the trees.</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leaves </a:t>
            </a:r>
            <a:r>
              <a:rPr b="1" i="0" lang="en-US" sz="1700" u="none">
                <a:solidFill>
                  <a:srgbClr val="002060"/>
                </a:solidFill>
                <a:latin typeface="Century Schoolbook"/>
                <a:ea typeface="Century Schoolbook"/>
                <a:cs typeface="Century Schoolbook"/>
                <a:sym typeface="Century Schoolbook"/>
              </a:rPr>
              <a:t>waved </a:t>
            </a:r>
            <a:r>
              <a:rPr b="0" i="0" lang="en-US" sz="1700" u="none">
                <a:solidFill>
                  <a:schemeClr val="dk1"/>
                </a:solidFill>
                <a:latin typeface="Century Schoolbook"/>
                <a:ea typeface="Century Schoolbook"/>
                <a:cs typeface="Century Schoolbook"/>
                <a:sym typeface="Century Schoolbook"/>
              </a:rPr>
              <a:t>in the wind.</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streets are </a:t>
            </a:r>
            <a:r>
              <a:rPr b="1" i="0" lang="en-US" sz="1700" u="none">
                <a:solidFill>
                  <a:srgbClr val="002060"/>
                </a:solidFill>
                <a:latin typeface="Century Schoolbook"/>
                <a:ea typeface="Century Schoolbook"/>
                <a:cs typeface="Century Schoolbook"/>
                <a:sym typeface="Century Schoolbook"/>
              </a:rPr>
              <a:t>calling</a:t>
            </a:r>
            <a:r>
              <a:rPr b="0" i="0" lang="en-US" sz="1700" u="none">
                <a:solidFill>
                  <a:schemeClr val="dk1"/>
                </a:solidFill>
                <a:latin typeface="Century Schoolbook"/>
                <a:ea typeface="Century Schoolbook"/>
                <a:cs typeface="Century Schoolbook"/>
                <a:sym typeface="Century Schoolbook"/>
              </a:rPr>
              <a:t> me.</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Rita</a:t>
            </a:r>
            <a:r>
              <a:rPr b="1" i="0" lang="en-US" sz="1700" u="none">
                <a:solidFill>
                  <a:srgbClr val="002060"/>
                </a:solidFill>
                <a:latin typeface="Century Schoolbook"/>
                <a:ea typeface="Century Schoolbook"/>
                <a:cs typeface="Century Schoolbook"/>
                <a:sym typeface="Century Schoolbook"/>
              </a:rPr>
              <a:t> </a:t>
            </a:r>
            <a:r>
              <a:rPr b="0" i="0" lang="en-US" sz="1700" u="none">
                <a:solidFill>
                  <a:schemeClr val="dk1"/>
                </a:solidFill>
                <a:latin typeface="Century Schoolbook"/>
                <a:ea typeface="Century Schoolbook"/>
                <a:cs typeface="Century Schoolbook"/>
                <a:sym typeface="Century Schoolbook"/>
              </a:rPr>
              <a:t>heard</a:t>
            </a:r>
            <a:r>
              <a:rPr b="1" i="0" lang="en-US" sz="1700" u="none">
                <a:solidFill>
                  <a:srgbClr val="002060"/>
                </a:solidFill>
                <a:latin typeface="Century Schoolbook"/>
                <a:ea typeface="Century Schoolbook"/>
                <a:cs typeface="Century Schoolbook"/>
                <a:sym typeface="Century Schoolbook"/>
              </a:rPr>
              <a:t> </a:t>
            </a:r>
            <a:r>
              <a:rPr b="0" i="0" lang="en-US" sz="1700" u="none">
                <a:solidFill>
                  <a:schemeClr val="dk1"/>
                </a:solidFill>
                <a:latin typeface="Century Schoolbook"/>
                <a:ea typeface="Century Schoolbook"/>
                <a:cs typeface="Century Schoolbook"/>
                <a:sym typeface="Century Schoolbook"/>
              </a:rPr>
              <a:t>the last piece of pie </a:t>
            </a:r>
            <a:r>
              <a:rPr b="1" i="0" lang="en-US" sz="1700" u="none">
                <a:solidFill>
                  <a:srgbClr val="002060"/>
                </a:solidFill>
                <a:latin typeface="Century Schoolbook"/>
                <a:ea typeface="Century Schoolbook"/>
                <a:cs typeface="Century Schoolbook"/>
                <a:sym typeface="Century Schoolbook"/>
              </a:rPr>
              <a:t>calling</a:t>
            </a:r>
            <a:r>
              <a:rPr b="0" i="0" lang="en-US" sz="1700" u="none">
                <a:solidFill>
                  <a:schemeClr val="dk1"/>
                </a:solidFill>
                <a:latin typeface="Century Schoolbook"/>
                <a:ea typeface="Century Schoolbook"/>
                <a:cs typeface="Century Schoolbook"/>
                <a:sym typeface="Century Schoolbook"/>
              </a:rPr>
              <a:t> her name.</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My alarm clock </a:t>
            </a:r>
            <a:r>
              <a:rPr b="1" i="0" lang="en-US" sz="1700" u="none">
                <a:solidFill>
                  <a:srgbClr val="002060"/>
                </a:solidFill>
                <a:latin typeface="Century Schoolbook"/>
                <a:ea typeface="Century Schoolbook"/>
                <a:cs typeface="Century Schoolbook"/>
                <a:sym typeface="Century Schoolbook"/>
              </a:rPr>
              <a:t>yells</a:t>
            </a:r>
            <a:r>
              <a:rPr b="0" i="0" lang="en-US" sz="1700" u="none">
                <a:solidFill>
                  <a:schemeClr val="dk1"/>
                </a:solidFill>
                <a:latin typeface="Century Schoolbook"/>
                <a:ea typeface="Century Schoolbook"/>
                <a:cs typeface="Century Schoolbook"/>
                <a:sym typeface="Century Schoolbook"/>
              </a:rPr>
              <a:t> at me to get out of bed every morning</a:t>
            </a:r>
            <a:endParaRPr/>
          </a:p>
          <a:p>
            <a:pPr indent="-182562" lvl="0" marL="182562" marR="0" rtl="0" algn="l">
              <a:lnSpc>
                <a:spcPct val="75000"/>
              </a:lnSpc>
              <a:spcBef>
                <a:spcPts val="1600"/>
              </a:spcBef>
              <a:spcAft>
                <a:spcPts val="0"/>
              </a:spcAft>
              <a:buClr>
                <a:schemeClr val="accent1"/>
              </a:buClr>
              <a:buSzPts val="1360"/>
              <a:buFont typeface="Arial"/>
              <a:buNone/>
            </a:pPr>
            <a:r>
              <a:rPr b="0" i="0" lang="en-US" sz="1700" u="none">
                <a:solidFill>
                  <a:schemeClr val="dk1"/>
                </a:solidFill>
                <a:latin typeface="Century Schoolbook"/>
                <a:ea typeface="Century Schoolbook"/>
                <a:cs typeface="Century Schoolbook"/>
                <a:sym typeface="Century Schoolbook"/>
              </a:rPr>
              <a:t>The city never </a:t>
            </a:r>
            <a:r>
              <a:rPr b="1" i="0" lang="en-US" sz="1700" u="none">
                <a:solidFill>
                  <a:srgbClr val="002060"/>
                </a:solidFill>
                <a:latin typeface="Century Schoolbook"/>
                <a:ea typeface="Century Schoolbook"/>
                <a:cs typeface="Century Schoolbook"/>
                <a:sym typeface="Century Schoolbook"/>
              </a:rPr>
              <a:t>sleeps</a:t>
            </a:r>
            <a:r>
              <a:rPr b="0" i="0" lang="en-US" sz="1700" u="none">
                <a:solidFill>
                  <a:schemeClr val="dk1"/>
                </a:solidFill>
                <a:latin typeface="Century Schoolbook"/>
                <a:ea typeface="Century Schoolbook"/>
                <a:cs typeface="Century Schoolbook"/>
                <a:sym typeface="Century Schoolbook"/>
              </a:rPr>
              <a:t>.</a:t>
            </a:r>
            <a:endParaRPr/>
          </a:p>
          <a:p>
            <a:pPr indent="-96202" lvl="0" marL="182563" marR="0" rtl="0" algn="l">
              <a:lnSpc>
                <a:spcPct val="95000"/>
              </a:lnSpc>
              <a:spcBef>
                <a:spcPts val="1600"/>
              </a:spcBef>
              <a:spcAft>
                <a:spcPts val="0"/>
              </a:spcAft>
              <a:buClr>
                <a:schemeClr val="accent1"/>
              </a:buClr>
              <a:buSzPts val="1360"/>
              <a:buFont typeface="Arial"/>
              <a:buNone/>
            </a:pPr>
            <a:r>
              <a:t/>
            </a:r>
            <a:endParaRPr b="0" i="0" sz="170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0"/>
          <p:cNvSpPr txBox="1"/>
          <p:nvPr>
            <p:ph type="title"/>
          </p:nvPr>
        </p:nvSpPr>
        <p:spPr>
          <a:xfrm>
            <a:off x="228600" y="304800"/>
            <a:ext cx="7269162" cy="6254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00000"/>
              </a:buClr>
              <a:buSzPts val="3600"/>
              <a:buFont typeface="Century Schoolbook"/>
              <a:buNone/>
            </a:pPr>
            <a:r>
              <a:rPr b="1" i="0" lang="en-US" sz="3600" u="sng">
                <a:solidFill>
                  <a:srgbClr val="C00000"/>
                </a:solidFill>
                <a:latin typeface="Century Schoolbook"/>
                <a:ea typeface="Century Schoolbook"/>
                <a:cs typeface="Century Schoolbook"/>
                <a:sym typeface="Century Schoolbook"/>
              </a:rPr>
              <a:t>Hyperbole</a:t>
            </a:r>
            <a:endParaRPr/>
          </a:p>
        </p:txBody>
      </p:sp>
      <p:sp>
        <p:nvSpPr>
          <p:cNvPr id="187" name="Google Shape;187;p10"/>
          <p:cNvSpPr txBox="1"/>
          <p:nvPr>
            <p:ph idx="1" type="body"/>
          </p:nvPr>
        </p:nvSpPr>
        <p:spPr>
          <a:xfrm>
            <a:off x="228600" y="1066800"/>
            <a:ext cx="7966200" cy="5562600"/>
          </a:xfrm>
          <a:prstGeom prst="rect">
            <a:avLst/>
          </a:prstGeom>
          <a:noFill/>
          <a:ln>
            <a:noFill/>
          </a:ln>
        </p:spPr>
        <p:txBody>
          <a:bodyPr anchorCtr="0" anchor="t" bIns="45700" lIns="91425" spcFirstLastPara="1" rIns="91425" wrap="square" tIns="45700">
            <a:noAutofit/>
          </a:bodyPr>
          <a:lstStyle/>
          <a:p>
            <a:pPr indent="-182562" lvl="0" marL="182562" marR="0" rtl="0" algn="ctr">
              <a:lnSpc>
                <a:spcPct val="75000"/>
              </a:lnSpc>
              <a:spcBef>
                <a:spcPts val="0"/>
              </a:spcBef>
              <a:spcAft>
                <a:spcPts val="0"/>
              </a:spcAft>
              <a:buClr>
                <a:schemeClr val="accent1"/>
              </a:buClr>
              <a:buSzPts val="1332"/>
              <a:buFont typeface="Arial"/>
              <a:buNone/>
            </a:pPr>
            <a:r>
              <a:rPr i="0" lang="en-US" sz="2165" u="none">
                <a:solidFill>
                  <a:schemeClr val="dk1"/>
                </a:solidFill>
                <a:latin typeface="Times New Roman"/>
                <a:ea typeface="Times New Roman"/>
                <a:cs typeface="Times New Roman"/>
                <a:sym typeface="Times New Roman"/>
              </a:rPr>
              <a:t>Exaggerated statements or claims not meant to be taken literally.</a:t>
            </a:r>
            <a:endParaRPr sz="2165">
              <a:latin typeface="Times New Roman"/>
              <a:ea typeface="Times New Roman"/>
              <a:cs typeface="Times New Roman"/>
              <a:sym typeface="Times New Roman"/>
            </a:endParaRPr>
          </a:p>
          <a:p>
            <a:pPr indent="-182562" lvl="0" marL="182562" marR="0" rtl="0" algn="l">
              <a:lnSpc>
                <a:spcPct val="75000"/>
              </a:lnSpc>
              <a:spcBef>
                <a:spcPts val="1600"/>
              </a:spcBef>
              <a:spcAft>
                <a:spcPts val="0"/>
              </a:spcAft>
              <a:buClr>
                <a:schemeClr val="accent1"/>
              </a:buClr>
              <a:buSzPts val="1332"/>
              <a:buFont typeface="Arial"/>
              <a:buNone/>
            </a:pPr>
            <a:r>
              <a:rPr b="1" i="0" lang="en-US" sz="2165" u="none">
                <a:solidFill>
                  <a:srgbClr val="C00000"/>
                </a:solidFill>
                <a:latin typeface="Times New Roman"/>
                <a:ea typeface="Times New Roman"/>
                <a:cs typeface="Times New Roman"/>
                <a:sym typeface="Times New Roman"/>
              </a:rPr>
              <a:t>Exaggerating to </a:t>
            </a:r>
            <a:r>
              <a:rPr b="1" i="0" lang="en-US" sz="2165" u="sng">
                <a:solidFill>
                  <a:srgbClr val="C00000"/>
                </a:solidFill>
                <a:latin typeface="Times New Roman"/>
                <a:ea typeface="Times New Roman"/>
                <a:cs typeface="Times New Roman"/>
                <a:sym typeface="Times New Roman"/>
              </a:rPr>
              <a:t>show strong feeling or effect, make or emphasize a point, show contrast between two idea, grab the reader’s attention, set the scene for the story, add interest to an otherwise basic and simple description and add humor to the situation.</a:t>
            </a:r>
            <a:endParaRPr i="0" sz="2165" u="sng">
              <a:solidFill>
                <a:srgbClr val="C00000"/>
              </a:solidFill>
              <a:latin typeface="Times New Roman"/>
              <a:ea typeface="Times New Roman"/>
              <a:cs typeface="Times New Roman"/>
              <a:sym typeface="Times New Roman"/>
            </a:endParaRPr>
          </a:p>
          <a:p>
            <a:pPr indent="-182562" lvl="0" marL="182562" marR="0" rtl="0" algn="ctr">
              <a:lnSpc>
                <a:spcPct val="75000"/>
              </a:lnSpc>
              <a:spcBef>
                <a:spcPts val="1600"/>
              </a:spcBef>
              <a:spcAft>
                <a:spcPts val="0"/>
              </a:spcAft>
              <a:buClr>
                <a:schemeClr val="accent1"/>
              </a:buClr>
              <a:buSzPts val="1332"/>
              <a:buFont typeface="Arial"/>
              <a:buNone/>
            </a:pPr>
            <a:r>
              <a:t/>
            </a:r>
            <a:endParaRPr b="0" i="0" sz="1965" u="none">
              <a:solidFill>
                <a:schemeClr val="dk1"/>
              </a:solidFill>
              <a:latin typeface="Century Schoolbook"/>
              <a:ea typeface="Century Schoolbook"/>
              <a:cs typeface="Century Schoolbook"/>
              <a:sym typeface="Century Schoolbook"/>
            </a:endParaRPr>
          </a:p>
          <a:p>
            <a:pPr indent="-182562" lvl="0" marL="182562" marR="0" rtl="0" algn="ctr">
              <a:lnSpc>
                <a:spcPct val="75000"/>
              </a:lnSpc>
              <a:spcBef>
                <a:spcPts val="1600"/>
              </a:spcBef>
              <a:spcAft>
                <a:spcPts val="0"/>
              </a:spcAft>
              <a:buClr>
                <a:schemeClr val="accent1"/>
              </a:buClr>
              <a:buSzPts val="1332"/>
              <a:buFont typeface="Arial"/>
              <a:buNone/>
            </a:pPr>
            <a:r>
              <a:rPr b="1" i="0" lang="en-US" sz="1965" u="none">
                <a:solidFill>
                  <a:srgbClr val="C00000"/>
                </a:solidFill>
                <a:latin typeface="Century Schoolbook"/>
                <a:ea typeface="Century Schoolbook"/>
                <a:cs typeface="Century Schoolbook"/>
                <a:sym typeface="Century Schoolbook"/>
              </a:rPr>
              <a:t>Examples:</a:t>
            </a:r>
            <a:endParaRPr b="1" i="0" sz="1410" u="none">
              <a:solidFill>
                <a:srgbClr val="C00000"/>
              </a:solidFill>
              <a:latin typeface="Century Schoolbook"/>
              <a:ea typeface="Century Schoolbook"/>
              <a:cs typeface="Century Schoolbook"/>
              <a:sym typeface="Century Schoolbook"/>
            </a:endParaRPr>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I’m so hungry I could eat a horse.</a:t>
            </a:r>
            <a:endParaRPr sz="2235"/>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My house is a million miles away.</a:t>
            </a:r>
            <a:endParaRPr sz="2235"/>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I waited in line at the pharmacy forever.</a:t>
            </a:r>
            <a:endParaRPr sz="2235"/>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She thought she would die of embarrassment.</a:t>
            </a:r>
            <a:endParaRPr sz="2235"/>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My 16th birthday will never come.</a:t>
            </a:r>
            <a:endParaRPr sz="2235"/>
          </a:p>
          <a:p>
            <a:pPr indent="-212661" lvl="0" marL="182562" marR="0" rtl="0" algn="l">
              <a:lnSpc>
                <a:spcPct val="75000"/>
              </a:lnSpc>
              <a:spcBef>
                <a:spcPts val="1600"/>
              </a:spcBef>
              <a:spcAft>
                <a:spcPts val="0"/>
              </a:spcAft>
              <a:buClr>
                <a:schemeClr val="accent1"/>
              </a:buClr>
              <a:buSzPts val="1754"/>
              <a:buFont typeface="Noto Sans Symbols"/>
              <a:buChar char="▪"/>
            </a:pPr>
            <a:r>
              <a:rPr b="0" i="0" lang="en-US" sz="2050" u="none">
                <a:solidFill>
                  <a:schemeClr val="dk1"/>
                </a:solidFill>
                <a:latin typeface="Times New Roman"/>
                <a:ea typeface="Times New Roman"/>
                <a:cs typeface="Times New Roman"/>
                <a:sym typeface="Times New Roman"/>
              </a:rPr>
              <a:t>I’m dying of laughter.</a:t>
            </a:r>
            <a:endParaRPr sz="2235"/>
          </a:p>
          <a:p>
            <a:pPr indent="-182562" lvl="0" marL="182562" marR="0" rtl="0" algn="ctr">
              <a:lnSpc>
                <a:spcPct val="75000"/>
              </a:lnSpc>
              <a:spcBef>
                <a:spcPts val="1600"/>
              </a:spcBef>
              <a:spcAft>
                <a:spcPts val="0"/>
              </a:spcAft>
              <a:buClr>
                <a:schemeClr val="accent1"/>
              </a:buClr>
              <a:buSzPts val="888"/>
              <a:buFont typeface="Arial"/>
              <a:buNone/>
            </a:pPr>
            <a:r>
              <a:t/>
            </a:r>
            <a:endParaRPr b="0" i="0" sz="1410" u="none">
              <a:solidFill>
                <a:schemeClr val="dk1"/>
              </a:solidFill>
              <a:latin typeface="Century Schoolbook"/>
              <a:ea typeface="Century Schoolbook"/>
              <a:cs typeface="Century Schoolbook"/>
              <a:sym typeface="Century Schoolbook"/>
            </a:endParaRPr>
          </a:p>
          <a:p>
            <a:pPr indent="-121602" lvl="0" marL="182563" marR="0" rtl="0" algn="l">
              <a:lnSpc>
                <a:spcPct val="75000"/>
              </a:lnSpc>
              <a:spcBef>
                <a:spcPts val="1600"/>
              </a:spcBef>
              <a:spcAft>
                <a:spcPts val="0"/>
              </a:spcAft>
              <a:buClr>
                <a:schemeClr val="accent1"/>
              </a:buClr>
              <a:buSzPts val="888"/>
              <a:buFont typeface="Arial"/>
              <a:buNone/>
            </a:pPr>
            <a:r>
              <a:t/>
            </a:r>
            <a:endParaRPr b="0" i="0" sz="141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ph type="title"/>
          </p:nvPr>
        </p:nvSpPr>
        <p:spPr>
          <a:xfrm>
            <a:off x="212725" y="549275"/>
            <a:ext cx="7269162" cy="13255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entury Schoolbook"/>
              <a:buNone/>
            </a:pPr>
            <a:r>
              <a:rPr b="1" i="0" lang="en-US" sz="4000" u="sng">
                <a:solidFill>
                  <a:schemeClr val="dk1"/>
                </a:solidFill>
                <a:latin typeface="Century Schoolbook"/>
                <a:ea typeface="Century Schoolbook"/>
                <a:cs typeface="Century Schoolbook"/>
                <a:sym typeface="Century Schoolbook"/>
              </a:rPr>
              <a:t>Onomatopoeia:</a:t>
            </a:r>
            <a:br>
              <a:rPr b="1" i="0" lang="en-US" sz="4000" u="sng">
                <a:solidFill>
                  <a:schemeClr val="dk1"/>
                </a:solidFill>
                <a:latin typeface="Century Schoolbook"/>
                <a:ea typeface="Century Schoolbook"/>
                <a:cs typeface="Century Schoolbook"/>
                <a:sym typeface="Century Schoolbook"/>
              </a:rPr>
            </a:br>
            <a:r>
              <a:rPr b="0" i="0" lang="en-US" sz="2200" u="none">
                <a:solidFill>
                  <a:schemeClr val="dk1"/>
                </a:solidFill>
                <a:latin typeface="Century Schoolbook"/>
                <a:ea typeface="Century Schoolbook"/>
                <a:cs typeface="Century Schoolbook"/>
                <a:sym typeface="Century Schoolbook"/>
              </a:rPr>
              <a:t> </a:t>
            </a:r>
            <a:r>
              <a:rPr b="1" i="0" lang="en-US" sz="2200" u="none">
                <a:solidFill>
                  <a:schemeClr val="dk1"/>
                </a:solidFill>
                <a:latin typeface="Century Schoolbook"/>
                <a:ea typeface="Century Schoolbook"/>
                <a:cs typeface="Century Schoolbook"/>
                <a:sym typeface="Century Schoolbook"/>
              </a:rPr>
              <a:t>a type of word that represents a certain sound</a:t>
            </a:r>
            <a:r>
              <a:rPr b="0" i="0" lang="en-US" sz="2200" u="none">
                <a:solidFill>
                  <a:schemeClr val="dk1"/>
                </a:solidFill>
                <a:latin typeface="Century Schoolbook"/>
                <a:ea typeface="Century Schoolbook"/>
                <a:cs typeface="Century Schoolbook"/>
                <a:sym typeface="Century Schoolbook"/>
              </a:rPr>
              <a:t> and is often used for literary effect</a:t>
            </a:r>
            <a:endParaRPr/>
          </a:p>
        </p:txBody>
      </p:sp>
      <p:sp>
        <p:nvSpPr>
          <p:cNvPr id="193" name="Google Shape;193;p11"/>
          <p:cNvSpPr txBox="1"/>
          <p:nvPr>
            <p:ph idx="1" type="body"/>
          </p:nvPr>
        </p:nvSpPr>
        <p:spPr>
          <a:xfrm>
            <a:off x="182562" y="2159000"/>
            <a:ext cx="6446837" cy="4351337"/>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0"/>
              </a:spcBef>
              <a:spcAft>
                <a:spcPts val="0"/>
              </a:spcAft>
              <a:buClr>
                <a:schemeClr val="accent1"/>
              </a:buClr>
              <a:buSzPts val="1440"/>
              <a:buFont typeface="Arial"/>
              <a:buNone/>
            </a:pPr>
            <a:r>
              <a:rPr b="0" i="0" lang="en-US" sz="1800" u="none">
                <a:solidFill>
                  <a:schemeClr val="dk1"/>
                </a:solidFill>
                <a:latin typeface="Century Schoolbook"/>
                <a:ea typeface="Century Schoolbook"/>
                <a:cs typeface="Century Schoolbook"/>
                <a:sym typeface="Century Schoolbook"/>
              </a:rPr>
              <a:t>The formation of a word from a sound associated with what is named. </a:t>
            </a:r>
            <a:endParaRPr b="0" i="0" sz="1800" u="none">
              <a:solidFill>
                <a:schemeClr val="dk1"/>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SPLAT</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PING</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SLAM</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POP</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TINKLE.</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BUZZ.</a:t>
            </a:r>
            <a:endParaRPr/>
          </a:p>
        </p:txBody>
      </p:sp>
      <p:pic>
        <p:nvPicPr>
          <p:cNvPr descr="http://wiw.org/~jess/wp-content/uploads/2007/07/splat1.gif" id="194" name="Google Shape;194;p11"/>
          <p:cNvPicPr preferRelativeResize="0"/>
          <p:nvPr/>
        </p:nvPicPr>
        <p:blipFill rotWithShape="1">
          <a:blip r:embed="rId3">
            <a:alphaModFix/>
          </a:blip>
          <a:srcRect b="0" l="0" r="0" t="0"/>
          <a:stretch/>
        </p:blipFill>
        <p:spPr>
          <a:xfrm>
            <a:off x="3352800" y="2843212"/>
            <a:ext cx="4229100" cy="2982912"/>
          </a:xfrm>
          <a:prstGeom prst="rect">
            <a:avLst/>
          </a:prstGeom>
          <a:noFill/>
          <a:ln>
            <a:noFill/>
          </a:ln>
        </p:spPr>
      </p:pic>
      <p:pic>
        <p:nvPicPr>
          <p:cNvPr descr="http://digitalhooligans.com/blog/uploaded_images/serie_kapow-728628.jpg" id="195" name="Google Shape;195;p11"/>
          <p:cNvPicPr preferRelativeResize="0"/>
          <p:nvPr/>
        </p:nvPicPr>
        <p:blipFill rotWithShape="1">
          <a:blip r:embed="rId4">
            <a:alphaModFix/>
          </a:blip>
          <a:srcRect b="0" l="0" r="0" t="0"/>
          <a:stretch/>
        </p:blipFill>
        <p:spPr>
          <a:xfrm>
            <a:off x="1711325" y="5513387"/>
            <a:ext cx="1479550" cy="1084262"/>
          </a:xfrm>
          <a:prstGeom prst="rect">
            <a:avLst/>
          </a:prstGeom>
          <a:noFill/>
          <a:ln>
            <a:noFill/>
          </a:ln>
        </p:spPr>
      </p:pic>
      <p:pic>
        <p:nvPicPr>
          <p:cNvPr descr="http://withfriendship.com/images/b/6643/Onomatopoeia-pic.jpg" id="196" name="Google Shape;196;p11"/>
          <p:cNvPicPr preferRelativeResize="0"/>
          <p:nvPr/>
        </p:nvPicPr>
        <p:blipFill rotWithShape="1">
          <a:blip r:embed="rId5">
            <a:alphaModFix/>
          </a:blip>
          <a:srcRect b="0" l="0" r="0" t="0"/>
          <a:stretch/>
        </p:blipFill>
        <p:spPr>
          <a:xfrm>
            <a:off x="7086600" y="1871662"/>
            <a:ext cx="2209800" cy="1473200"/>
          </a:xfrm>
          <a:prstGeom prst="rect">
            <a:avLst/>
          </a:prstGeom>
          <a:noFill/>
          <a:ln>
            <a:noFill/>
          </a:ln>
        </p:spPr>
      </p:pic>
      <p:pic>
        <p:nvPicPr>
          <p:cNvPr descr="http://t1.gstatic.com/images?q=tbn:ANd9GcRmYvOjUVaaKnx9h011meHQq7fedjvYVb3tv07eXvyoFKswLm6HWQ&amp;t=1" id="197" name="Google Shape;197;p11"/>
          <p:cNvPicPr preferRelativeResize="0"/>
          <p:nvPr/>
        </p:nvPicPr>
        <p:blipFill rotWithShape="1">
          <a:blip r:embed="rId6">
            <a:alphaModFix/>
          </a:blip>
          <a:srcRect b="0" l="0" r="0" t="0"/>
          <a:stretch/>
        </p:blipFill>
        <p:spPr>
          <a:xfrm>
            <a:off x="6934200" y="5257800"/>
            <a:ext cx="1638300" cy="137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314325" y="136301"/>
            <a:ext cx="7834200" cy="2256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B050"/>
              </a:buClr>
              <a:buSzPts val="3600"/>
              <a:buFont typeface="Century Schoolbook"/>
              <a:buNone/>
            </a:pPr>
            <a:r>
              <a:rPr b="1" i="0" lang="en-US" sz="3600" u="sng">
                <a:solidFill>
                  <a:srgbClr val="00B050"/>
                </a:solidFill>
                <a:latin typeface="Century Schoolbook"/>
                <a:ea typeface="Century Schoolbook"/>
                <a:cs typeface="Century Schoolbook"/>
                <a:sym typeface="Century Schoolbook"/>
              </a:rPr>
              <a:t>Idiom:</a:t>
            </a:r>
            <a:br>
              <a:rPr b="0" i="0" lang="en-US" sz="3600" u="sng">
                <a:solidFill>
                  <a:srgbClr val="FF0000"/>
                </a:solidFill>
                <a:latin typeface="Century Schoolbook"/>
                <a:ea typeface="Century Schoolbook"/>
                <a:cs typeface="Century Schoolbook"/>
                <a:sym typeface="Century Schoolbook"/>
              </a:rPr>
            </a:br>
            <a:r>
              <a:rPr b="0" i="0" lang="en-US" sz="1800" u="none">
                <a:solidFill>
                  <a:schemeClr val="dk1"/>
                </a:solidFill>
                <a:latin typeface="Times New Roman"/>
                <a:ea typeface="Times New Roman"/>
                <a:cs typeface="Times New Roman"/>
                <a:sym typeface="Times New Roman"/>
              </a:rPr>
              <a:t>a group of words used together to give a certain meaning that can’t be guessed from the meaning of its individual words. In other words, An idiom is a commonly used phrase or expression whose meaning does not relate to the literal meaning of its words. Idioms often carry cultural significance and are understood based on common usage rather than direct translation.</a:t>
            </a:r>
            <a:endParaRPr/>
          </a:p>
        </p:txBody>
      </p:sp>
      <p:sp>
        <p:nvSpPr>
          <p:cNvPr id="203" name="Google Shape;203;p12"/>
          <p:cNvSpPr txBox="1"/>
          <p:nvPr>
            <p:ph idx="1" type="body"/>
          </p:nvPr>
        </p:nvSpPr>
        <p:spPr>
          <a:xfrm>
            <a:off x="192075" y="2719375"/>
            <a:ext cx="8162100" cy="4114800"/>
          </a:xfrm>
          <a:prstGeom prst="rect">
            <a:avLst/>
          </a:prstGeom>
          <a:noFill/>
          <a:ln>
            <a:noFill/>
          </a:ln>
        </p:spPr>
        <p:txBody>
          <a:bodyPr anchorCtr="0" anchor="t" bIns="45700" lIns="91425" spcFirstLastPara="1" rIns="91425" wrap="square" tIns="45700">
            <a:normAutofit fontScale="25000" lnSpcReduction="10000"/>
          </a:bodyPr>
          <a:lstStyle/>
          <a:p>
            <a:pPr indent="0" lvl="0" marL="0" marR="0" rtl="0" algn="l">
              <a:lnSpc>
                <a:spcPct val="95000"/>
              </a:lnSpc>
              <a:spcBef>
                <a:spcPts val="0"/>
              </a:spcBef>
              <a:spcAft>
                <a:spcPts val="0"/>
              </a:spcAft>
              <a:buNone/>
            </a:pPr>
            <a:r>
              <a:rPr lang="en-US" sz="6650">
                <a:solidFill>
                  <a:srgbClr val="00B050"/>
                </a:solidFill>
                <a:latin typeface="Times New Roman"/>
                <a:ea typeface="Times New Roman"/>
                <a:cs typeface="Times New Roman"/>
                <a:sym typeface="Times New Roman"/>
              </a:rPr>
              <a:t>Examples: </a:t>
            </a:r>
            <a:endParaRPr sz="6650">
              <a:latin typeface="Times New Roman"/>
              <a:ea typeface="Times New Roman"/>
              <a:cs typeface="Times New Roman"/>
              <a:sym typeface="Times New Roman"/>
            </a:endParaRPr>
          </a:p>
          <a:p>
            <a:pPr indent="-217011" lvl="0" marL="182562" marR="0" rtl="0" algn="l">
              <a:lnSpc>
                <a:spcPct val="95000"/>
              </a:lnSpc>
              <a:spcBef>
                <a:spcPts val="1600"/>
              </a:spcBef>
              <a:spcAft>
                <a:spcPts val="0"/>
              </a:spcAft>
              <a:buClr>
                <a:schemeClr val="accent1"/>
              </a:buClr>
              <a:buSzPct val="100000"/>
              <a:buFont typeface="Times New Roman"/>
              <a:buChar char="•"/>
            </a:pPr>
            <a:r>
              <a:rPr i="0" lang="en-US" sz="6650" u="none">
                <a:solidFill>
                  <a:srgbClr val="00B050"/>
                </a:solidFill>
                <a:latin typeface="Times New Roman"/>
                <a:ea typeface="Times New Roman"/>
                <a:cs typeface="Times New Roman"/>
                <a:sym typeface="Times New Roman"/>
              </a:rPr>
              <a:t>Cut somebody some slack = </a:t>
            </a:r>
            <a:r>
              <a:rPr i="0" lang="en-US" sz="6650" u="none">
                <a:solidFill>
                  <a:schemeClr val="dk1"/>
                </a:solidFill>
                <a:latin typeface="Times New Roman"/>
                <a:ea typeface="Times New Roman"/>
                <a:cs typeface="Times New Roman"/>
                <a:sym typeface="Times New Roman"/>
              </a:rPr>
              <a:t>to treat (someone) in a less harsh or critical way.</a:t>
            </a:r>
            <a:endParaRPr i="0" sz="6650" u="none">
              <a:solidFill>
                <a:srgbClr val="65533C"/>
              </a:solidFill>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Arial"/>
              <a:buChar char="•"/>
            </a:pPr>
            <a:r>
              <a:rPr b="1" i="0" lang="en-US" sz="6650" u="none">
                <a:solidFill>
                  <a:schemeClr val="dk1"/>
                </a:solidFill>
                <a:latin typeface="Times New Roman"/>
                <a:ea typeface="Times New Roman"/>
                <a:cs typeface="Times New Roman"/>
                <a:sym typeface="Times New Roman"/>
              </a:rPr>
              <a:t> </a:t>
            </a:r>
            <a:r>
              <a:rPr i="0" lang="en-US" sz="6650" u="none">
                <a:solidFill>
                  <a:srgbClr val="00B050"/>
                </a:solidFill>
                <a:latin typeface="Times New Roman"/>
                <a:ea typeface="Times New Roman"/>
                <a:cs typeface="Times New Roman"/>
                <a:sym typeface="Times New Roman"/>
              </a:rPr>
              <a:t>Under the weather</a:t>
            </a:r>
            <a:r>
              <a:rPr b="1" i="0" lang="en-US" sz="6650" u="none">
                <a:solidFill>
                  <a:schemeClr val="dk1"/>
                </a:solidFill>
                <a:latin typeface="Times New Roman"/>
                <a:ea typeface="Times New Roman"/>
                <a:cs typeface="Times New Roman"/>
                <a:sym typeface="Times New Roman"/>
              </a:rPr>
              <a:t> </a:t>
            </a:r>
            <a:r>
              <a:rPr i="0" lang="en-US" sz="6650" u="none">
                <a:solidFill>
                  <a:schemeClr val="dk1"/>
                </a:solidFill>
                <a:latin typeface="Times New Roman"/>
                <a:ea typeface="Times New Roman"/>
                <a:cs typeface="Times New Roman"/>
                <a:sym typeface="Times New Roman"/>
              </a:rPr>
              <a:t>= Not feeling well. </a:t>
            </a:r>
            <a:endParaRPr i="0" sz="6650" u="none">
              <a:solidFill>
                <a:schemeClr val="dk1"/>
              </a:solidFill>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Times New Roman"/>
              <a:buChar char="•"/>
            </a:pPr>
            <a:r>
              <a:rPr i="0" lang="en-US" sz="6650" u="none">
                <a:solidFill>
                  <a:srgbClr val="00B050"/>
                </a:solidFill>
                <a:latin typeface="Times New Roman"/>
                <a:ea typeface="Times New Roman"/>
                <a:cs typeface="Times New Roman"/>
                <a:sym typeface="Times New Roman"/>
              </a:rPr>
              <a:t>Break a leg </a:t>
            </a:r>
            <a:r>
              <a:rPr i="0" lang="en-US" sz="6650" u="none">
                <a:solidFill>
                  <a:schemeClr val="dk1"/>
                </a:solidFill>
                <a:latin typeface="Times New Roman"/>
                <a:ea typeface="Times New Roman"/>
                <a:cs typeface="Times New Roman"/>
                <a:sym typeface="Times New Roman"/>
              </a:rPr>
              <a:t>= To wish someone good luck.</a:t>
            </a:r>
            <a:endParaRPr sz="6650">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Arial"/>
              <a:buChar char="•"/>
            </a:pPr>
            <a:r>
              <a:rPr b="1" i="0" lang="en-US" sz="6650" u="none">
                <a:solidFill>
                  <a:schemeClr val="dk1"/>
                </a:solidFill>
                <a:latin typeface="Times New Roman"/>
                <a:ea typeface="Times New Roman"/>
                <a:cs typeface="Times New Roman"/>
                <a:sym typeface="Times New Roman"/>
              </a:rPr>
              <a:t> </a:t>
            </a:r>
            <a:r>
              <a:rPr i="0" lang="en-US" sz="6650" u="none">
                <a:solidFill>
                  <a:srgbClr val="00B050"/>
                </a:solidFill>
                <a:latin typeface="Times New Roman"/>
                <a:ea typeface="Times New Roman"/>
                <a:cs typeface="Times New Roman"/>
                <a:sym typeface="Times New Roman"/>
              </a:rPr>
              <a:t>Once in a blue moon </a:t>
            </a:r>
            <a:r>
              <a:rPr i="0" lang="en-US" sz="6650" u="none">
                <a:solidFill>
                  <a:schemeClr val="dk1"/>
                </a:solidFill>
                <a:latin typeface="Times New Roman"/>
                <a:ea typeface="Times New Roman"/>
                <a:cs typeface="Times New Roman"/>
                <a:sym typeface="Times New Roman"/>
              </a:rPr>
              <a:t>= Rarely.</a:t>
            </a:r>
            <a:endParaRPr sz="6650">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Arial"/>
              <a:buChar char="•"/>
            </a:pPr>
            <a:r>
              <a:rPr b="1" i="0" lang="en-US" sz="6650" u="none">
                <a:solidFill>
                  <a:schemeClr val="dk1"/>
                </a:solidFill>
                <a:latin typeface="Times New Roman"/>
                <a:ea typeface="Times New Roman"/>
                <a:cs typeface="Times New Roman"/>
                <a:sym typeface="Times New Roman"/>
              </a:rPr>
              <a:t> </a:t>
            </a:r>
            <a:r>
              <a:rPr i="0" lang="en-US" sz="6650" u="none">
                <a:solidFill>
                  <a:srgbClr val="00B050"/>
                </a:solidFill>
                <a:latin typeface="Times New Roman"/>
                <a:ea typeface="Times New Roman"/>
                <a:cs typeface="Times New Roman"/>
                <a:sym typeface="Times New Roman"/>
              </a:rPr>
              <a:t>The ball is in your court </a:t>
            </a:r>
            <a:r>
              <a:rPr i="0" lang="en-US" sz="6650" u="none">
                <a:solidFill>
                  <a:schemeClr val="dk1"/>
                </a:solidFill>
                <a:latin typeface="Times New Roman"/>
                <a:ea typeface="Times New Roman"/>
                <a:cs typeface="Times New Roman"/>
                <a:sym typeface="Times New Roman"/>
              </a:rPr>
              <a:t>= A decision is up to you. </a:t>
            </a:r>
            <a:endParaRPr sz="6650">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Times New Roman"/>
              <a:buChar char="•"/>
            </a:pPr>
            <a:r>
              <a:rPr i="0" lang="en-US" sz="6650" u="none">
                <a:solidFill>
                  <a:srgbClr val="00B050"/>
                </a:solidFill>
                <a:latin typeface="Times New Roman"/>
                <a:ea typeface="Times New Roman"/>
                <a:cs typeface="Times New Roman"/>
                <a:sym typeface="Times New Roman"/>
              </a:rPr>
              <a:t>Break the ice </a:t>
            </a:r>
            <a:r>
              <a:rPr i="0" lang="en-US" sz="6650" u="none">
                <a:solidFill>
                  <a:schemeClr val="dk1"/>
                </a:solidFill>
                <a:latin typeface="Times New Roman"/>
                <a:ea typeface="Times New Roman"/>
                <a:cs typeface="Times New Roman"/>
                <a:sym typeface="Times New Roman"/>
              </a:rPr>
              <a:t>=  To initiate conversation in a social setting to ease tension or awkwardness.</a:t>
            </a:r>
            <a:endParaRPr sz="6650">
              <a:latin typeface="Times New Roman"/>
              <a:ea typeface="Times New Roman"/>
              <a:cs typeface="Times New Roman"/>
              <a:sym typeface="Times New Roman"/>
            </a:endParaRPr>
          </a:p>
          <a:p>
            <a:pPr indent="-217010" lvl="0" marL="182562" marR="0" rtl="0" algn="l">
              <a:lnSpc>
                <a:spcPct val="95000"/>
              </a:lnSpc>
              <a:spcBef>
                <a:spcPts val="1600"/>
              </a:spcBef>
              <a:spcAft>
                <a:spcPts val="0"/>
              </a:spcAft>
              <a:buClr>
                <a:schemeClr val="accent1"/>
              </a:buClr>
              <a:buSzPct val="100000"/>
              <a:buFont typeface="Times New Roman"/>
              <a:buChar char="•"/>
            </a:pPr>
            <a:r>
              <a:rPr i="0" lang="en-US" sz="6650" u="none">
                <a:solidFill>
                  <a:srgbClr val="00B050"/>
                </a:solidFill>
                <a:latin typeface="Times New Roman"/>
                <a:ea typeface="Times New Roman"/>
                <a:cs typeface="Times New Roman"/>
                <a:sym typeface="Times New Roman"/>
              </a:rPr>
              <a:t>Bite the bullet </a:t>
            </a:r>
            <a:r>
              <a:rPr i="0" lang="en-US" sz="6650" u="none">
                <a:solidFill>
                  <a:schemeClr val="dk1"/>
                </a:solidFill>
                <a:latin typeface="Times New Roman"/>
                <a:ea typeface="Times New Roman"/>
                <a:cs typeface="Times New Roman"/>
                <a:sym typeface="Times New Roman"/>
              </a:rPr>
              <a:t>= To face a difficult or unpleasant situation with courage and determination.</a:t>
            </a:r>
            <a:endParaRPr sz="6650">
              <a:latin typeface="Times New Roman"/>
              <a:ea typeface="Times New Roman"/>
              <a:cs typeface="Times New Roman"/>
              <a:sym typeface="Times New Roman"/>
            </a:endParaRPr>
          </a:p>
          <a:p>
            <a:pPr indent="-111442" lvl="0" marL="182562" marR="0" rtl="0" algn="l">
              <a:lnSpc>
                <a:spcPct val="95000"/>
              </a:lnSpc>
              <a:spcBef>
                <a:spcPts val="1600"/>
              </a:spcBef>
              <a:spcAft>
                <a:spcPts val="0"/>
              </a:spcAft>
              <a:buClr>
                <a:schemeClr val="accent1"/>
              </a:buClr>
              <a:buSzPct val="80000"/>
              <a:buFont typeface="Arial"/>
              <a:buNone/>
            </a:pPr>
            <a:r>
              <a:t/>
            </a:r>
            <a:endParaRPr b="0" i="0" sz="1400" u="none">
              <a:solidFill>
                <a:schemeClr val="dk1"/>
              </a:solidFill>
              <a:latin typeface="Century Schoolbook"/>
              <a:ea typeface="Century Schoolbook"/>
              <a:cs typeface="Century Schoolbook"/>
              <a:sym typeface="Century Schoolbook"/>
            </a:endParaRPr>
          </a:p>
          <a:p>
            <a:pPr indent="-111442" lvl="0" marL="182562" marR="0" rtl="0" algn="l">
              <a:lnSpc>
                <a:spcPct val="95000"/>
              </a:lnSpc>
              <a:spcBef>
                <a:spcPts val="1600"/>
              </a:spcBef>
              <a:spcAft>
                <a:spcPts val="0"/>
              </a:spcAft>
              <a:buClr>
                <a:schemeClr val="accent1"/>
              </a:buClr>
              <a:buSzPct val="80000"/>
              <a:buFont typeface="Arial"/>
              <a:buNone/>
            </a:pPr>
            <a:r>
              <a:t/>
            </a:r>
            <a:endParaRPr b="0" i="0" sz="1400" u="none">
              <a:solidFill>
                <a:schemeClr val="dk1"/>
              </a:solidFill>
              <a:latin typeface="Century Schoolbook"/>
              <a:ea typeface="Century Schoolbook"/>
              <a:cs typeface="Century Schoolbook"/>
              <a:sym typeface="Century Schoolbook"/>
            </a:endParaRPr>
          </a:p>
          <a:p>
            <a:pPr indent="-111443" lvl="0" marL="182563" marR="0" rtl="0" algn="l">
              <a:lnSpc>
                <a:spcPct val="95000"/>
              </a:lnSpc>
              <a:spcBef>
                <a:spcPts val="1600"/>
              </a:spcBef>
              <a:spcAft>
                <a:spcPts val="0"/>
              </a:spcAft>
              <a:buClr>
                <a:schemeClr val="accent1"/>
              </a:buClr>
              <a:buSzPct val="80000"/>
              <a:buFont typeface="Arial"/>
              <a:buNone/>
            </a:pPr>
            <a:r>
              <a:t/>
            </a:r>
            <a:endParaRPr b="0" i="0" sz="140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457200" y="-293675"/>
            <a:ext cx="8229600" cy="1143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15665"/>
              </a:buClr>
              <a:buSzPts val="4000"/>
              <a:buFont typeface="Century Schoolbook"/>
              <a:buNone/>
            </a:pPr>
            <a:r>
              <a:rPr b="1" i="0" lang="en-US" sz="4900" u="sng">
                <a:solidFill>
                  <a:srgbClr val="415665"/>
                </a:solidFill>
              </a:rPr>
              <a:t>Pun</a:t>
            </a:r>
            <a:endParaRPr b="1" sz="4900"/>
          </a:p>
        </p:txBody>
      </p:sp>
      <p:sp>
        <p:nvSpPr>
          <p:cNvPr id="210" name="Google Shape;210;p13"/>
          <p:cNvSpPr txBox="1"/>
          <p:nvPr>
            <p:ph idx="1" type="body"/>
          </p:nvPr>
        </p:nvSpPr>
        <p:spPr>
          <a:xfrm>
            <a:off x="228600" y="991725"/>
            <a:ext cx="8096700" cy="5561400"/>
          </a:xfrm>
          <a:prstGeom prst="rect">
            <a:avLst/>
          </a:prstGeom>
          <a:noFill/>
          <a:ln>
            <a:noFill/>
          </a:ln>
        </p:spPr>
        <p:txBody>
          <a:bodyPr anchorCtr="0" anchor="t" bIns="45700" lIns="91425" spcFirstLastPara="1" rIns="91425" wrap="square" tIns="45700">
            <a:normAutofit fontScale="32500" lnSpcReduction="20000"/>
          </a:bodyPr>
          <a:lstStyle/>
          <a:p>
            <a:pPr indent="0" lvl="0" marL="0" marR="0" rtl="0" algn="l">
              <a:lnSpc>
                <a:spcPct val="75000"/>
              </a:lnSpc>
              <a:spcBef>
                <a:spcPts val="0"/>
              </a:spcBef>
              <a:spcAft>
                <a:spcPts val="0"/>
              </a:spcAft>
              <a:buNone/>
            </a:pPr>
            <a:r>
              <a:rPr b="1" i="0" lang="en-US" sz="8750" u="none">
                <a:solidFill>
                  <a:srgbClr val="4A86E8"/>
                </a:solidFill>
                <a:latin typeface="Times New Roman"/>
                <a:ea typeface="Times New Roman"/>
                <a:cs typeface="Times New Roman"/>
                <a:sym typeface="Times New Roman"/>
              </a:rPr>
              <a:t>A form of “word play” in which words that </a:t>
            </a:r>
            <a:r>
              <a:rPr b="1" i="0" lang="en-US" sz="8750" u="none">
                <a:solidFill>
                  <a:srgbClr val="4A86E8"/>
                </a:solidFill>
                <a:latin typeface="Times New Roman"/>
                <a:ea typeface="Times New Roman"/>
                <a:cs typeface="Times New Roman"/>
                <a:sym typeface="Times New Roman"/>
              </a:rPr>
              <a:t>sound the same but have a double meaning. </a:t>
            </a:r>
            <a:endParaRPr sz="8350">
              <a:solidFill>
                <a:srgbClr val="4A86E8"/>
              </a:solidFill>
              <a:latin typeface="Times New Roman"/>
              <a:ea typeface="Times New Roman"/>
              <a:cs typeface="Times New Roman"/>
              <a:sym typeface="Times New Roman"/>
            </a:endParaRPr>
          </a:p>
          <a:p>
            <a:pPr indent="-182562" lvl="0" marL="182562" marR="0" rtl="0" algn="l">
              <a:lnSpc>
                <a:spcPct val="75000"/>
              </a:lnSpc>
              <a:spcBef>
                <a:spcPts val="1600"/>
              </a:spcBef>
              <a:spcAft>
                <a:spcPts val="0"/>
              </a:spcAft>
              <a:buClr>
                <a:schemeClr val="accent1"/>
              </a:buClr>
              <a:buSzPct val="29424"/>
              <a:buFont typeface="Arial"/>
              <a:buNone/>
            </a:pPr>
            <a:r>
              <a:t/>
            </a:r>
            <a:endParaRPr b="1" i="0" sz="4078" u="none">
              <a:solidFill>
                <a:srgbClr val="FFFF00"/>
              </a:solidFill>
              <a:latin typeface="Century Schoolbook"/>
              <a:ea typeface="Century Schoolbook"/>
              <a:cs typeface="Century Schoolbook"/>
              <a:sym typeface="Century Schoolbook"/>
            </a:endParaRPr>
          </a:p>
          <a:p>
            <a:pPr indent="-205918" lvl="0" marL="182562" marR="0" rtl="0" algn="l">
              <a:lnSpc>
                <a:spcPct val="75000"/>
              </a:lnSpc>
              <a:spcBef>
                <a:spcPts val="1600"/>
              </a:spcBef>
              <a:spcAft>
                <a:spcPts val="0"/>
              </a:spcAft>
              <a:buClr>
                <a:schemeClr val="accent1"/>
              </a:buClr>
              <a:buSzPct val="100000"/>
              <a:buFont typeface="Arial"/>
              <a:buChar char="•"/>
            </a:pPr>
            <a:r>
              <a:rPr i="0" lang="en-US" sz="4824" u="none">
                <a:solidFill>
                  <a:schemeClr val="dk1"/>
                </a:solidFill>
                <a:latin typeface="Times New Roman"/>
                <a:ea typeface="Times New Roman"/>
                <a:cs typeface="Times New Roman"/>
                <a:sym typeface="Times New Roman"/>
              </a:rPr>
              <a:t>The population of Ireland is always </a:t>
            </a:r>
            <a:r>
              <a:rPr b="1" i="0" lang="en-US" sz="4824" u="none">
                <a:solidFill>
                  <a:srgbClr val="0000FF"/>
                </a:solidFill>
                <a:latin typeface="Times New Roman"/>
                <a:ea typeface="Times New Roman"/>
                <a:cs typeface="Times New Roman"/>
                <a:sym typeface="Times New Roman"/>
              </a:rPr>
              <a:t>Dublin. </a:t>
            </a:r>
            <a:endParaRPr b="1" sz="4824">
              <a:solidFill>
                <a:srgbClr val="0000FF"/>
              </a:solidFill>
              <a:latin typeface="Times New Roman"/>
              <a:ea typeface="Times New Roman"/>
              <a:cs typeface="Times New Roman"/>
              <a:sym typeface="Times New Roman"/>
            </a:endParaRPr>
          </a:p>
          <a:p>
            <a:pPr indent="0" lvl="0" marL="182562" marR="0" rtl="0" algn="l">
              <a:lnSpc>
                <a:spcPct val="75000"/>
              </a:lnSpc>
              <a:spcBef>
                <a:spcPts val="1600"/>
              </a:spcBef>
              <a:spcAft>
                <a:spcPts val="0"/>
              </a:spcAft>
              <a:buNone/>
            </a:pPr>
            <a:r>
              <a:rPr b="1" lang="en-US" sz="4824">
                <a:solidFill>
                  <a:srgbClr val="0000FF"/>
                </a:solidFill>
                <a:latin typeface="Times New Roman"/>
                <a:ea typeface="Times New Roman"/>
                <a:cs typeface="Times New Roman"/>
                <a:sym typeface="Times New Roman"/>
              </a:rPr>
              <a:t>“Dublin” sounds like “doubling,” meaning increasing — it’s a play on words.</a:t>
            </a:r>
            <a:endParaRPr b="1" sz="4824">
              <a:solidFill>
                <a:srgbClr val="0000FF"/>
              </a:solidFill>
              <a:latin typeface="Times New Roman"/>
              <a:ea typeface="Times New Roman"/>
              <a:cs typeface="Times New Roman"/>
              <a:sym typeface="Times New Roman"/>
            </a:endParaRPr>
          </a:p>
          <a:p>
            <a:pPr indent="-205918" lvl="0" marL="182562" marR="0" rtl="0" algn="l">
              <a:lnSpc>
                <a:spcPct val="75000"/>
              </a:lnSpc>
              <a:spcBef>
                <a:spcPts val="1600"/>
              </a:spcBef>
              <a:spcAft>
                <a:spcPts val="0"/>
              </a:spcAft>
              <a:buClr>
                <a:schemeClr val="accent1"/>
              </a:buClr>
              <a:buSzPct val="100000"/>
              <a:buFont typeface="Arial"/>
              <a:buChar char="•"/>
            </a:pPr>
            <a:r>
              <a:rPr b="1" lang="en-US" sz="4824">
                <a:solidFill>
                  <a:srgbClr val="0000FF"/>
                </a:solidFill>
                <a:latin typeface="Times New Roman"/>
                <a:ea typeface="Times New Roman"/>
                <a:cs typeface="Times New Roman"/>
                <a:sym typeface="Times New Roman"/>
              </a:rPr>
              <a:t>Denial</a:t>
            </a:r>
            <a:r>
              <a:rPr i="0" lang="en-US" sz="4824" u="none">
                <a:solidFill>
                  <a:schemeClr val="dk1"/>
                </a:solidFill>
                <a:latin typeface="Times New Roman"/>
                <a:ea typeface="Times New Roman"/>
                <a:cs typeface="Times New Roman"/>
                <a:sym typeface="Times New Roman"/>
              </a:rPr>
              <a:t> is a river in Egypt.</a:t>
            </a:r>
            <a:r>
              <a:rPr b="1" lang="en-US" sz="4824">
                <a:solidFill>
                  <a:srgbClr val="0000FF"/>
                </a:solidFill>
                <a:latin typeface="Times New Roman"/>
                <a:ea typeface="Times New Roman"/>
                <a:cs typeface="Times New Roman"/>
                <a:sym typeface="Times New Roman"/>
              </a:rPr>
              <a:t> </a:t>
            </a:r>
            <a:endParaRPr b="1" sz="4824">
              <a:solidFill>
                <a:srgbClr val="0000FF"/>
              </a:solidFill>
              <a:latin typeface="Times New Roman"/>
              <a:ea typeface="Times New Roman"/>
              <a:cs typeface="Times New Roman"/>
              <a:sym typeface="Times New Roman"/>
            </a:endParaRPr>
          </a:p>
          <a:p>
            <a:pPr indent="0" lvl="0" marL="182562" marR="0" rtl="0" algn="l">
              <a:lnSpc>
                <a:spcPct val="75000"/>
              </a:lnSpc>
              <a:spcBef>
                <a:spcPts val="1600"/>
              </a:spcBef>
              <a:spcAft>
                <a:spcPts val="0"/>
              </a:spcAft>
              <a:buNone/>
            </a:pPr>
            <a:r>
              <a:rPr b="1" lang="en-US" sz="4824">
                <a:solidFill>
                  <a:srgbClr val="0000FF"/>
                </a:solidFill>
                <a:latin typeface="Times New Roman"/>
                <a:ea typeface="Times New Roman"/>
                <a:cs typeface="Times New Roman"/>
                <a:sym typeface="Times New Roman"/>
              </a:rPr>
              <a:t>“Denial” sounds like “The Nile,” a real river — pun mixes a feeling with geography.</a:t>
            </a:r>
            <a:endParaRPr b="1" sz="4824">
              <a:solidFill>
                <a:srgbClr val="0000FF"/>
              </a:solidFill>
              <a:latin typeface="Times New Roman"/>
              <a:ea typeface="Times New Roman"/>
              <a:cs typeface="Times New Roman"/>
              <a:sym typeface="Times New Roman"/>
            </a:endParaRPr>
          </a:p>
          <a:p>
            <a:pPr indent="-205918" lvl="0" marL="182562" marR="0" rtl="0" algn="l">
              <a:lnSpc>
                <a:spcPct val="75000"/>
              </a:lnSpc>
              <a:spcBef>
                <a:spcPts val="1600"/>
              </a:spcBef>
              <a:spcAft>
                <a:spcPts val="0"/>
              </a:spcAft>
              <a:buClr>
                <a:schemeClr val="accent1"/>
              </a:buClr>
              <a:buSzPct val="100000"/>
              <a:buFont typeface="Arial"/>
              <a:buChar char="•"/>
            </a:pPr>
            <a:r>
              <a:rPr i="0" lang="en-US" sz="4824" u="none">
                <a:solidFill>
                  <a:schemeClr val="dk1"/>
                </a:solidFill>
                <a:latin typeface="Times New Roman"/>
                <a:ea typeface="Times New Roman"/>
                <a:cs typeface="Times New Roman"/>
                <a:sym typeface="Times New Roman"/>
              </a:rPr>
              <a:t>It’s difficult for crabs to share because they are</a:t>
            </a:r>
            <a:r>
              <a:rPr b="1" lang="en-US" sz="4824">
                <a:solidFill>
                  <a:srgbClr val="0000FF"/>
                </a:solidFill>
                <a:latin typeface="Times New Roman"/>
                <a:ea typeface="Times New Roman"/>
                <a:cs typeface="Times New Roman"/>
                <a:sym typeface="Times New Roman"/>
              </a:rPr>
              <a:t> shellfish.</a:t>
            </a:r>
            <a:endParaRPr b="1" sz="4824">
              <a:solidFill>
                <a:srgbClr val="0000FF"/>
              </a:solidFill>
              <a:latin typeface="Times New Roman"/>
              <a:ea typeface="Times New Roman"/>
              <a:cs typeface="Times New Roman"/>
              <a:sym typeface="Times New Roman"/>
            </a:endParaRPr>
          </a:p>
          <a:p>
            <a:pPr indent="0" lvl="0" marL="0" marR="0" rtl="0" algn="l">
              <a:lnSpc>
                <a:spcPct val="75000"/>
              </a:lnSpc>
              <a:spcBef>
                <a:spcPts val="1600"/>
              </a:spcBef>
              <a:spcAft>
                <a:spcPts val="0"/>
              </a:spcAft>
              <a:buNone/>
            </a:pPr>
            <a:r>
              <a:rPr b="1" lang="en-US" sz="4824">
                <a:solidFill>
                  <a:srgbClr val="0000FF"/>
                </a:solidFill>
                <a:latin typeface="Times New Roman"/>
                <a:ea typeface="Times New Roman"/>
                <a:cs typeface="Times New Roman"/>
                <a:sym typeface="Times New Roman"/>
              </a:rPr>
              <a:t> “Shellfish” sounds like “selfish” — combining sea life with behavior.</a:t>
            </a:r>
            <a:endParaRPr sz="4824">
              <a:latin typeface="Times New Roman"/>
              <a:ea typeface="Times New Roman"/>
              <a:cs typeface="Times New Roman"/>
              <a:sym typeface="Times New Roman"/>
            </a:endParaRPr>
          </a:p>
          <a:p>
            <a:pPr indent="-205918" lvl="0" marL="182562" marR="0" rtl="0" algn="l">
              <a:lnSpc>
                <a:spcPct val="75000"/>
              </a:lnSpc>
              <a:spcBef>
                <a:spcPts val="1600"/>
              </a:spcBef>
              <a:spcAft>
                <a:spcPts val="0"/>
              </a:spcAft>
              <a:buClr>
                <a:schemeClr val="accent1"/>
              </a:buClr>
              <a:buSzPct val="100000"/>
              <a:buFont typeface="Arial"/>
              <a:buChar char="•"/>
            </a:pPr>
            <a:r>
              <a:rPr i="0" lang="en-US" sz="4824" u="none">
                <a:solidFill>
                  <a:schemeClr val="dk1"/>
                </a:solidFill>
                <a:latin typeface="Times New Roman"/>
                <a:ea typeface="Times New Roman"/>
                <a:cs typeface="Times New Roman"/>
                <a:sym typeface="Times New Roman"/>
              </a:rPr>
              <a:t>Her cat is near the computer to keep an eye on the </a:t>
            </a:r>
            <a:r>
              <a:rPr b="1" i="0" lang="en-US" sz="4824" u="none">
                <a:solidFill>
                  <a:srgbClr val="0000FF"/>
                </a:solidFill>
                <a:latin typeface="Times New Roman"/>
                <a:ea typeface="Times New Roman"/>
                <a:cs typeface="Times New Roman"/>
                <a:sym typeface="Times New Roman"/>
              </a:rPr>
              <a:t>mouse.</a:t>
            </a:r>
            <a:endParaRPr b="1" i="0" sz="4824" u="none">
              <a:solidFill>
                <a:srgbClr val="0000FF"/>
              </a:solidFill>
              <a:latin typeface="Times New Roman"/>
              <a:ea typeface="Times New Roman"/>
              <a:cs typeface="Times New Roman"/>
              <a:sym typeface="Times New Roman"/>
            </a:endParaRPr>
          </a:p>
          <a:p>
            <a:pPr indent="0" lvl="0" marL="0" marR="0" rtl="0" algn="l">
              <a:lnSpc>
                <a:spcPct val="75000"/>
              </a:lnSpc>
              <a:spcBef>
                <a:spcPts val="1600"/>
              </a:spcBef>
              <a:spcAft>
                <a:spcPts val="0"/>
              </a:spcAft>
              <a:buNone/>
            </a:pPr>
            <a:r>
              <a:rPr b="1" i="0" lang="en-US" sz="4824" u="none">
                <a:solidFill>
                  <a:srgbClr val="0000FF"/>
                </a:solidFill>
                <a:latin typeface="Times New Roman"/>
                <a:ea typeface="Times New Roman"/>
                <a:cs typeface="Times New Roman"/>
                <a:sym typeface="Times New Roman"/>
              </a:rPr>
              <a:t> </a:t>
            </a:r>
            <a:r>
              <a:rPr b="1" lang="en-US" sz="4824">
                <a:solidFill>
                  <a:srgbClr val="0000FF"/>
                </a:solidFill>
                <a:latin typeface="Times New Roman"/>
                <a:ea typeface="Times New Roman"/>
                <a:cs typeface="Times New Roman"/>
                <a:sym typeface="Times New Roman"/>
              </a:rPr>
              <a:t>“Mouse” refers to both the animal and the computer tool — double meaning.</a:t>
            </a:r>
            <a:endParaRPr sz="4824">
              <a:solidFill>
                <a:srgbClr val="0000FF"/>
              </a:solidFill>
              <a:latin typeface="Times New Roman"/>
              <a:ea typeface="Times New Roman"/>
              <a:cs typeface="Times New Roman"/>
              <a:sym typeface="Times New Roman"/>
            </a:endParaRPr>
          </a:p>
          <a:p>
            <a:pPr indent="-205918" lvl="0" marL="182562" marR="0" rtl="0" algn="l">
              <a:lnSpc>
                <a:spcPct val="75000"/>
              </a:lnSpc>
              <a:spcBef>
                <a:spcPts val="1600"/>
              </a:spcBef>
              <a:spcAft>
                <a:spcPts val="0"/>
              </a:spcAft>
              <a:buClr>
                <a:schemeClr val="accent1"/>
              </a:buClr>
              <a:buSzPct val="100000"/>
              <a:buFont typeface="Times New Roman"/>
              <a:buChar char="•"/>
            </a:pPr>
            <a:r>
              <a:rPr i="0" lang="en-US" sz="4824" u="none">
                <a:solidFill>
                  <a:schemeClr val="dk1"/>
                </a:solidFill>
                <a:latin typeface="Times New Roman"/>
                <a:ea typeface="Times New Roman"/>
                <a:cs typeface="Times New Roman"/>
                <a:sym typeface="Times New Roman"/>
              </a:rPr>
              <a:t>I’m reading a book on anti-gravity. It’s impossible to put down.</a:t>
            </a:r>
            <a:endParaRPr b="1" i="0" sz="4824" u="none">
              <a:solidFill>
                <a:srgbClr val="00B050"/>
              </a:solidFill>
              <a:latin typeface="Times New Roman"/>
              <a:ea typeface="Times New Roman"/>
              <a:cs typeface="Times New Roman"/>
              <a:sym typeface="Times New Roman"/>
            </a:endParaRPr>
          </a:p>
          <a:p>
            <a:pPr indent="-182562" lvl="0" marL="182562" marR="0" rtl="0" algn="l">
              <a:lnSpc>
                <a:spcPct val="75000"/>
              </a:lnSpc>
              <a:spcBef>
                <a:spcPts val="1600"/>
              </a:spcBef>
              <a:spcAft>
                <a:spcPts val="0"/>
              </a:spcAft>
              <a:buClr>
                <a:schemeClr val="accent1"/>
              </a:buClr>
              <a:buSzPct val="26533"/>
              <a:buFont typeface="Arial"/>
              <a:buNone/>
            </a:pPr>
            <a:r>
              <a:rPr b="1" i="0" lang="en-US" sz="4824" u="none">
                <a:solidFill>
                  <a:srgbClr val="0000FF"/>
                </a:solidFill>
                <a:latin typeface="Times New Roman"/>
                <a:ea typeface="Times New Roman"/>
                <a:cs typeface="Times New Roman"/>
                <a:sym typeface="Times New Roman"/>
              </a:rPr>
              <a:t>The pun plays on "put down," meaning both to stop reading and the concept of gravity.</a:t>
            </a:r>
            <a:endParaRPr sz="4824">
              <a:solidFill>
                <a:srgbClr val="0000FF"/>
              </a:solidFill>
              <a:latin typeface="Times New Roman"/>
              <a:ea typeface="Times New Roman"/>
              <a:cs typeface="Times New Roman"/>
              <a:sym typeface="Times New Roman"/>
            </a:endParaRPr>
          </a:p>
          <a:p>
            <a:pPr indent="-205918" lvl="0" marL="182562" marR="0" rtl="0" algn="l">
              <a:lnSpc>
                <a:spcPct val="75000"/>
              </a:lnSpc>
              <a:spcBef>
                <a:spcPts val="1600"/>
              </a:spcBef>
              <a:spcAft>
                <a:spcPts val="0"/>
              </a:spcAft>
              <a:buClr>
                <a:schemeClr val="accent1"/>
              </a:buClr>
              <a:buSzPct val="100000"/>
              <a:buFont typeface="Times New Roman"/>
              <a:buChar char="•"/>
            </a:pPr>
            <a:r>
              <a:rPr i="0" lang="en-US" sz="4824" u="none">
                <a:solidFill>
                  <a:schemeClr val="dk1"/>
                </a:solidFill>
                <a:latin typeface="Times New Roman"/>
                <a:ea typeface="Times New Roman"/>
                <a:cs typeface="Times New Roman"/>
                <a:sym typeface="Times New Roman"/>
              </a:rPr>
              <a:t>I’m on a seafood diet. I see food and I eat it.</a:t>
            </a:r>
            <a:endParaRPr sz="4824">
              <a:latin typeface="Times New Roman"/>
              <a:ea typeface="Times New Roman"/>
              <a:cs typeface="Times New Roman"/>
              <a:sym typeface="Times New Roman"/>
            </a:endParaRPr>
          </a:p>
          <a:p>
            <a:pPr indent="0" lvl="0" marL="0" marR="0" rtl="0" algn="l">
              <a:lnSpc>
                <a:spcPct val="75000"/>
              </a:lnSpc>
              <a:spcBef>
                <a:spcPts val="1600"/>
              </a:spcBef>
              <a:spcAft>
                <a:spcPts val="0"/>
              </a:spcAft>
              <a:buNone/>
            </a:pPr>
            <a:r>
              <a:rPr b="1" lang="en-US" sz="4824">
                <a:solidFill>
                  <a:srgbClr val="0000FF"/>
                </a:solidFill>
                <a:latin typeface="Times New Roman"/>
                <a:ea typeface="Times New Roman"/>
                <a:cs typeface="Times New Roman"/>
                <a:sym typeface="Times New Roman"/>
              </a:rPr>
              <a:t>“Seafood” sounds like “see food” — turns a diet into a joke about eating everything you see.</a:t>
            </a:r>
            <a:endParaRPr b="1" sz="4824">
              <a:solidFill>
                <a:srgbClr val="0000FF"/>
              </a:solidFill>
              <a:latin typeface="Times New Roman"/>
              <a:ea typeface="Times New Roman"/>
              <a:cs typeface="Times New Roman"/>
              <a:sym typeface="Times New Roman"/>
            </a:endParaRPr>
          </a:p>
          <a:p>
            <a:pPr indent="-101282" lvl="0" marL="182562" marR="0" rtl="0" algn="l">
              <a:lnSpc>
                <a:spcPct val="75000"/>
              </a:lnSpc>
              <a:spcBef>
                <a:spcPts val="1600"/>
              </a:spcBef>
              <a:spcAft>
                <a:spcPts val="0"/>
              </a:spcAft>
              <a:buClr>
                <a:schemeClr val="accent1"/>
              </a:buClr>
              <a:buSzPct val="80000"/>
              <a:buFont typeface="Arial"/>
              <a:buNone/>
            </a:pPr>
            <a:r>
              <a:t/>
            </a:r>
            <a:endParaRPr b="1" i="0" sz="1600" u="none">
              <a:solidFill>
                <a:srgbClr val="00B050"/>
              </a:solidFill>
              <a:latin typeface="Century Schoolbook"/>
              <a:ea typeface="Century Schoolbook"/>
              <a:cs typeface="Century Schoolbook"/>
              <a:sym typeface="Century Schoolbook"/>
            </a:endParaRPr>
          </a:p>
          <a:p>
            <a:pPr indent="-101282" lvl="0" marL="182563" marR="0" rtl="0" algn="l">
              <a:lnSpc>
                <a:spcPct val="95000"/>
              </a:lnSpc>
              <a:spcBef>
                <a:spcPts val="1600"/>
              </a:spcBef>
              <a:spcAft>
                <a:spcPts val="0"/>
              </a:spcAft>
              <a:buClr>
                <a:schemeClr val="accent1"/>
              </a:buClr>
              <a:buSzPct val="80000"/>
              <a:buFont typeface="Arial"/>
              <a:buNone/>
            </a:pPr>
            <a:r>
              <a:t/>
            </a:r>
            <a:endParaRPr b="1" i="0" sz="1600" u="none">
              <a:solidFill>
                <a:srgbClr val="00B050"/>
              </a:solidFill>
              <a:latin typeface="Century Schoolbook"/>
              <a:ea typeface="Century Schoolbook"/>
              <a:cs typeface="Century Schoolbook"/>
              <a:sym typeface="Century Schoolboo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228600" y="228600"/>
            <a:ext cx="7269162" cy="6254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entury Schoolbook"/>
              <a:buNone/>
            </a:pPr>
            <a:r>
              <a:rPr b="1" i="0" lang="en-US" sz="3600" u="none">
                <a:solidFill>
                  <a:schemeClr val="dk1"/>
                </a:solidFill>
                <a:latin typeface="Century Schoolbook"/>
                <a:ea typeface="Century Schoolbook"/>
                <a:cs typeface="Century Schoolbook"/>
                <a:sym typeface="Century Schoolbook"/>
              </a:rPr>
              <a:t>Euphemism</a:t>
            </a:r>
            <a:endParaRPr/>
          </a:p>
        </p:txBody>
      </p:sp>
      <p:sp>
        <p:nvSpPr>
          <p:cNvPr id="216" name="Google Shape;216;p14"/>
          <p:cNvSpPr txBox="1"/>
          <p:nvPr>
            <p:ph idx="1" type="body"/>
          </p:nvPr>
        </p:nvSpPr>
        <p:spPr>
          <a:xfrm>
            <a:off x="228600" y="865187"/>
            <a:ext cx="8458200" cy="5611812"/>
          </a:xfrm>
          <a:prstGeom prst="rect">
            <a:avLst/>
          </a:prstGeom>
          <a:noFill/>
          <a:ln>
            <a:noFill/>
          </a:ln>
        </p:spPr>
        <p:txBody>
          <a:bodyPr anchorCtr="0" anchor="t" bIns="45700" lIns="91425" spcFirstLastPara="1" rIns="91425" wrap="square" tIns="45700">
            <a:normAutofit/>
          </a:bodyPr>
          <a:lstStyle/>
          <a:p>
            <a:pPr indent="0" lvl="0" marL="0" marR="0" rtl="0" algn="l">
              <a:lnSpc>
                <a:spcPct val="95000"/>
              </a:lnSpc>
              <a:spcBef>
                <a:spcPts val="0"/>
              </a:spcBef>
              <a:spcAft>
                <a:spcPts val="0"/>
              </a:spcAft>
              <a:buClr>
                <a:schemeClr val="accent1"/>
              </a:buClr>
              <a:buSzPts val="2240"/>
              <a:buFont typeface="Arial"/>
              <a:buNone/>
            </a:pPr>
            <a:r>
              <a:rPr b="0" i="0" lang="en-US" sz="2800" u="none">
                <a:solidFill>
                  <a:schemeClr val="dk1"/>
                </a:solidFill>
                <a:latin typeface="Century Schoolbook"/>
                <a:ea typeface="Century Schoolbook"/>
                <a:cs typeface="Century Schoolbook"/>
                <a:sym typeface="Century Schoolbook"/>
              </a:rPr>
              <a:t>A word or phrase used to </a:t>
            </a:r>
            <a:r>
              <a:rPr b="0" i="0" lang="en-US" sz="2800" u="sng">
                <a:solidFill>
                  <a:schemeClr val="dk1"/>
                </a:solidFill>
                <a:latin typeface="Century Schoolbook"/>
                <a:ea typeface="Century Schoolbook"/>
                <a:cs typeface="Century Schoolbook"/>
                <a:sym typeface="Century Schoolbook"/>
                <a:hlinkClick r:id="rId3">
                  <a:extLst>
                    <a:ext uri="{A12FA001-AC4F-418D-AE19-62706E023703}">
                      <ahyp:hlinkClr val="tx"/>
                    </a:ext>
                  </a:extLst>
                </a:hlinkClick>
              </a:rPr>
              <a:t>substituted</a:t>
            </a:r>
            <a:r>
              <a:rPr b="0" i="0" lang="en-US" sz="2800" u="none">
                <a:solidFill>
                  <a:schemeClr val="dk1"/>
                </a:solidFill>
                <a:latin typeface="Century Schoolbook"/>
                <a:ea typeface="Century Schoolbook"/>
                <a:cs typeface="Century Schoolbook"/>
                <a:sym typeface="Century Schoolbook"/>
              </a:rPr>
              <a:t> for or to avoid saying an unpleasant or offensive word. </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“Economical” </a:t>
            </a:r>
            <a:r>
              <a:rPr b="0" i="0" lang="en-US" sz="1800" u="none">
                <a:solidFill>
                  <a:schemeClr val="dk1"/>
                </a:solidFill>
                <a:latin typeface="Century Schoolbook"/>
                <a:ea typeface="Century Schoolbook"/>
                <a:cs typeface="Century Schoolbook"/>
                <a:sym typeface="Century Schoolbook"/>
              </a:rPr>
              <a:t>instead of </a:t>
            </a:r>
            <a:r>
              <a:rPr b="0" i="0" lang="en-US" sz="1800" u="none">
                <a:solidFill>
                  <a:srgbClr val="FF0000"/>
                </a:solidFill>
                <a:latin typeface="Century Schoolbook"/>
                <a:ea typeface="Century Schoolbook"/>
                <a:cs typeface="Century Schoolbook"/>
                <a:sym typeface="Century Schoolbook"/>
              </a:rPr>
              <a:t>“cheap”.</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big-boned</a:t>
            </a:r>
            <a:r>
              <a:rPr b="0" i="0" lang="en-US" sz="1800" u="none">
                <a:solidFill>
                  <a:schemeClr val="dk1"/>
                </a:solidFill>
                <a:latin typeface="Century Schoolbook"/>
                <a:ea typeface="Century Schoolbook"/>
                <a:cs typeface="Century Schoolbook"/>
                <a:sym typeface="Century Schoolbook"/>
              </a:rPr>
              <a:t> instead of </a:t>
            </a:r>
            <a:r>
              <a:rPr b="0" i="0" lang="en-US" sz="1800" u="none">
                <a:solidFill>
                  <a:srgbClr val="FF0000"/>
                </a:solidFill>
                <a:latin typeface="Century Schoolbook"/>
                <a:ea typeface="Century Schoolbook"/>
                <a:cs typeface="Century Schoolbook"/>
                <a:sym typeface="Century Schoolbook"/>
              </a:rPr>
              <a:t>large.</a:t>
            </a:r>
            <a:endParaRPr b="0" i="0" sz="1800" u="none">
              <a:solidFill>
                <a:srgbClr val="FF0000"/>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well-fed</a:t>
            </a:r>
            <a:r>
              <a:rPr b="0" i="0" lang="en-US" sz="1800" u="none">
                <a:solidFill>
                  <a:schemeClr val="dk1"/>
                </a:solidFill>
                <a:latin typeface="Century Schoolbook"/>
                <a:ea typeface="Century Schoolbook"/>
                <a:cs typeface="Century Schoolbook"/>
                <a:sym typeface="Century Schoolbook"/>
              </a:rPr>
              <a:t> instead of </a:t>
            </a:r>
            <a:r>
              <a:rPr b="0" i="0" lang="en-US" sz="1800" u="none">
                <a:solidFill>
                  <a:srgbClr val="FF0000"/>
                </a:solidFill>
                <a:latin typeface="Century Schoolbook"/>
                <a:ea typeface="Century Schoolbook"/>
                <a:cs typeface="Century Schoolbook"/>
                <a:sym typeface="Century Schoolbook"/>
              </a:rPr>
              <a:t>overweight.</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outspoken</a:t>
            </a:r>
            <a:r>
              <a:rPr b="0" i="0" lang="en-US" sz="1800" u="none">
                <a:solidFill>
                  <a:schemeClr val="dk1"/>
                </a:solidFill>
                <a:latin typeface="Century Schoolbook"/>
                <a:ea typeface="Century Schoolbook"/>
                <a:cs typeface="Century Schoolbook"/>
                <a:sym typeface="Century Schoolbook"/>
              </a:rPr>
              <a:t> instead of </a:t>
            </a:r>
            <a:r>
              <a:rPr b="0" i="0" lang="en-US" sz="1800" u="none">
                <a:solidFill>
                  <a:srgbClr val="FF0000"/>
                </a:solidFill>
                <a:latin typeface="Century Schoolbook"/>
                <a:ea typeface="Century Schoolbook"/>
                <a:cs typeface="Century Schoolbook"/>
                <a:sym typeface="Century Schoolbook"/>
              </a:rPr>
              <a:t>bossy.</a:t>
            </a:r>
            <a:endParaRPr b="0" i="0" sz="1800" u="none">
              <a:solidFill>
                <a:srgbClr val="FF0000"/>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curvy</a:t>
            </a:r>
            <a:r>
              <a:rPr b="0" i="0" lang="en-US" sz="1800" u="none">
                <a:solidFill>
                  <a:schemeClr val="dk1"/>
                </a:solidFill>
                <a:latin typeface="Century Schoolbook"/>
                <a:ea typeface="Century Schoolbook"/>
                <a:cs typeface="Century Schoolbook"/>
                <a:sym typeface="Century Schoolbook"/>
              </a:rPr>
              <a:t> instead of </a:t>
            </a:r>
            <a:r>
              <a:rPr b="0" i="0" lang="en-US" sz="1800" u="none">
                <a:solidFill>
                  <a:srgbClr val="FF0000"/>
                </a:solidFill>
                <a:latin typeface="Century Schoolbook"/>
                <a:ea typeface="Century Schoolbook"/>
                <a:cs typeface="Century Schoolbook"/>
                <a:sym typeface="Century Schoolbook"/>
              </a:rPr>
              <a:t>fat.</a:t>
            </a:r>
            <a:endParaRPr b="0" i="0" sz="1800" u="none">
              <a:solidFill>
                <a:srgbClr val="FF0000"/>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petite</a:t>
            </a:r>
            <a:r>
              <a:rPr b="0" i="0" lang="en-US" sz="1800" u="none">
                <a:solidFill>
                  <a:schemeClr val="dk1"/>
                </a:solidFill>
                <a:latin typeface="Century Schoolbook"/>
                <a:ea typeface="Century Schoolbook"/>
                <a:cs typeface="Century Schoolbook"/>
                <a:sym typeface="Century Schoolbook"/>
              </a:rPr>
              <a:t> instead of </a:t>
            </a:r>
            <a:r>
              <a:rPr b="0" i="0" lang="en-US" sz="1800" u="none">
                <a:solidFill>
                  <a:srgbClr val="FF0000"/>
                </a:solidFill>
                <a:latin typeface="Century Schoolbook"/>
                <a:ea typeface="Century Schoolbook"/>
                <a:cs typeface="Century Schoolbook"/>
                <a:sym typeface="Century Schoolbook"/>
              </a:rPr>
              <a:t>short.</a:t>
            </a:r>
            <a:endParaRPr b="0" i="0" sz="1800" u="none">
              <a:solidFill>
                <a:srgbClr val="FF0000"/>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“Let go” </a:t>
            </a:r>
            <a:r>
              <a:rPr b="0" i="0" lang="en-US" sz="1800" u="none">
                <a:solidFill>
                  <a:schemeClr val="dk1"/>
                </a:solidFill>
                <a:latin typeface="Century Schoolbook"/>
                <a:ea typeface="Century Schoolbook"/>
                <a:cs typeface="Century Schoolbook"/>
                <a:sym typeface="Century Schoolbook"/>
              </a:rPr>
              <a:t>instead of </a:t>
            </a:r>
            <a:r>
              <a:rPr b="0" i="0" lang="en-US" sz="1800" u="none">
                <a:solidFill>
                  <a:srgbClr val="FF0000"/>
                </a:solidFill>
                <a:latin typeface="Century Schoolbook"/>
                <a:ea typeface="Century Schoolbook"/>
                <a:cs typeface="Century Schoolbook"/>
                <a:sym typeface="Century Schoolbook"/>
              </a:rPr>
              <a:t>“fired”.</a:t>
            </a:r>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“Between jobs” </a:t>
            </a:r>
            <a:r>
              <a:rPr b="0" i="0" lang="en-US" sz="1800" u="none">
                <a:solidFill>
                  <a:schemeClr val="dk1"/>
                </a:solidFill>
                <a:latin typeface="Century Schoolbook"/>
                <a:ea typeface="Century Schoolbook"/>
                <a:cs typeface="Century Schoolbook"/>
                <a:sym typeface="Century Schoolbook"/>
              </a:rPr>
              <a:t>instead of </a:t>
            </a:r>
            <a:r>
              <a:rPr b="0" i="0" lang="en-US" sz="1800" u="none">
                <a:solidFill>
                  <a:srgbClr val="FF0000"/>
                </a:solidFill>
                <a:latin typeface="Century Schoolbook"/>
                <a:ea typeface="Century Schoolbook"/>
                <a:cs typeface="Century Schoolbook"/>
                <a:sym typeface="Century Schoolbook"/>
              </a:rPr>
              <a:t>“unemployed”. </a:t>
            </a:r>
            <a:endParaRPr b="0" i="0" sz="1800" u="none">
              <a:solidFill>
                <a:srgbClr val="FF0000"/>
              </a:solidFill>
              <a:latin typeface="Century Schoolbook"/>
              <a:ea typeface="Century Schoolbook"/>
              <a:cs typeface="Century Schoolbook"/>
              <a:sym typeface="Century Schoolbook"/>
            </a:endParaRPr>
          </a:p>
          <a:p>
            <a:pPr indent="-91440" lvl="0" marL="0" marR="0" rtl="0" algn="l">
              <a:lnSpc>
                <a:spcPct val="95000"/>
              </a:lnSpc>
              <a:spcBef>
                <a:spcPts val="1600"/>
              </a:spcBef>
              <a:spcAft>
                <a:spcPts val="0"/>
              </a:spcAft>
              <a:buClr>
                <a:schemeClr val="accent1"/>
              </a:buClr>
              <a:buSzPts val="1440"/>
              <a:buFont typeface="Arial"/>
              <a:buChar char="•"/>
            </a:pPr>
            <a:r>
              <a:rPr b="0" i="0" lang="en-US" sz="1800" u="none">
                <a:solidFill>
                  <a:srgbClr val="00B050"/>
                </a:solidFill>
                <a:latin typeface="Century Schoolbook"/>
                <a:ea typeface="Century Schoolbook"/>
                <a:cs typeface="Century Schoolbook"/>
                <a:sym typeface="Century Schoolbook"/>
              </a:rPr>
              <a:t>“Senior citizen” </a:t>
            </a:r>
            <a:r>
              <a:rPr b="0" i="0" lang="en-US" sz="1800" u="none">
                <a:solidFill>
                  <a:schemeClr val="dk1"/>
                </a:solidFill>
                <a:latin typeface="Century Schoolbook"/>
                <a:ea typeface="Century Schoolbook"/>
                <a:cs typeface="Century Schoolbook"/>
                <a:sym typeface="Century Schoolbook"/>
              </a:rPr>
              <a:t>instead of </a:t>
            </a:r>
            <a:r>
              <a:rPr b="0" i="0" lang="en-US" sz="1800" u="none">
                <a:solidFill>
                  <a:srgbClr val="FF0000"/>
                </a:solidFill>
                <a:latin typeface="Century Schoolbook"/>
                <a:ea typeface="Century Schoolbook"/>
                <a:cs typeface="Century Schoolbook"/>
                <a:sym typeface="Century Schoolbook"/>
              </a:rPr>
              <a:t>“Old person”.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381000" y="228600"/>
            <a:ext cx="7269162" cy="7016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C000"/>
              </a:buClr>
              <a:buSzPts val="4000"/>
              <a:buFont typeface="Century Schoolbook"/>
              <a:buNone/>
            </a:pPr>
            <a:r>
              <a:rPr b="1" i="0" lang="en-US" sz="4000" u="sng">
                <a:solidFill>
                  <a:srgbClr val="FFC000"/>
                </a:solidFill>
                <a:latin typeface="Century Schoolbook"/>
                <a:ea typeface="Century Schoolbook"/>
                <a:cs typeface="Century Schoolbook"/>
                <a:sym typeface="Century Schoolbook"/>
              </a:rPr>
              <a:t>Oxymoron</a:t>
            </a:r>
            <a:endParaRPr/>
          </a:p>
        </p:txBody>
      </p:sp>
      <p:sp>
        <p:nvSpPr>
          <p:cNvPr id="222" name="Google Shape;222;p15"/>
          <p:cNvSpPr txBox="1"/>
          <p:nvPr>
            <p:ph idx="1" type="body"/>
          </p:nvPr>
        </p:nvSpPr>
        <p:spPr>
          <a:xfrm>
            <a:off x="381000" y="930275"/>
            <a:ext cx="7772400" cy="5927725"/>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85000"/>
              </a:lnSpc>
              <a:spcBef>
                <a:spcPts val="0"/>
              </a:spcBef>
              <a:spcAft>
                <a:spcPts val="0"/>
              </a:spcAft>
              <a:buClr>
                <a:schemeClr val="accent1"/>
              </a:buClr>
              <a:buSzPts val="1360"/>
              <a:buFont typeface="Arial"/>
              <a:buChar char="•"/>
            </a:pPr>
            <a:r>
              <a:rPr b="0" i="0" lang="en-US" sz="1700" u="none">
                <a:solidFill>
                  <a:schemeClr val="dk1"/>
                </a:solidFill>
                <a:latin typeface="Century Schoolbook"/>
                <a:ea typeface="Century Schoolbook"/>
                <a:cs typeface="Century Schoolbook"/>
                <a:sym typeface="Century Schoolbook"/>
              </a:rPr>
              <a:t>When two words are put together that contradict each other.  “Opposites”.</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Old news</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Pretty Ugly</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Deafening silence</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Organized chaos.</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Friendly fight</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False truth</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Climb down </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Close distance</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Grow smaller</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Unbiased opinion</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Modern history</a:t>
            </a:r>
            <a:endParaRPr/>
          </a:p>
          <a:p>
            <a:pPr indent="-182562" lvl="0" marL="182562" marR="0" rtl="0" algn="l">
              <a:lnSpc>
                <a:spcPct val="85000"/>
              </a:lnSpc>
              <a:spcBef>
                <a:spcPts val="1600"/>
              </a:spcBef>
              <a:spcAft>
                <a:spcPts val="0"/>
              </a:spcAft>
              <a:buClr>
                <a:schemeClr val="accent1"/>
              </a:buClr>
              <a:buSzPts val="1360"/>
              <a:buFont typeface="Arial"/>
              <a:buChar char="•"/>
            </a:pPr>
            <a:r>
              <a:rPr b="0" i="0" lang="en-US" sz="1700" u="none">
                <a:solidFill>
                  <a:srgbClr val="FF0080"/>
                </a:solidFill>
                <a:latin typeface="Century Schoolbook"/>
                <a:ea typeface="Century Schoolbook"/>
                <a:cs typeface="Century Schoolbook"/>
                <a:sym typeface="Century Schoolbook"/>
              </a:rPr>
              <a:t>Small crowd</a:t>
            </a:r>
            <a:endParaRPr/>
          </a:p>
          <a:p>
            <a:pPr indent="-182562" lvl="0" marL="182562" marR="0" rtl="0" algn="l">
              <a:lnSpc>
                <a:spcPct val="85000"/>
              </a:lnSpc>
              <a:spcBef>
                <a:spcPts val="1600"/>
              </a:spcBef>
              <a:spcAft>
                <a:spcPts val="0"/>
              </a:spcAft>
              <a:buClr>
                <a:schemeClr val="accent1"/>
              </a:buClr>
              <a:buSzPts val="1360"/>
              <a:buFont typeface="Arial"/>
              <a:buNone/>
            </a:pPr>
            <a:r>
              <a:t/>
            </a:r>
            <a:endParaRPr b="0" i="0" sz="1700" u="none">
              <a:solidFill>
                <a:schemeClr val="dk1"/>
              </a:solidFill>
              <a:latin typeface="Century Schoolbook"/>
              <a:ea typeface="Century Schoolbook"/>
              <a:cs typeface="Century Schoolbook"/>
              <a:sym typeface="Century Schoolbook"/>
            </a:endParaRPr>
          </a:p>
          <a:p>
            <a:pPr indent="-96202" lvl="0" marL="182563" marR="0" rtl="0" algn="l">
              <a:lnSpc>
                <a:spcPct val="95000"/>
              </a:lnSpc>
              <a:spcBef>
                <a:spcPts val="1600"/>
              </a:spcBef>
              <a:spcAft>
                <a:spcPts val="0"/>
              </a:spcAft>
              <a:buClr>
                <a:schemeClr val="accent1"/>
              </a:buClr>
              <a:buSzPts val="1360"/>
              <a:buFont typeface="Arial"/>
              <a:buNone/>
            </a:pPr>
            <a:r>
              <a:t/>
            </a:r>
            <a:endParaRPr b="0" i="0" sz="170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7561f3f64b_0_26"/>
          <p:cNvSpPr txBox="1"/>
          <p:nvPr>
            <p:ph type="title"/>
          </p:nvPr>
        </p:nvSpPr>
        <p:spPr>
          <a:xfrm>
            <a:off x="534850" y="176650"/>
            <a:ext cx="7269300" cy="1325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u="sng">
                <a:solidFill>
                  <a:srgbClr val="0000FF"/>
                </a:solidFill>
                <a:latin typeface="Times New Roman"/>
                <a:ea typeface="Times New Roman"/>
                <a:cs typeface="Times New Roman"/>
                <a:sym typeface="Times New Roman"/>
              </a:rPr>
              <a:t>Figurative</a:t>
            </a:r>
            <a:r>
              <a:rPr b="1" lang="en-US" u="sng">
                <a:latin typeface="Times New Roman"/>
                <a:ea typeface="Times New Roman"/>
                <a:cs typeface="Times New Roman"/>
                <a:sym typeface="Times New Roman"/>
              </a:rPr>
              <a:t> and </a:t>
            </a:r>
            <a:r>
              <a:rPr b="1" lang="en-US" u="sng">
                <a:solidFill>
                  <a:srgbClr val="CC0000"/>
                </a:solidFill>
                <a:latin typeface="Times New Roman"/>
                <a:ea typeface="Times New Roman"/>
                <a:cs typeface="Times New Roman"/>
                <a:sym typeface="Times New Roman"/>
              </a:rPr>
              <a:t>Literal</a:t>
            </a:r>
            <a:r>
              <a:rPr b="1" lang="en-US" u="sng">
                <a:latin typeface="Times New Roman"/>
                <a:ea typeface="Times New Roman"/>
                <a:cs typeface="Times New Roman"/>
                <a:sym typeface="Times New Roman"/>
              </a:rPr>
              <a:t> Language</a:t>
            </a:r>
            <a:r>
              <a:rPr lang="en-US">
                <a:highlight>
                  <a:srgbClr val="00FFFF"/>
                </a:highlight>
              </a:rPr>
              <a:t> – Practice Activity</a:t>
            </a:r>
            <a:endParaRPr>
              <a:highlight>
                <a:srgbClr val="00FFFF"/>
              </a:highlight>
            </a:endParaRPr>
          </a:p>
        </p:txBody>
      </p:sp>
      <p:sp>
        <p:nvSpPr>
          <p:cNvPr id="105" name="Google Shape;105;g37561f3f64b_0_26"/>
          <p:cNvSpPr txBox="1"/>
          <p:nvPr>
            <p:ph idx="1" type="body"/>
          </p:nvPr>
        </p:nvSpPr>
        <p:spPr>
          <a:xfrm>
            <a:off x="130500" y="2430150"/>
            <a:ext cx="3972600" cy="4416600"/>
          </a:xfrm>
          <a:prstGeom prst="rect">
            <a:avLst/>
          </a:prstGeom>
        </p:spPr>
        <p:txBody>
          <a:bodyPr anchorCtr="0" anchor="t" bIns="45700" lIns="91425" spcFirstLastPara="1" rIns="91425" wrap="square" tIns="45700">
            <a:normAutofit fontScale="92500" lnSpcReduction="20000"/>
          </a:bodyPr>
          <a:lstStyle/>
          <a:p>
            <a:pPr indent="-347588" lvl="0" marL="457200" rtl="0" algn="l">
              <a:spcBef>
                <a:spcPts val="1400"/>
              </a:spcBef>
              <a:spcAft>
                <a:spcPts val="0"/>
              </a:spcAft>
              <a:buClr>
                <a:srgbClr val="0B5394"/>
              </a:buClr>
              <a:buSzPct val="100000"/>
              <a:buFont typeface="Times New Roman"/>
              <a:buAutoNum type="arabicPeriod"/>
            </a:pPr>
            <a:r>
              <a:rPr lang="en-US" sz="2025">
                <a:solidFill>
                  <a:srgbClr val="0B5394"/>
                </a:solidFill>
                <a:latin typeface="Times New Roman"/>
                <a:ea typeface="Times New Roman"/>
                <a:cs typeface="Times New Roman"/>
                <a:sym typeface="Times New Roman"/>
              </a:rPr>
              <a:t>The sky was filled with dark clouds before the storm.</a:t>
            </a:r>
            <a:br>
              <a:rPr lang="en-US" sz="2025">
                <a:solidFill>
                  <a:srgbClr val="0B5394"/>
                </a:solidFill>
                <a:latin typeface="Times New Roman"/>
                <a:ea typeface="Times New Roman"/>
                <a:cs typeface="Times New Roman"/>
                <a:sym typeface="Times New Roman"/>
              </a:rPr>
            </a:br>
            <a:r>
              <a:rPr lang="en-US" sz="2025">
                <a:solidFill>
                  <a:srgbClr val="0B5394"/>
                </a:solidFill>
                <a:latin typeface="Times New Roman"/>
                <a:ea typeface="Times New Roman"/>
                <a:cs typeface="Times New Roman"/>
                <a:sym typeface="Times New Roman"/>
              </a:rPr>
              <a:t> → _______</a:t>
            </a:r>
            <a:br>
              <a:rPr lang="en-US" sz="2025">
                <a:solidFill>
                  <a:srgbClr val="0B5394"/>
                </a:solidFill>
                <a:latin typeface="Times New Roman"/>
                <a:ea typeface="Times New Roman"/>
                <a:cs typeface="Times New Roman"/>
                <a:sym typeface="Times New Roman"/>
              </a:rPr>
            </a:br>
            <a:endParaRPr sz="2025">
              <a:solidFill>
                <a:srgbClr val="0B5394"/>
              </a:solidFill>
              <a:latin typeface="Times New Roman"/>
              <a:ea typeface="Times New Roman"/>
              <a:cs typeface="Times New Roman"/>
              <a:sym typeface="Times New Roman"/>
            </a:endParaRPr>
          </a:p>
          <a:p>
            <a:pPr indent="-347588" lvl="0" marL="457200" rtl="0" algn="l">
              <a:spcBef>
                <a:spcPts val="0"/>
              </a:spcBef>
              <a:spcAft>
                <a:spcPts val="0"/>
              </a:spcAft>
              <a:buClr>
                <a:srgbClr val="0B5394"/>
              </a:buClr>
              <a:buSzPct val="100000"/>
              <a:buFont typeface="Times New Roman"/>
              <a:buAutoNum type="arabicPeriod"/>
            </a:pPr>
            <a:r>
              <a:rPr lang="en-US" sz="2025">
                <a:solidFill>
                  <a:srgbClr val="0B5394"/>
                </a:solidFill>
                <a:latin typeface="Times New Roman"/>
                <a:ea typeface="Times New Roman"/>
                <a:cs typeface="Times New Roman"/>
                <a:sym typeface="Times New Roman"/>
              </a:rPr>
              <a:t>Her smile was as bright as the sun.</a:t>
            </a:r>
            <a:br>
              <a:rPr lang="en-US" sz="2025">
                <a:solidFill>
                  <a:srgbClr val="0B5394"/>
                </a:solidFill>
                <a:latin typeface="Times New Roman"/>
                <a:ea typeface="Times New Roman"/>
                <a:cs typeface="Times New Roman"/>
                <a:sym typeface="Times New Roman"/>
              </a:rPr>
            </a:br>
            <a:r>
              <a:rPr lang="en-US" sz="2025">
                <a:solidFill>
                  <a:srgbClr val="0B5394"/>
                </a:solidFill>
                <a:latin typeface="Times New Roman"/>
                <a:ea typeface="Times New Roman"/>
                <a:cs typeface="Times New Roman"/>
                <a:sym typeface="Times New Roman"/>
              </a:rPr>
              <a:t> → _______</a:t>
            </a:r>
            <a:br>
              <a:rPr lang="en-US" sz="2025">
                <a:solidFill>
                  <a:srgbClr val="0B5394"/>
                </a:solidFill>
                <a:latin typeface="Times New Roman"/>
                <a:ea typeface="Times New Roman"/>
                <a:cs typeface="Times New Roman"/>
                <a:sym typeface="Times New Roman"/>
              </a:rPr>
            </a:br>
            <a:endParaRPr sz="2025">
              <a:solidFill>
                <a:srgbClr val="0B5394"/>
              </a:solidFill>
              <a:latin typeface="Times New Roman"/>
              <a:ea typeface="Times New Roman"/>
              <a:cs typeface="Times New Roman"/>
              <a:sym typeface="Times New Roman"/>
            </a:endParaRPr>
          </a:p>
          <a:p>
            <a:pPr indent="-347588" lvl="0" marL="457200" rtl="0" algn="l">
              <a:spcBef>
                <a:spcPts val="0"/>
              </a:spcBef>
              <a:spcAft>
                <a:spcPts val="0"/>
              </a:spcAft>
              <a:buClr>
                <a:srgbClr val="0B5394"/>
              </a:buClr>
              <a:buSzPct val="100000"/>
              <a:buFont typeface="Times New Roman"/>
              <a:buAutoNum type="arabicPeriod"/>
            </a:pPr>
            <a:r>
              <a:rPr lang="en-US" sz="2025">
                <a:solidFill>
                  <a:srgbClr val="0B5394"/>
                </a:solidFill>
                <a:latin typeface="Times New Roman"/>
                <a:ea typeface="Times New Roman"/>
                <a:cs typeface="Times New Roman"/>
                <a:sym typeface="Times New Roman"/>
              </a:rPr>
              <a:t>He has a ton of homework to finish tonight.</a:t>
            </a:r>
            <a:br>
              <a:rPr lang="en-US" sz="2025">
                <a:solidFill>
                  <a:srgbClr val="0B5394"/>
                </a:solidFill>
                <a:latin typeface="Times New Roman"/>
                <a:ea typeface="Times New Roman"/>
                <a:cs typeface="Times New Roman"/>
                <a:sym typeface="Times New Roman"/>
              </a:rPr>
            </a:br>
            <a:r>
              <a:rPr lang="en-US" sz="2025">
                <a:solidFill>
                  <a:srgbClr val="0B5394"/>
                </a:solidFill>
                <a:latin typeface="Times New Roman"/>
                <a:ea typeface="Times New Roman"/>
                <a:cs typeface="Times New Roman"/>
                <a:sym typeface="Times New Roman"/>
              </a:rPr>
              <a:t> → _______</a:t>
            </a:r>
            <a:br>
              <a:rPr lang="en-US" sz="2025">
                <a:solidFill>
                  <a:srgbClr val="0B5394"/>
                </a:solidFill>
                <a:latin typeface="Times New Roman"/>
                <a:ea typeface="Times New Roman"/>
                <a:cs typeface="Times New Roman"/>
                <a:sym typeface="Times New Roman"/>
              </a:rPr>
            </a:br>
            <a:endParaRPr sz="2025">
              <a:solidFill>
                <a:srgbClr val="0B5394"/>
              </a:solidFill>
              <a:latin typeface="Times New Roman"/>
              <a:ea typeface="Times New Roman"/>
              <a:cs typeface="Times New Roman"/>
              <a:sym typeface="Times New Roman"/>
            </a:endParaRPr>
          </a:p>
          <a:p>
            <a:pPr indent="-347588" lvl="0" marL="457200" rtl="0" algn="l">
              <a:spcBef>
                <a:spcPts val="0"/>
              </a:spcBef>
              <a:spcAft>
                <a:spcPts val="0"/>
              </a:spcAft>
              <a:buClr>
                <a:srgbClr val="0B5394"/>
              </a:buClr>
              <a:buSzPct val="100000"/>
              <a:buFont typeface="Times New Roman"/>
              <a:buAutoNum type="arabicPeriod"/>
            </a:pPr>
            <a:r>
              <a:rPr lang="en-US" sz="2025">
                <a:solidFill>
                  <a:srgbClr val="0B5394"/>
                </a:solidFill>
                <a:latin typeface="Times New Roman"/>
                <a:ea typeface="Times New Roman"/>
                <a:cs typeface="Times New Roman"/>
                <a:sym typeface="Times New Roman"/>
              </a:rPr>
              <a:t>The water in the lake was freezing cold.</a:t>
            </a:r>
            <a:br>
              <a:rPr lang="en-US" sz="2025">
                <a:solidFill>
                  <a:srgbClr val="0B5394"/>
                </a:solidFill>
                <a:latin typeface="Times New Roman"/>
                <a:ea typeface="Times New Roman"/>
                <a:cs typeface="Times New Roman"/>
                <a:sym typeface="Times New Roman"/>
              </a:rPr>
            </a:br>
            <a:r>
              <a:rPr lang="en-US" sz="2025">
                <a:solidFill>
                  <a:srgbClr val="0B5394"/>
                </a:solidFill>
                <a:latin typeface="Times New Roman"/>
                <a:ea typeface="Times New Roman"/>
                <a:cs typeface="Times New Roman"/>
                <a:sym typeface="Times New Roman"/>
              </a:rPr>
              <a:t> → _______</a:t>
            </a:r>
            <a:br>
              <a:rPr lang="en-US" sz="2025">
                <a:solidFill>
                  <a:srgbClr val="0B5394"/>
                </a:solidFill>
                <a:latin typeface="Times New Roman"/>
                <a:ea typeface="Times New Roman"/>
                <a:cs typeface="Times New Roman"/>
                <a:sym typeface="Times New Roman"/>
              </a:rPr>
            </a:br>
            <a:endParaRPr sz="2025">
              <a:solidFill>
                <a:srgbClr val="0B5394"/>
              </a:solidFill>
              <a:latin typeface="Times New Roman"/>
              <a:ea typeface="Times New Roman"/>
              <a:cs typeface="Times New Roman"/>
              <a:sym typeface="Times New Roman"/>
            </a:endParaRPr>
          </a:p>
          <a:p>
            <a:pPr indent="-313182" lvl="0" marL="457200" rtl="0" algn="l">
              <a:spcBef>
                <a:spcPts val="0"/>
              </a:spcBef>
              <a:spcAft>
                <a:spcPts val="0"/>
              </a:spcAft>
              <a:buClr>
                <a:srgbClr val="0B5394"/>
              </a:buClr>
              <a:buSzPct val="71084"/>
              <a:buAutoNum type="arabicPeriod"/>
            </a:pPr>
            <a:r>
              <a:rPr lang="en-US" sz="2025">
                <a:solidFill>
                  <a:srgbClr val="0B5394"/>
                </a:solidFill>
                <a:latin typeface="Times New Roman"/>
                <a:ea typeface="Times New Roman"/>
                <a:cs typeface="Times New Roman"/>
                <a:sym typeface="Times New Roman"/>
              </a:rPr>
              <a:t>My backpack feels like it weighs a thousand pounds!</a:t>
            </a:r>
            <a:br>
              <a:rPr lang="en-US" sz="2025">
                <a:solidFill>
                  <a:srgbClr val="0B5394"/>
                </a:solidFill>
                <a:latin typeface="Times New Roman"/>
                <a:ea typeface="Times New Roman"/>
                <a:cs typeface="Times New Roman"/>
                <a:sym typeface="Times New Roman"/>
              </a:rPr>
            </a:br>
            <a:r>
              <a:rPr lang="en-US" sz="2025">
                <a:solidFill>
                  <a:srgbClr val="0B5394"/>
                </a:solidFill>
                <a:latin typeface="Times New Roman"/>
                <a:ea typeface="Times New Roman"/>
                <a:cs typeface="Times New Roman"/>
                <a:sym typeface="Times New Roman"/>
              </a:rPr>
              <a:t> → _______</a:t>
            </a:r>
            <a:br>
              <a:rPr lang="en-US">
                <a:solidFill>
                  <a:srgbClr val="0B5394"/>
                </a:solidFill>
              </a:rPr>
            </a:br>
            <a:endParaRPr>
              <a:solidFill>
                <a:srgbClr val="0B5394"/>
              </a:solidFill>
            </a:endParaRPr>
          </a:p>
        </p:txBody>
      </p:sp>
      <p:sp>
        <p:nvSpPr>
          <p:cNvPr id="106" name="Google Shape;106;g37561f3f64b_0_26"/>
          <p:cNvSpPr txBox="1"/>
          <p:nvPr/>
        </p:nvSpPr>
        <p:spPr>
          <a:xfrm>
            <a:off x="130500" y="1596800"/>
            <a:ext cx="8238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Times New Roman"/>
                <a:ea typeface="Times New Roman"/>
                <a:cs typeface="Times New Roman"/>
                <a:sym typeface="Times New Roman"/>
              </a:rPr>
              <a:t>Read each sentence carefully. Write </a:t>
            </a:r>
            <a:r>
              <a:rPr b="1" lang="en-US" sz="1800">
                <a:solidFill>
                  <a:schemeClr val="dk1"/>
                </a:solidFill>
                <a:latin typeface="Times New Roman"/>
                <a:ea typeface="Times New Roman"/>
                <a:cs typeface="Times New Roman"/>
                <a:sym typeface="Times New Roman"/>
              </a:rPr>
              <a:t>L</a:t>
            </a:r>
            <a:r>
              <a:rPr lang="en-US" sz="1800">
                <a:solidFill>
                  <a:schemeClr val="dk1"/>
                </a:solidFill>
                <a:latin typeface="Times New Roman"/>
                <a:ea typeface="Times New Roman"/>
                <a:cs typeface="Times New Roman"/>
                <a:sym typeface="Times New Roman"/>
              </a:rPr>
              <a:t> if it uses </a:t>
            </a:r>
            <a:r>
              <a:rPr b="1" lang="en-US" sz="1800">
                <a:solidFill>
                  <a:schemeClr val="dk1"/>
                </a:solidFill>
                <a:latin typeface="Times New Roman"/>
                <a:ea typeface="Times New Roman"/>
                <a:cs typeface="Times New Roman"/>
                <a:sym typeface="Times New Roman"/>
              </a:rPr>
              <a:t>Literal Language</a:t>
            </a:r>
            <a:r>
              <a:rPr lang="en-US" sz="1800">
                <a:solidFill>
                  <a:schemeClr val="dk1"/>
                </a:solidFill>
                <a:latin typeface="Times New Roman"/>
                <a:ea typeface="Times New Roman"/>
                <a:cs typeface="Times New Roman"/>
                <a:sym typeface="Times New Roman"/>
              </a:rPr>
              <a:t> and </a:t>
            </a:r>
            <a:r>
              <a:rPr b="1" lang="en-US" sz="1800">
                <a:solidFill>
                  <a:schemeClr val="dk1"/>
                </a:solidFill>
                <a:latin typeface="Times New Roman"/>
                <a:ea typeface="Times New Roman"/>
                <a:cs typeface="Times New Roman"/>
                <a:sym typeface="Times New Roman"/>
              </a:rPr>
              <a:t>F</a:t>
            </a:r>
            <a:r>
              <a:rPr lang="en-US" sz="1800">
                <a:solidFill>
                  <a:schemeClr val="dk1"/>
                </a:solidFill>
                <a:latin typeface="Times New Roman"/>
                <a:ea typeface="Times New Roman"/>
                <a:cs typeface="Times New Roman"/>
                <a:sym typeface="Times New Roman"/>
              </a:rPr>
              <a:t> if it uses </a:t>
            </a:r>
            <a:r>
              <a:rPr b="1" lang="en-US" sz="1800">
                <a:solidFill>
                  <a:schemeClr val="dk1"/>
                </a:solidFill>
                <a:latin typeface="Times New Roman"/>
                <a:ea typeface="Times New Roman"/>
                <a:cs typeface="Times New Roman"/>
                <a:sym typeface="Times New Roman"/>
              </a:rPr>
              <a:t>Figurative Language</a:t>
            </a:r>
            <a:r>
              <a:rPr lang="en-US" sz="1800">
                <a:solidFill>
                  <a:schemeClr val="dk1"/>
                </a:solidFill>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p:txBody>
      </p:sp>
      <p:sp>
        <p:nvSpPr>
          <p:cNvPr id="107" name="Google Shape;107;g37561f3f64b_0_26"/>
          <p:cNvSpPr txBox="1"/>
          <p:nvPr/>
        </p:nvSpPr>
        <p:spPr>
          <a:xfrm>
            <a:off x="4435875" y="2176925"/>
            <a:ext cx="3755100" cy="4364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400"/>
              </a:spcBef>
              <a:spcAft>
                <a:spcPts val="0"/>
              </a:spcAft>
              <a:buClr>
                <a:schemeClr val="dk1"/>
              </a:buClr>
              <a:buSzPts val="1100"/>
              <a:buFont typeface="Arial"/>
              <a:buNone/>
            </a:pPr>
            <a:r>
              <a:rPr lang="en-US" sz="1700">
                <a:solidFill>
                  <a:srgbClr val="0B5394"/>
                </a:solidFill>
                <a:latin typeface="Times New Roman"/>
                <a:ea typeface="Times New Roman"/>
                <a:cs typeface="Times New Roman"/>
                <a:sym typeface="Times New Roman"/>
              </a:rPr>
              <a:t>6. </a:t>
            </a:r>
            <a:r>
              <a:rPr lang="en-US" sz="1700">
                <a:solidFill>
                  <a:srgbClr val="0B5394"/>
                </a:solidFill>
                <a:latin typeface="Times New Roman"/>
                <a:ea typeface="Times New Roman"/>
                <a:cs typeface="Times New Roman"/>
                <a:sym typeface="Times New Roman"/>
              </a:rPr>
              <a:t>We walked three miles to get to the park.</a:t>
            </a:r>
            <a:br>
              <a:rPr lang="en-US" sz="1700">
                <a:solidFill>
                  <a:srgbClr val="0B5394"/>
                </a:solidFill>
                <a:latin typeface="Times New Roman"/>
                <a:ea typeface="Times New Roman"/>
                <a:cs typeface="Times New Roman"/>
                <a:sym typeface="Times New Roman"/>
              </a:rPr>
            </a:br>
            <a:r>
              <a:rPr lang="en-US" sz="1700">
                <a:solidFill>
                  <a:srgbClr val="0B5394"/>
                </a:solidFill>
                <a:latin typeface="Times New Roman"/>
                <a:ea typeface="Times New Roman"/>
                <a:cs typeface="Times New Roman"/>
                <a:sym typeface="Times New Roman"/>
              </a:rPr>
              <a:t> → _______</a:t>
            </a:r>
            <a:br>
              <a:rPr lang="en-US" sz="1700">
                <a:solidFill>
                  <a:srgbClr val="0B5394"/>
                </a:solidFill>
                <a:latin typeface="Times New Roman"/>
                <a:ea typeface="Times New Roman"/>
                <a:cs typeface="Times New Roman"/>
                <a:sym typeface="Times New Roman"/>
              </a:rPr>
            </a:br>
            <a:endParaRPr sz="1700">
              <a:solidFill>
                <a:srgbClr val="0B5394"/>
              </a:solidFill>
              <a:latin typeface="Times New Roman"/>
              <a:ea typeface="Times New Roman"/>
              <a:cs typeface="Times New Roman"/>
              <a:sym typeface="Times New Roman"/>
            </a:endParaRPr>
          </a:p>
          <a:p>
            <a:pPr indent="0" lvl="0" marL="0" rtl="0" algn="l">
              <a:lnSpc>
                <a:spcPct val="95000"/>
              </a:lnSpc>
              <a:spcBef>
                <a:spcPts val="1400"/>
              </a:spcBef>
              <a:spcAft>
                <a:spcPts val="0"/>
              </a:spcAft>
              <a:buClr>
                <a:schemeClr val="dk1"/>
              </a:buClr>
              <a:buSzPts val="1100"/>
              <a:buFont typeface="Arial"/>
              <a:buNone/>
            </a:pPr>
            <a:r>
              <a:rPr lang="en-US" sz="1700">
                <a:solidFill>
                  <a:srgbClr val="0B5394"/>
                </a:solidFill>
                <a:latin typeface="Times New Roman"/>
                <a:ea typeface="Times New Roman"/>
                <a:cs typeface="Times New Roman"/>
                <a:sym typeface="Times New Roman"/>
              </a:rPr>
              <a:t>7. Time flew by during the fun lesson.</a:t>
            </a:r>
            <a:br>
              <a:rPr lang="en-US" sz="1700">
                <a:solidFill>
                  <a:srgbClr val="0B5394"/>
                </a:solidFill>
                <a:latin typeface="Times New Roman"/>
                <a:ea typeface="Times New Roman"/>
                <a:cs typeface="Times New Roman"/>
                <a:sym typeface="Times New Roman"/>
              </a:rPr>
            </a:br>
            <a:r>
              <a:rPr lang="en-US" sz="1700">
                <a:solidFill>
                  <a:srgbClr val="0B5394"/>
                </a:solidFill>
                <a:latin typeface="Times New Roman"/>
                <a:ea typeface="Times New Roman"/>
                <a:cs typeface="Times New Roman"/>
                <a:sym typeface="Times New Roman"/>
              </a:rPr>
              <a:t> → _______</a:t>
            </a:r>
            <a:br>
              <a:rPr lang="en-US" sz="1700">
                <a:solidFill>
                  <a:srgbClr val="0B5394"/>
                </a:solidFill>
                <a:latin typeface="Times New Roman"/>
                <a:ea typeface="Times New Roman"/>
                <a:cs typeface="Times New Roman"/>
                <a:sym typeface="Times New Roman"/>
              </a:rPr>
            </a:br>
            <a:endParaRPr sz="1700">
              <a:solidFill>
                <a:srgbClr val="0B5394"/>
              </a:solidFill>
              <a:latin typeface="Times New Roman"/>
              <a:ea typeface="Times New Roman"/>
              <a:cs typeface="Times New Roman"/>
              <a:sym typeface="Times New Roman"/>
            </a:endParaRPr>
          </a:p>
          <a:p>
            <a:pPr indent="0" lvl="0" marL="0" rtl="0" algn="l">
              <a:lnSpc>
                <a:spcPct val="95000"/>
              </a:lnSpc>
              <a:spcBef>
                <a:spcPts val="1400"/>
              </a:spcBef>
              <a:spcAft>
                <a:spcPts val="0"/>
              </a:spcAft>
              <a:buClr>
                <a:schemeClr val="dk1"/>
              </a:buClr>
              <a:buSzPts val="1100"/>
              <a:buFont typeface="Arial"/>
              <a:buNone/>
            </a:pPr>
            <a:r>
              <a:rPr lang="en-US" sz="1700">
                <a:solidFill>
                  <a:srgbClr val="0B5394"/>
                </a:solidFill>
                <a:latin typeface="Times New Roman"/>
                <a:ea typeface="Times New Roman"/>
                <a:cs typeface="Times New Roman"/>
                <a:sym typeface="Times New Roman"/>
              </a:rPr>
              <a:t>8. The baby cried loudly during the movie.</a:t>
            </a:r>
            <a:br>
              <a:rPr lang="en-US" sz="1700">
                <a:solidFill>
                  <a:srgbClr val="0B5394"/>
                </a:solidFill>
                <a:latin typeface="Times New Roman"/>
                <a:ea typeface="Times New Roman"/>
                <a:cs typeface="Times New Roman"/>
                <a:sym typeface="Times New Roman"/>
              </a:rPr>
            </a:br>
            <a:r>
              <a:rPr lang="en-US" sz="1700">
                <a:solidFill>
                  <a:srgbClr val="0B5394"/>
                </a:solidFill>
                <a:latin typeface="Times New Roman"/>
                <a:ea typeface="Times New Roman"/>
                <a:cs typeface="Times New Roman"/>
                <a:sym typeface="Times New Roman"/>
              </a:rPr>
              <a:t> → _______</a:t>
            </a:r>
            <a:br>
              <a:rPr lang="en-US" sz="1700">
                <a:solidFill>
                  <a:srgbClr val="0B5394"/>
                </a:solidFill>
                <a:latin typeface="Times New Roman"/>
                <a:ea typeface="Times New Roman"/>
                <a:cs typeface="Times New Roman"/>
                <a:sym typeface="Times New Roman"/>
              </a:rPr>
            </a:br>
            <a:endParaRPr sz="1700">
              <a:solidFill>
                <a:srgbClr val="0B5394"/>
              </a:solidFill>
              <a:latin typeface="Times New Roman"/>
              <a:ea typeface="Times New Roman"/>
              <a:cs typeface="Times New Roman"/>
              <a:sym typeface="Times New Roman"/>
            </a:endParaRPr>
          </a:p>
          <a:p>
            <a:pPr indent="0" lvl="0" marL="0" rtl="0" algn="l">
              <a:lnSpc>
                <a:spcPct val="95000"/>
              </a:lnSpc>
              <a:spcBef>
                <a:spcPts val="1400"/>
              </a:spcBef>
              <a:spcAft>
                <a:spcPts val="0"/>
              </a:spcAft>
              <a:buNone/>
            </a:pPr>
            <a:r>
              <a:rPr lang="en-US" sz="1700">
                <a:solidFill>
                  <a:srgbClr val="0B5394"/>
                </a:solidFill>
                <a:latin typeface="Times New Roman"/>
                <a:ea typeface="Times New Roman"/>
                <a:cs typeface="Times New Roman"/>
                <a:sym typeface="Times New Roman"/>
              </a:rPr>
              <a:t>9. His heart was a rock — nothing seemed to hurt him.</a:t>
            </a:r>
            <a:br>
              <a:rPr lang="en-US" sz="1700">
                <a:solidFill>
                  <a:srgbClr val="0B5394"/>
                </a:solidFill>
                <a:latin typeface="Times New Roman"/>
                <a:ea typeface="Times New Roman"/>
                <a:cs typeface="Times New Roman"/>
                <a:sym typeface="Times New Roman"/>
              </a:rPr>
            </a:br>
            <a:r>
              <a:rPr lang="en-US" sz="1700">
                <a:solidFill>
                  <a:srgbClr val="0B5394"/>
                </a:solidFill>
                <a:latin typeface="Times New Roman"/>
                <a:ea typeface="Times New Roman"/>
                <a:cs typeface="Times New Roman"/>
                <a:sym typeface="Times New Roman"/>
              </a:rPr>
              <a:t> → _______</a:t>
            </a:r>
            <a:br>
              <a:rPr lang="en-US" sz="1700">
                <a:solidFill>
                  <a:srgbClr val="0070C0"/>
                </a:solidFill>
                <a:latin typeface="Times New Roman"/>
                <a:ea typeface="Times New Roman"/>
                <a:cs typeface="Times New Roman"/>
                <a:sym typeface="Times New Roman"/>
              </a:rPr>
            </a:br>
            <a:endParaRPr sz="1700">
              <a:solidFill>
                <a:srgbClr val="0070C0"/>
              </a:solidFill>
              <a:latin typeface="Times New Roman"/>
              <a:ea typeface="Times New Roman"/>
              <a:cs typeface="Times New Roman"/>
              <a:sym typeface="Times New Roman"/>
            </a:endParaRPr>
          </a:p>
          <a:p>
            <a:pPr indent="0" lvl="0" marL="0" rtl="0" algn="l">
              <a:lnSpc>
                <a:spcPct val="95000"/>
              </a:lnSpc>
              <a:spcBef>
                <a:spcPts val="1400"/>
              </a:spcBef>
              <a:spcAft>
                <a:spcPts val="200"/>
              </a:spcAft>
              <a:buClr>
                <a:schemeClr val="dk1"/>
              </a:buClr>
              <a:buSzPts val="1100"/>
              <a:buFont typeface="Arial"/>
              <a:buNone/>
            </a:pPr>
            <a:r>
              <a:t/>
            </a:r>
            <a:endParaRPr sz="1700">
              <a:solidFill>
                <a:srgbClr val="0070C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ctrTitle"/>
          </p:nvPr>
        </p:nvSpPr>
        <p:spPr>
          <a:xfrm>
            <a:off x="527050" y="990600"/>
            <a:ext cx="8291512" cy="914400"/>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FFC000"/>
              </a:buClr>
              <a:buSzPts val="2400"/>
              <a:buFont typeface="Century Schoolbook"/>
              <a:buNone/>
            </a:pPr>
            <a:r>
              <a:rPr b="1" i="0" lang="en-US" sz="2400" u="sng">
                <a:solidFill>
                  <a:srgbClr val="FFC000"/>
                </a:solidFill>
                <a:latin typeface="Century Schoolbook"/>
                <a:ea typeface="Century Schoolbook"/>
                <a:cs typeface="Century Schoolbook"/>
                <a:sym typeface="Century Schoolbook"/>
              </a:rPr>
              <a:t>Sibilance</a:t>
            </a:r>
            <a:br>
              <a:rPr b="1" i="0" lang="en-US" sz="2400" u="sng">
                <a:solidFill>
                  <a:srgbClr val="FFC000"/>
                </a:solidFill>
                <a:latin typeface="Century Schoolbook"/>
                <a:ea typeface="Century Schoolbook"/>
                <a:cs typeface="Century Schoolbook"/>
                <a:sym typeface="Century Schoolbook"/>
              </a:rPr>
            </a:br>
            <a:r>
              <a:rPr b="0" i="0" lang="en-US" sz="2400" u="none">
                <a:solidFill>
                  <a:schemeClr val="lt1"/>
                </a:solidFill>
                <a:latin typeface="Century Schoolbook"/>
                <a:ea typeface="Century Schoolbook"/>
                <a:cs typeface="Century Schoolbook"/>
                <a:sym typeface="Century Schoolbook"/>
              </a:rPr>
              <a:t>Sibilance is a figure of speech in which a hissing sound is created within a group of words through the repetition of "s" sounds.</a:t>
            </a:r>
            <a:endParaRPr/>
          </a:p>
        </p:txBody>
      </p:sp>
      <p:sp>
        <p:nvSpPr>
          <p:cNvPr id="228" name="Google Shape;228;p16"/>
          <p:cNvSpPr txBox="1"/>
          <p:nvPr>
            <p:ph idx="1" type="subTitle"/>
          </p:nvPr>
        </p:nvSpPr>
        <p:spPr>
          <a:xfrm>
            <a:off x="560387" y="2057400"/>
            <a:ext cx="8258175" cy="457200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920"/>
              <a:buNone/>
            </a:pPr>
            <a:r>
              <a:rPr b="1" i="0" lang="en-US" sz="2400" u="none">
                <a:solidFill>
                  <a:srgbClr val="FFC000"/>
                </a:solidFill>
                <a:latin typeface="Century Schoolbook"/>
                <a:ea typeface="Century Schoolbook"/>
                <a:cs typeface="Century Schoolbook"/>
                <a:sym typeface="Century Schoolbook"/>
              </a:rPr>
              <a:t> It is often used as an alliteration device in poetry and literature.</a:t>
            </a:r>
            <a:endParaRPr/>
          </a:p>
          <a:p>
            <a:pPr indent="0" lvl="0" marL="0" rtl="0" algn="l">
              <a:lnSpc>
                <a:spcPct val="95000"/>
              </a:lnSpc>
              <a:spcBef>
                <a:spcPts val="1600"/>
              </a:spcBef>
              <a:spcAft>
                <a:spcPts val="0"/>
              </a:spcAft>
              <a:buSzPts val="800"/>
              <a:buNone/>
            </a:pPr>
            <a:r>
              <a:t/>
            </a:r>
            <a:endParaRPr b="1" i="0" sz="1000" u="none">
              <a:solidFill>
                <a:srgbClr val="FFC000"/>
              </a:solidFill>
              <a:latin typeface="Century Schoolbook"/>
              <a:ea typeface="Century Schoolbook"/>
              <a:cs typeface="Century Schoolbook"/>
              <a:sym typeface="Century Schoolbook"/>
            </a:endParaRPr>
          </a:p>
          <a:p>
            <a:pPr indent="0" lvl="0" marL="0" rtl="0" algn="l">
              <a:lnSpc>
                <a:spcPct val="95000"/>
              </a:lnSpc>
              <a:spcBef>
                <a:spcPts val="1600"/>
              </a:spcBef>
              <a:spcAft>
                <a:spcPts val="0"/>
              </a:spcAft>
              <a:buSzPts val="1920"/>
              <a:buNone/>
            </a:pPr>
            <a:r>
              <a:rPr b="1" i="0" lang="en-US" sz="2400" u="none">
                <a:solidFill>
                  <a:srgbClr val="FFC000"/>
                </a:solidFill>
                <a:latin typeface="Century Schoolbook"/>
                <a:ea typeface="Century Schoolbook"/>
                <a:cs typeface="Century Schoolbook"/>
                <a:sym typeface="Century Schoolbook"/>
              </a:rPr>
              <a:t>For example: </a:t>
            </a:r>
            <a:endParaRPr/>
          </a:p>
          <a:p>
            <a:pPr indent="-121920" lvl="0" marL="0" rtl="0" algn="l">
              <a:lnSpc>
                <a:spcPct val="95000"/>
              </a:lnSpc>
              <a:spcBef>
                <a:spcPts val="1600"/>
              </a:spcBef>
              <a:spcAft>
                <a:spcPts val="0"/>
              </a:spcAft>
              <a:buClr>
                <a:schemeClr val="accent1"/>
              </a:buClr>
              <a:buSzPts val="1920"/>
              <a:buFont typeface="Noto Sans Symbols"/>
              <a:buChar char="⮚"/>
            </a:pPr>
            <a:r>
              <a:rPr b="0" i="0" lang="en-US" sz="2400" u="none">
                <a:solidFill>
                  <a:srgbClr val="FFC000"/>
                </a:solidFill>
                <a:latin typeface="Century Schoolbook"/>
                <a:ea typeface="Century Schoolbook"/>
                <a:cs typeface="Century Schoolbook"/>
                <a:sym typeface="Century Schoolbook"/>
              </a:rPr>
              <a:t>Sara ‘s silly sister swallowed her sweet.</a:t>
            </a:r>
            <a:endParaRPr/>
          </a:p>
          <a:p>
            <a:pPr indent="-121920" lvl="0" marL="0" rtl="0" algn="l">
              <a:lnSpc>
                <a:spcPct val="95000"/>
              </a:lnSpc>
              <a:spcBef>
                <a:spcPts val="1600"/>
              </a:spcBef>
              <a:spcAft>
                <a:spcPts val="0"/>
              </a:spcAft>
              <a:buClr>
                <a:schemeClr val="accent1"/>
              </a:buClr>
              <a:buSzPts val="1920"/>
              <a:buFont typeface="Noto Sans Symbols"/>
              <a:buChar char="⮚"/>
            </a:pPr>
            <a:r>
              <a:rPr b="0" i="0" lang="en-US" sz="2400" u="none">
                <a:solidFill>
                  <a:srgbClr val="FFC000"/>
                </a:solidFill>
                <a:latin typeface="Century Schoolbook"/>
                <a:ea typeface="Century Schoolbook"/>
                <a:cs typeface="Century Schoolbook"/>
                <a:sym typeface="Century Schoolbook"/>
              </a:rPr>
              <a:t>Seth seems suspiciously surprised.</a:t>
            </a:r>
            <a:endParaRPr/>
          </a:p>
          <a:p>
            <a:pPr indent="-121920" lvl="0" marL="0" rtl="0" algn="l">
              <a:lnSpc>
                <a:spcPct val="95000"/>
              </a:lnSpc>
              <a:spcBef>
                <a:spcPts val="1600"/>
              </a:spcBef>
              <a:spcAft>
                <a:spcPts val="0"/>
              </a:spcAft>
              <a:buClr>
                <a:schemeClr val="accent1"/>
              </a:buClr>
              <a:buSzPts val="1920"/>
              <a:buFont typeface="Noto Sans Symbols"/>
              <a:buChar char="⮚"/>
            </a:pPr>
            <a:r>
              <a:rPr b="0" i="0" lang="en-US" sz="2400" u="none">
                <a:solidFill>
                  <a:srgbClr val="FFC000"/>
                </a:solidFill>
                <a:latin typeface="Century Schoolbook"/>
                <a:ea typeface="Century Schoolbook"/>
                <a:cs typeface="Century Schoolbook"/>
                <a:sym typeface="Century Schoolbook"/>
              </a:rPr>
              <a:t>She sees how she has succeeded. </a:t>
            </a:r>
            <a:endParaRPr/>
          </a:p>
          <a:p>
            <a:pPr indent="-121920" lvl="0" marL="0" rtl="0" algn="l">
              <a:lnSpc>
                <a:spcPct val="95000"/>
              </a:lnSpc>
              <a:spcBef>
                <a:spcPts val="1600"/>
              </a:spcBef>
              <a:spcAft>
                <a:spcPts val="0"/>
              </a:spcAft>
              <a:buClr>
                <a:schemeClr val="accent1"/>
              </a:buClr>
              <a:buSzPts val="1920"/>
              <a:buFont typeface="Noto Sans Symbols"/>
              <a:buChar char="⮚"/>
            </a:pPr>
            <a:r>
              <a:rPr b="0" i="0" lang="en-US" sz="2400" u="none">
                <a:solidFill>
                  <a:srgbClr val="FFC000"/>
                </a:solidFill>
                <a:latin typeface="Century Schoolbook"/>
                <a:ea typeface="Century Schoolbook"/>
                <a:cs typeface="Century Schoolbook"/>
                <a:sym typeface="Century Schoolbook"/>
              </a:rPr>
              <a:t>She should show some sympathy for the staff shortages. </a:t>
            </a:r>
            <a:endParaRPr/>
          </a:p>
          <a:p>
            <a:pPr indent="0" lvl="0" marL="0" rtl="0" algn="l">
              <a:lnSpc>
                <a:spcPct val="95000"/>
              </a:lnSpc>
              <a:spcBef>
                <a:spcPts val="1600"/>
              </a:spcBef>
              <a:spcAft>
                <a:spcPts val="0"/>
              </a:spcAft>
              <a:buSzPts val="1920"/>
              <a:buNone/>
            </a:pPr>
            <a:r>
              <a:t/>
            </a:r>
            <a:endParaRPr b="0" i="0" sz="2400" u="none">
              <a:solidFill>
                <a:srgbClr val="FFC000"/>
              </a:solidFill>
              <a:latin typeface="Century Schoolbook"/>
              <a:ea typeface="Century Schoolbook"/>
              <a:cs typeface="Century Schoolbook"/>
              <a:sym typeface="Century Schoolboo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95300" y="152400"/>
            <a:ext cx="7772400" cy="762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C000"/>
              </a:buClr>
              <a:buSzPts val="4000"/>
              <a:buFont typeface="Century Schoolbook"/>
              <a:buNone/>
            </a:pPr>
            <a:r>
              <a:rPr b="1" i="0" lang="en-US" sz="4000" u="sng">
                <a:solidFill>
                  <a:srgbClr val="FFC000"/>
                </a:solidFill>
                <a:latin typeface="Century Schoolbook"/>
                <a:ea typeface="Century Schoolbook"/>
                <a:cs typeface="Century Schoolbook"/>
                <a:sym typeface="Century Schoolbook"/>
              </a:rPr>
              <a:t>Assonance</a:t>
            </a:r>
            <a:endParaRPr/>
          </a:p>
        </p:txBody>
      </p:sp>
      <p:sp>
        <p:nvSpPr>
          <p:cNvPr id="234" name="Google Shape;234;p17"/>
          <p:cNvSpPr txBox="1"/>
          <p:nvPr>
            <p:ph idx="1" type="body"/>
          </p:nvPr>
        </p:nvSpPr>
        <p:spPr>
          <a:xfrm>
            <a:off x="228600" y="990600"/>
            <a:ext cx="7734300" cy="5562600"/>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75000"/>
              </a:lnSpc>
              <a:spcBef>
                <a:spcPts val="0"/>
              </a:spcBef>
              <a:spcAft>
                <a:spcPts val="0"/>
              </a:spcAft>
              <a:buClr>
                <a:schemeClr val="accent1"/>
              </a:buClr>
              <a:buSzPts val="1200"/>
              <a:buFont typeface="Arial"/>
              <a:buChar char="•"/>
            </a:pPr>
            <a:r>
              <a:rPr b="0" i="0" lang="en-US" sz="1500" u="none">
                <a:solidFill>
                  <a:schemeClr val="dk1"/>
                </a:solidFill>
                <a:latin typeface="Century Schoolbook"/>
                <a:ea typeface="Century Schoolbook"/>
                <a:cs typeface="Century Schoolbook"/>
                <a:sym typeface="Century Schoolbook"/>
              </a:rPr>
              <a:t>Assonance is the repetition of the </a:t>
            </a:r>
            <a:r>
              <a:rPr b="1" i="0" lang="en-US" sz="1500" u="sng">
                <a:solidFill>
                  <a:schemeClr val="dk1"/>
                </a:solidFill>
                <a:latin typeface="Century Schoolbook"/>
                <a:ea typeface="Century Schoolbook"/>
                <a:cs typeface="Century Schoolbook"/>
                <a:sym typeface="Century Schoolbook"/>
              </a:rPr>
              <a:t>vowel sound </a:t>
            </a:r>
            <a:r>
              <a:rPr b="0" i="0" lang="en-US" sz="1500" u="none">
                <a:solidFill>
                  <a:schemeClr val="dk1"/>
                </a:solidFill>
                <a:latin typeface="Century Schoolbook"/>
                <a:ea typeface="Century Schoolbook"/>
                <a:cs typeface="Century Schoolbook"/>
                <a:sym typeface="Century Schoolbook"/>
              </a:rPr>
              <a:t>across words within the lines of the poem creating internal rhymes. </a:t>
            </a:r>
            <a:endParaRPr/>
          </a:p>
          <a:p>
            <a:pPr indent="-182562" lvl="0" marL="182562" marR="0" rtl="0" algn="l">
              <a:lnSpc>
                <a:spcPct val="75000"/>
              </a:lnSpc>
              <a:spcBef>
                <a:spcPts val="1600"/>
              </a:spcBef>
              <a:spcAft>
                <a:spcPts val="0"/>
              </a:spcAft>
              <a:buClr>
                <a:schemeClr val="accent1"/>
              </a:buClr>
              <a:buSzPts val="1200"/>
              <a:buFont typeface="Arial"/>
              <a:buChar char="•"/>
            </a:pPr>
            <a:r>
              <a:rPr b="0" i="0" lang="en-US" sz="1500" u="none">
                <a:solidFill>
                  <a:schemeClr val="dk1"/>
                </a:solidFill>
                <a:latin typeface="Century Schoolbook"/>
                <a:ea typeface="Century Schoolbook"/>
                <a:cs typeface="Century Schoolbook"/>
                <a:sym typeface="Century Schoolbook"/>
              </a:rPr>
              <a:t>Examples of assonance across words include: </a:t>
            </a:r>
            <a:endParaRPr/>
          </a:p>
          <a:p>
            <a:pPr indent="-182562" lvl="0" marL="182562" marR="0" rtl="0" algn="l">
              <a:lnSpc>
                <a:spcPct val="75000"/>
              </a:lnSpc>
              <a:spcBef>
                <a:spcPts val="1600"/>
              </a:spcBef>
              <a:spcAft>
                <a:spcPts val="0"/>
              </a:spcAft>
              <a:buClr>
                <a:schemeClr val="accent1"/>
              </a:buClr>
              <a:buSzPts val="1200"/>
              <a:buFont typeface="Arial"/>
              <a:buChar char="•"/>
            </a:pPr>
            <a:r>
              <a:rPr b="0" i="0" lang="en-US" sz="1500" u="none">
                <a:solidFill>
                  <a:srgbClr val="00B050"/>
                </a:solidFill>
                <a:latin typeface="Century Schoolbook"/>
                <a:ea typeface="Century Schoolbook"/>
                <a:cs typeface="Century Schoolbook"/>
                <a:sym typeface="Century Schoolbook"/>
              </a:rPr>
              <a:t>crying time; </a:t>
            </a:r>
            <a:endParaRPr/>
          </a:p>
          <a:p>
            <a:pPr indent="-182562" lvl="0" marL="182562" marR="0" rtl="0" algn="l">
              <a:lnSpc>
                <a:spcPct val="75000"/>
              </a:lnSpc>
              <a:spcBef>
                <a:spcPts val="1600"/>
              </a:spcBef>
              <a:spcAft>
                <a:spcPts val="0"/>
              </a:spcAft>
              <a:buClr>
                <a:schemeClr val="accent1"/>
              </a:buClr>
              <a:buSzPts val="1200"/>
              <a:buFont typeface="Arial"/>
              <a:buChar char="•"/>
            </a:pPr>
            <a:r>
              <a:rPr b="0" i="0" lang="en-US" sz="1500" u="none">
                <a:solidFill>
                  <a:srgbClr val="00B050"/>
                </a:solidFill>
                <a:latin typeface="Century Schoolbook"/>
                <a:ea typeface="Century Schoolbook"/>
                <a:cs typeface="Century Schoolbook"/>
                <a:sym typeface="Century Schoolbook"/>
              </a:rPr>
              <a:t>great flakes; </a:t>
            </a:r>
            <a:endParaRPr/>
          </a:p>
          <a:p>
            <a:pPr indent="-182562" lvl="0" marL="182562" marR="0" rtl="0" algn="l">
              <a:lnSpc>
                <a:spcPct val="75000"/>
              </a:lnSpc>
              <a:spcBef>
                <a:spcPts val="1600"/>
              </a:spcBef>
              <a:spcAft>
                <a:spcPts val="0"/>
              </a:spcAft>
              <a:buClr>
                <a:schemeClr val="accent1"/>
              </a:buClr>
              <a:buSzPts val="1200"/>
              <a:buFont typeface="Arial"/>
              <a:buChar char="•"/>
            </a:pPr>
            <a:r>
              <a:rPr b="0" i="0" lang="en-US" sz="1500" u="none">
                <a:solidFill>
                  <a:srgbClr val="00B050"/>
                </a:solidFill>
                <a:latin typeface="Century Schoolbook"/>
                <a:ea typeface="Century Schoolbook"/>
                <a:cs typeface="Century Schoolbook"/>
                <a:sym typeface="Century Schoolbook"/>
              </a:rPr>
              <a:t>between trees; </a:t>
            </a:r>
            <a:endParaRPr b="0" i="0" sz="1500" u="none">
              <a:solidFill>
                <a:srgbClr val="00B050"/>
              </a:solidFill>
              <a:latin typeface="Century Schoolbook"/>
              <a:ea typeface="Century Schoolbook"/>
              <a:cs typeface="Century Schoolbook"/>
              <a:sym typeface="Century Schoolbook"/>
            </a:endParaRPr>
          </a:p>
          <a:p>
            <a:pPr indent="-182562" lvl="0" marL="182562" marR="0" rtl="0" algn="l">
              <a:lnSpc>
                <a:spcPct val="75000"/>
              </a:lnSpc>
              <a:spcBef>
                <a:spcPts val="1600"/>
              </a:spcBef>
              <a:spcAft>
                <a:spcPts val="0"/>
              </a:spcAft>
              <a:buClr>
                <a:schemeClr val="accent1"/>
              </a:buClr>
              <a:buSzPts val="1200"/>
              <a:buFont typeface="Arial"/>
              <a:buChar char="•"/>
            </a:pPr>
            <a:r>
              <a:rPr b="0" i="0" lang="en-US" sz="1500" u="none">
                <a:solidFill>
                  <a:srgbClr val="00B050"/>
                </a:solidFill>
                <a:latin typeface="Century Schoolbook"/>
                <a:ea typeface="Century Schoolbook"/>
                <a:cs typeface="Century Schoolbook"/>
                <a:sym typeface="Century Schoolbook"/>
              </a:rPr>
              <a:t>the kind knight rides by.</a:t>
            </a:r>
            <a:endParaRPr/>
          </a:p>
          <a:p>
            <a:pPr indent="-182562" lvl="0" marL="182562" marR="0" rtl="0" algn="l">
              <a:lnSpc>
                <a:spcPct val="75000"/>
              </a:lnSpc>
              <a:spcBef>
                <a:spcPts val="1600"/>
              </a:spcBef>
              <a:spcAft>
                <a:spcPts val="0"/>
              </a:spcAft>
              <a:buClr>
                <a:schemeClr val="accent1"/>
              </a:buClr>
              <a:buSzPts val="1200"/>
              <a:buFont typeface="Arial"/>
              <a:buNone/>
            </a:pPr>
            <a:r>
              <a:t/>
            </a:r>
            <a:endParaRPr b="0" i="0" sz="1500" u="none">
              <a:solidFill>
                <a:srgbClr val="FFC000"/>
              </a:solidFill>
              <a:latin typeface="Century Schoolbook"/>
              <a:ea typeface="Century Schoolbook"/>
              <a:cs typeface="Century Schoolbook"/>
              <a:sym typeface="Century Schoolbook"/>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Chips and dips </a:t>
            </a:r>
            <a:r>
              <a:rPr b="0" i="0" lang="en-US" sz="1500" u="none">
                <a:solidFill>
                  <a:srgbClr val="7030A0"/>
                </a:solidFill>
                <a:latin typeface="Century Schoolbook"/>
                <a:ea typeface="Century Schoolbook"/>
                <a:cs typeface="Century Schoolbook"/>
                <a:sym typeface="Century Schoolbook"/>
              </a:rPr>
              <a:t>(Repetition of the /i/ vowel sound)</a:t>
            </a:r>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Surf and turf </a:t>
            </a:r>
            <a:r>
              <a:rPr b="0" i="0" lang="en-US" sz="1500" u="none">
                <a:solidFill>
                  <a:srgbClr val="7030A0"/>
                </a:solidFill>
                <a:latin typeface="Century Schoolbook"/>
                <a:ea typeface="Century Schoolbook"/>
                <a:cs typeface="Century Schoolbook"/>
                <a:sym typeface="Century Schoolbook"/>
              </a:rPr>
              <a:t>(Repetition of the /u/ vowel sound)</a:t>
            </a:r>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Go slow over the road </a:t>
            </a:r>
            <a:r>
              <a:rPr b="0" i="0" lang="en-US" sz="1500" u="none">
                <a:solidFill>
                  <a:srgbClr val="7030A0"/>
                </a:solidFill>
                <a:latin typeface="Century Schoolbook"/>
                <a:ea typeface="Century Schoolbook"/>
                <a:cs typeface="Century Schoolbook"/>
                <a:sym typeface="Century Schoolbook"/>
              </a:rPr>
              <a:t>(Repetition of the short /o/ vowel sound)</a:t>
            </a:r>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Do good have good </a:t>
            </a:r>
            <a:r>
              <a:rPr b="0" i="0" lang="en-US" sz="1500" u="none">
                <a:solidFill>
                  <a:srgbClr val="7030A0"/>
                </a:solidFill>
                <a:latin typeface="Century Schoolbook"/>
                <a:ea typeface="Century Schoolbook"/>
                <a:cs typeface="Century Schoolbook"/>
                <a:sym typeface="Century Schoolbook"/>
              </a:rPr>
              <a:t>(Repetition of the /oo/ vowel sound)</a:t>
            </a:r>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No pain, no gain </a:t>
            </a:r>
            <a:r>
              <a:rPr b="0" i="0" lang="en-US" sz="1500" u="none">
                <a:solidFill>
                  <a:srgbClr val="7030A0"/>
                </a:solidFill>
                <a:latin typeface="Century Schoolbook"/>
                <a:ea typeface="Century Schoolbook"/>
                <a:cs typeface="Century Schoolbook"/>
                <a:sym typeface="Century Schoolbook"/>
              </a:rPr>
              <a:t>(Repetition of the /ai/ vowel sound)</a:t>
            </a:r>
            <a:endParaRPr/>
          </a:p>
          <a:p>
            <a:pPr indent="-182562" lvl="0" marL="182562" marR="0" rtl="0" algn="l">
              <a:lnSpc>
                <a:spcPct val="75000"/>
              </a:lnSpc>
              <a:spcBef>
                <a:spcPts val="1600"/>
              </a:spcBef>
              <a:spcAft>
                <a:spcPts val="0"/>
              </a:spcAft>
              <a:buClr>
                <a:schemeClr val="accent1"/>
              </a:buClr>
              <a:buSzPts val="1200"/>
              <a:buFont typeface="Arial"/>
              <a:buChar char="•"/>
            </a:pPr>
            <a:r>
              <a:rPr b="1" i="0" lang="en-US" sz="1500" u="none">
                <a:solidFill>
                  <a:srgbClr val="7030A0"/>
                </a:solidFill>
                <a:latin typeface="Century Schoolbook"/>
                <a:ea typeface="Century Schoolbook"/>
                <a:cs typeface="Century Schoolbook"/>
                <a:sym typeface="Century Schoolbook"/>
              </a:rPr>
              <a:t>The light of the fire is a sight to admire </a:t>
            </a:r>
            <a:r>
              <a:rPr b="0" i="0" lang="en-US" sz="1500" u="none">
                <a:solidFill>
                  <a:srgbClr val="7030A0"/>
                </a:solidFill>
                <a:latin typeface="Century Schoolbook"/>
                <a:ea typeface="Century Schoolbook"/>
                <a:cs typeface="Century Schoolbook"/>
                <a:sym typeface="Century Schoolbook"/>
              </a:rPr>
              <a:t>(Repetition of the "i" sound)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8"/>
          <p:cNvSpPr txBox="1"/>
          <p:nvPr>
            <p:ph type="title"/>
          </p:nvPr>
        </p:nvSpPr>
        <p:spPr>
          <a:xfrm>
            <a:off x="205875" y="-475725"/>
            <a:ext cx="8119500" cy="2621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BECBD5"/>
              </a:buClr>
              <a:buSzPts val="2000"/>
              <a:buFont typeface="Century Schoolbook"/>
              <a:buNone/>
            </a:pPr>
            <a:r>
              <a:rPr b="1" i="0" lang="en-US" sz="2000" u="sng">
                <a:solidFill>
                  <a:srgbClr val="CC0000"/>
                </a:solidFill>
                <a:latin typeface="Century Schoolbook"/>
                <a:ea typeface="Century Schoolbook"/>
                <a:cs typeface="Century Schoolbook"/>
                <a:sym typeface="Century Schoolbook"/>
              </a:rPr>
              <a:t>Emotive language</a:t>
            </a:r>
            <a:r>
              <a:rPr b="0" i="0" lang="en-US" sz="2000" u="none">
                <a:solidFill>
                  <a:srgbClr val="CC0000"/>
                </a:solidFill>
                <a:latin typeface="Century Schoolbook"/>
                <a:ea typeface="Century Schoolbook"/>
                <a:cs typeface="Century Schoolbook"/>
                <a:sym typeface="Century Schoolbook"/>
              </a:rPr>
              <a:t> is the term used when certain word choices are made to evoke an emotional response.</a:t>
            </a:r>
            <a:endParaRPr b="0" i="0" sz="2000" u="none">
              <a:solidFill>
                <a:srgbClr val="CC0000"/>
              </a:solidFill>
              <a:latin typeface="Century Schoolbook"/>
              <a:ea typeface="Century Schoolbook"/>
              <a:cs typeface="Century Schoolbook"/>
              <a:sym typeface="Century Schoolbook"/>
            </a:endParaRPr>
          </a:p>
          <a:p>
            <a:pPr indent="0" lvl="0" marL="0" rtl="0" algn="l">
              <a:lnSpc>
                <a:spcPct val="90000"/>
              </a:lnSpc>
              <a:spcBef>
                <a:spcPts val="0"/>
              </a:spcBef>
              <a:spcAft>
                <a:spcPts val="0"/>
              </a:spcAft>
              <a:buClr>
                <a:srgbClr val="BECBD5"/>
              </a:buClr>
              <a:buSzPts val="2000"/>
              <a:buFont typeface="Century Schoolbook"/>
              <a:buNone/>
            </a:pPr>
            <a:r>
              <a:rPr b="1" i="0" lang="en-US" sz="2000" u="none">
                <a:solidFill>
                  <a:srgbClr val="CC0000"/>
                </a:solidFill>
                <a:latin typeface="Century Schoolbook"/>
                <a:ea typeface="Century Schoolbook"/>
                <a:cs typeface="Century Schoolbook"/>
                <a:sym typeface="Century Schoolbook"/>
              </a:rPr>
              <a:t>Emotive language</a:t>
            </a:r>
            <a:r>
              <a:rPr b="0" i="0" lang="en-US" sz="2000" u="none">
                <a:solidFill>
                  <a:srgbClr val="CC0000"/>
                </a:solidFill>
                <a:latin typeface="Century Schoolbook"/>
                <a:ea typeface="Century Schoolbook"/>
                <a:cs typeface="Century Schoolbook"/>
                <a:sym typeface="Century Schoolbook"/>
              </a:rPr>
              <a:t> often aims to persuade the reader or listener to share the writer or speaker's point of view, using </a:t>
            </a:r>
            <a:r>
              <a:rPr b="1" i="0" lang="en-US" sz="2000" u="none">
                <a:solidFill>
                  <a:srgbClr val="CC0000"/>
                </a:solidFill>
                <a:latin typeface="Century Schoolbook"/>
                <a:ea typeface="Century Schoolbook"/>
                <a:cs typeface="Century Schoolbook"/>
                <a:sym typeface="Century Schoolbook"/>
              </a:rPr>
              <a:t>language</a:t>
            </a:r>
            <a:r>
              <a:rPr b="0" i="0" lang="en-US" sz="2000" u="none">
                <a:solidFill>
                  <a:srgbClr val="CC0000"/>
                </a:solidFill>
                <a:latin typeface="Century Schoolbook"/>
                <a:ea typeface="Century Schoolbook"/>
                <a:cs typeface="Century Schoolbook"/>
                <a:sym typeface="Century Schoolbook"/>
              </a:rPr>
              <a:t> </a:t>
            </a:r>
            <a:r>
              <a:rPr lang="en-US" sz="2000">
                <a:solidFill>
                  <a:srgbClr val="CC0000"/>
                </a:solidFill>
              </a:rPr>
              <a:t>to stir emotions in the reader or listener by using strong, emotionally charged words.</a:t>
            </a:r>
            <a:endParaRPr>
              <a:solidFill>
                <a:srgbClr val="CC0000"/>
              </a:solidFill>
            </a:endParaRPr>
          </a:p>
        </p:txBody>
      </p:sp>
      <p:sp>
        <p:nvSpPr>
          <p:cNvPr id="240" name="Google Shape;240;p18"/>
          <p:cNvSpPr txBox="1"/>
          <p:nvPr/>
        </p:nvSpPr>
        <p:spPr>
          <a:xfrm>
            <a:off x="394375" y="4239500"/>
            <a:ext cx="7931100" cy="26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graphicFrame>
        <p:nvGraphicFramePr>
          <p:cNvPr id="241" name="Google Shape;241;p18"/>
          <p:cNvGraphicFramePr/>
          <p:nvPr/>
        </p:nvGraphicFramePr>
        <p:xfrm>
          <a:off x="207975" y="2385075"/>
          <a:ext cx="3000000" cy="3000000"/>
        </p:xfrm>
        <a:graphic>
          <a:graphicData uri="http://schemas.openxmlformats.org/drawingml/2006/table">
            <a:tbl>
              <a:tblPr>
                <a:noFill/>
                <a:tableStyleId>{ACC0B4BA-E660-43FF-B552-0916A4DBD9CF}</a:tableStyleId>
              </a:tblPr>
              <a:tblGrid>
                <a:gridCol w="2438400"/>
                <a:gridCol w="5676900"/>
              </a:tblGrid>
              <a:tr h="190500">
                <a:tc>
                  <a:txBody>
                    <a:bodyPr/>
                    <a:lstStyle/>
                    <a:p>
                      <a:pPr indent="0" lvl="0" marL="0" rtl="0" algn="ctr">
                        <a:lnSpc>
                          <a:spcPct val="115000"/>
                        </a:lnSpc>
                        <a:spcBef>
                          <a:spcPts val="0"/>
                        </a:spcBef>
                        <a:spcAft>
                          <a:spcPts val="0"/>
                        </a:spcAft>
                        <a:buNone/>
                      </a:pPr>
                      <a:r>
                        <a:rPr b="1" lang="en-US" sz="1500">
                          <a:latin typeface="Times New Roman"/>
                          <a:ea typeface="Times New Roman"/>
                          <a:cs typeface="Times New Roman"/>
                          <a:sym typeface="Times New Roman"/>
                        </a:rPr>
                        <a:t>Non-Emotive Sentence</a:t>
                      </a:r>
                      <a:endParaRPr b="1"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1500">
                          <a:latin typeface="Times New Roman"/>
                          <a:ea typeface="Times New Roman"/>
                          <a:cs typeface="Times New Roman"/>
                          <a:sym typeface="Times New Roman"/>
                        </a:rPr>
                        <a:t>Emotive Version</a:t>
                      </a:r>
                      <a:endParaRPr b="1"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The protestors were removed by police.</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500">
                          <a:latin typeface="Times New Roman"/>
                          <a:ea typeface="Times New Roman"/>
                          <a:cs typeface="Times New Roman"/>
                          <a:sym typeface="Times New Roman"/>
                        </a:rPr>
                        <a:t>The protestors were </a:t>
                      </a:r>
                      <a:r>
                        <a:rPr b="1" lang="en-US" sz="1500">
                          <a:latin typeface="Times New Roman"/>
                          <a:ea typeface="Times New Roman"/>
                          <a:cs typeface="Times New Roman"/>
                          <a:sym typeface="Times New Roman"/>
                        </a:rPr>
                        <a:t>dragged away</a:t>
                      </a:r>
                      <a:r>
                        <a:rPr lang="en-US" sz="1500">
                          <a:latin typeface="Times New Roman"/>
                          <a:ea typeface="Times New Roman"/>
                          <a:cs typeface="Times New Roman"/>
                          <a:sym typeface="Times New Roman"/>
                        </a:rPr>
                        <a:t> by police.</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The child was thin.</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500">
                          <a:latin typeface="Times New Roman"/>
                          <a:ea typeface="Times New Roman"/>
                          <a:cs typeface="Times New Roman"/>
                          <a:sym typeface="Times New Roman"/>
                        </a:rPr>
                        <a:t>The child was </a:t>
                      </a:r>
                      <a:r>
                        <a:rPr b="1" lang="en-US" sz="1500">
                          <a:latin typeface="Times New Roman"/>
                          <a:ea typeface="Times New Roman"/>
                          <a:cs typeface="Times New Roman"/>
                          <a:sym typeface="Times New Roman"/>
                        </a:rPr>
                        <a:t>severely malnourished</a:t>
                      </a:r>
                      <a:r>
                        <a:rPr lang="en-US"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Many animals die due to deforestation.</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sz="1500">
                          <a:latin typeface="Times New Roman"/>
                          <a:ea typeface="Times New Roman"/>
                          <a:cs typeface="Times New Roman"/>
                          <a:sym typeface="Times New Roman"/>
                        </a:rPr>
                        <a:t>Countless innocent animals are losing their lives</a:t>
                      </a:r>
                      <a:r>
                        <a:rPr lang="en-US" sz="1500">
                          <a:latin typeface="Times New Roman"/>
                          <a:ea typeface="Times New Roman"/>
                          <a:cs typeface="Times New Roman"/>
                          <a:sym typeface="Times New Roman"/>
                        </a:rPr>
                        <a:t> because their homes are being destroyed.</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The man was injured in the accident.</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500">
                          <a:latin typeface="Times New Roman"/>
                          <a:ea typeface="Times New Roman"/>
                          <a:cs typeface="Times New Roman"/>
                          <a:sym typeface="Times New Roman"/>
                        </a:rPr>
                        <a:t>The man was </a:t>
                      </a:r>
                      <a:r>
                        <a:rPr b="1" lang="en-US" sz="1500">
                          <a:latin typeface="Times New Roman"/>
                          <a:ea typeface="Times New Roman"/>
                          <a:cs typeface="Times New Roman"/>
                          <a:sym typeface="Times New Roman"/>
                        </a:rPr>
                        <a:t>horribly wounded</a:t>
                      </a:r>
                      <a:r>
                        <a:rPr lang="en-US" sz="1500">
                          <a:latin typeface="Times New Roman"/>
                          <a:ea typeface="Times New Roman"/>
                          <a:cs typeface="Times New Roman"/>
                          <a:sym typeface="Times New Roman"/>
                        </a:rPr>
                        <a:t> in the crash.</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She was unhappy with the results.</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500">
                          <a:latin typeface="Times New Roman"/>
                          <a:ea typeface="Times New Roman"/>
                          <a:cs typeface="Times New Roman"/>
                          <a:sym typeface="Times New Roman"/>
                        </a:rPr>
                        <a:t>She was </a:t>
                      </a:r>
                      <a:r>
                        <a:rPr b="1" lang="en-US" sz="1500">
                          <a:latin typeface="Times New Roman"/>
                          <a:ea typeface="Times New Roman"/>
                          <a:cs typeface="Times New Roman"/>
                          <a:sym typeface="Times New Roman"/>
                        </a:rPr>
                        <a:t>devastated</a:t>
                      </a:r>
                      <a:r>
                        <a:rPr lang="en-US" sz="1500">
                          <a:latin typeface="Times New Roman"/>
                          <a:ea typeface="Times New Roman"/>
                          <a:cs typeface="Times New Roman"/>
                          <a:sym typeface="Times New Roman"/>
                        </a:rPr>
                        <a:t> by the outcome.</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800">
                          <a:latin typeface="Times New Roman"/>
                          <a:ea typeface="Times New Roman"/>
                          <a:cs typeface="Times New Roman"/>
                          <a:sym typeface="Times New Roman"/>
                        </a:rPr>
                        <a:t>The building was old.</a:t>
                      </a:r>
                      <a:endParaRPr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sz="1500">
                          <a:latin typeface="Times New Roman"/>
                          <a:ea typeface="Times New Roman"/>
                          <a:cs typeface="Times New Roman"/>
                          <a:sym typeface="Times New Roman"/>
                        </a:rPr>
                        <a:t>The building was a </a:t>
                      </a:r>
                      <a:r>
                        <a:rPr b="1" lang="en-US" sz="1500">
                          <a:latin typeface="Times New Roman"/>
                          <a:ea typeface="Times New Roman"/>
                          <a:cs typeface="Times New Roman"/>
                          <a:sym typeface="Times New Roman"/>
                        </a:rPr>
                        <a:t>crumbling, lifeless shell</a:t>
                      </a:r>
                      <a:r>
                        <a:rPr lang="en-US" sz="1500">
                          <a:latin typeface="Times New Roman"/>
                          <a:ea typeface="Times New Roman"/>
                          <a:cs typeface="Times New Roman"/>
                          <a:sym typeface="Times New Roman"/>
                        </a:rPr>
                        <a:t> of the past.</a:t>
                      </a:r>
                      <a:endParaRPr sz="15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9"/>
          <p:cNvSpPr txBox="1"/>
          <p:nvPr>
            <p:ph type="title"/>
          </p:nvPr>
        </p:nvSpPr>
        <p:spPr>
          <a:xfrm>
            <a:off x="161925" y="-22225"/>
            <a:ext cx="7269162" cy="39687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B050"/>
              </a:buClr>
              <a:buSzPts val="2200"/>
              <a:buFont typeface="Century Schoolbook"/>
              <a:buNone/>
            </a:pPr>
            <a:r>
              <a:rPr b="0" i="0" lang="en-US" sz="2200" u="none">
                <a:solidFill>
                  <a:srgbClr val="00B050"/>
                </a:solidFill>
                <a:latin typeface="Century Schoolbook"/>
                <a:ea typeface="Century Schoolbook"/>
                <a:cs typeface="Century Schoolbook"/>
                <a:sym typeface="Century Schoolbook"/>
              </a:rPr>
              <a:t>More examples </a:t>
            </a:r>
            <a:endParaRPr/>
          </a:p>
        </p:txBody>
      </p:sp>
      <p:sp>
        <p:nvSpPr>
          <p:cNvPr id="247" name="Google Shape;247;p19"/>
          <p:cNvSpPr txBox="1"/>
          <p:nvPr>
            <p:ph idx="1" type="body"/>
          </p:nvPr>
        </p:nvSpPr>
        <p:spPr>
          <a:xfrm>
            <a:off x="152400" y="374650"/>
            <a:ext cx="8229600" cy="58674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95000"/>
              </a:lnSpc>
              <a:spcBef>
                <a:spcPts val="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Heart-wrenching:</a:t>
            </a:r>
            <a:r>
              <a:rPr b="0" i="0" lang="en-US" sz="1500" u="none">
                <a:solidFill>
                  <a:srgbClr val="FF9900"/>
                </a:solidFill>
                <a:latin typeface="Times New Roman"/>
                <a:ea typeface="Times New Roman"/>
                <a:cs typeface="Times New Roman"/>
                <a:sym typeface="Times New Roman"/>
              </a:rPr>
              <a:t> The heart-wrenching story of the orphan moved everyone to tears.</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"Heart-wrenching" evokes a strong emotional response of sadness and empathy.</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Thrilling:</a:t>
            </a:r>
            <a:r>
              <a:rPr b="0" i="0" lang="en-US" sz="1500" u="none">
                <a:solidFill>
                  <a:srgbClr val="FF9900"/>
                </a:solidFill>
                <a:latin typeface="Times New Roman"/>
                <a:ea typeface="Times New Roman"/>
                <a:cs typeface="Times New Roman"/>
                <a:sym typeface="Times New Roman"/>
              </a:rPr>
              <a:t> The thrilling roller coaster ride left us exhilarated and breathless.</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"Thrilling" creates excitement and anticipation, generating a positive emotional response.</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Horrifying:</a:t>
            </a:r>
            <a:r>
              <a:rPr b="0" i="0" lang="en-US" sz="1500" u="none">
                <a:solidFill>
                  <a:srgbClr val="FF9900"/>
                </a:solidFill>
                <a:latin typeface="Times New Roman"/>
                <a:ea typeface="Times New Roman"/>
                <a:cs typeface="Times New Roman"/>
                <a:sym typeface="Times New Roman"/>
              </a:rPr>
              <a:t> The horrifying images from the war zone shocked the world.</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"Horrifying" triggers fear and disgust, eliciting a strong emotional reaction.</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Enchanting:</a:t>
            </a:r>
            <a:r>
              <a:rPr b="0" i="0" lang="en-US" sz="1500" u="none">
                <a:solidFill>
                  <a:srgbClr val="FF9900"/>
                </a:solidFill>
                <a:latin typeface="Times New Roman"/>
                <a:ea typeface="Times New Roman"/>
                <a:cs typeface="Times New Roman"/>
                <a:sym typeface="Times New Roman"/>
              </a:rPr>
              <a:t> The enchanting melody of the music transported us to a magical realm.</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"Enchanting" conveys a sense of beauty and wonder, evoking a positive emotional experience.</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Devastating:</a:t>
            </a:r>
            <a:r>
              <a:rPr b="0" i="0" lang="en-US" sz="1500" u="none">
                <a:solidFill>
                  <a:srgbClr val="FF9900"/>
                </a:solidFill>
                <a:latin typeface="Times New Roman"/>
                <a:ea typeface="Times New Roman"/>
                <a:cs typeface="Times New Roman"/>
                <a:sym typeface="Times New Roman"/>
              </a:rPr>
              <a:t> The devastating news of the natural disaster brought the community together in solidarity.</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"Devastating" expresses deep sadness and sorrow, invoking empathy and compassion.</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Exhilarating:</a:t>
            </a:r>
            <a:r>
              <a:rPr b="0" i="0" lang="en-US" sz="1500" u="none">
                <a:solidFill>
                  <a:srgbClr val="FF9900"/>
                </a:solidFill>
                <a:latin typeface="Times New Roman"/>
                <a:ea typeface="Times New Roman"/>
                <a:cs typeface="Times New Roman"/>
                <a:sym typeface="Times New Roman"/>
              </a:rPr>
              <a:t> The exhilarating feeling of freedom swept over her as she soared through the sky.</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"Exhilarating" communicates a sense of excitement and joy, evoking a positive emotional response.</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none">
                <a:solidFill>
                  <a:srgbClr val="FF9900"/>
                </a:solidFill>
                <a:latin typeface="Times New Roman"/>
                <a:ea typeface="Times New Roman"/>
                <a:cs typeface="Times New Roman"/>
                <a:sym typeface="Times New Roman"/>
              </a:rPr>
              <a:t>Infuriating:</a:t>
            </a:r>
            <a:r>
              <a:rPr b="0" i="0" lang="en-US" sz="1500" u="none">
                <a:solidFill>
                  <a:srgbClr val="FF9900"/>
                </a:solidFill>
                <a:latin typeface="Times New Roman"/>
                <a:ea typeface="Times New Roman"/>
                <a:cs typeface="Times New Roman"/>
                <a:sym typeface="Times New Roman"/>
              </a:rPr>
              <a:t> The infuriating injustice of the situation sparked protests and outrage.</a:t>
            </a:r>
            <a:endParaRPr/>
          </a:p>
          <a:p>
            <a:pPr indent="-182561" lvl="1" marL="457200" marR="0" rtl="0" algn="l">
              <a:lnSpc>
                <a:spcPct val="90000"/>
              </a:lnSpc>
              <a:spcBef>
                <a:spcPts val="500"/>
              </a:spcBef>
              <a:spcAft>
                <a:spcPts val="0"/>
              </a:spcAft>
              <a:buClr>
                <a:schemeClr val="accent1"/>
              </a:buClr>
              <a:buSzPts val="1500"/>
              <a:buFont typeface="Noto Sans Symbols"/>
              <a:buChar char="●"/>
            </a:pPr>
            <a:r>
              <a:rPr b="0" i="1" lang="en-US" sz="1500" u="none" cap="none" strike="noStrike">
                <a:solidFill>
                  <a:srgbClr val="262626"/>
                </a:solidFill>
                <a:latin typeface="Times New Roman"/>
                <a:ea typeface="Times New Roman"/>
                <a:cs typeface="Times New Roman"/>
                <a:sym typeface="Times New Roman"/>
              </a:rPr>
              <a:t>Explanation:</a:t>
            </a:r>
            <a:r>
              <a:rPr b="0" i="0" lang="en-US" sz="1500" u="none" cap="none" strike="noStrike">
                <a:solidFill>
                  <a:srgbClr val="262626"/>
                </a:solidFill>
                <a:latin typeface="Times New Roman"/>
                <a:ea typeface="Times New Roman"/>
                <a:cs typeface="Times New Roman"/>
                <a:sym typeface="Times New Roman"/>
              </a:rPr>
              <a:t> "Infuriating" incites anger and indignation, motivating action or protest.</a:t>
            </a:r>
            <a:endParaRPr/>
          </a:p>
          <a:p>
            <a:pPr indent="-182562" lvl="0" marL="182562" marR="0" rtl="0" algn="l">
              <a:lnSpc>
                <a:spcPct val="95000"/>
              </a:lnSpc>
              <a:spcBef>
                <a:spcPts val="1700"/>
              </a:spcBef>
              <a:spcAft>
                <a:spcPts val="0"/>
              </a:spcAft>
              <a:buClr>
                <a:schemeClr val="accent1"/>
              </a:buClr>
              <a:buSzPts val="1200"/>
              <a:buFont typeface="Arial"/>
              <a:buChar char="•"/>
            </a:pPr>
            <a:r>
              <a:rPr b="1" i="0" lang="en-US" sz="1500" u="sng">
                <a:solidFill>
                  <a:srgbClr val="00B050"/>
                </a:solidFill>
                <a:latin typeface="Times New Roman"/>
                <a:ea typeface="Times New Roman"/>
                <a:cs typeface="Times New Roman"/>
                <a:sym typeface="Times New Roman"/>
              </a:rPr>
              <a:t>Emotive language can be a powerful tool for writers and speakers to connect with their audience on an emotional level, influencing their perceptions, beliefs, and actions.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idx="1" type="body"/>
          </p:nvPr>
        </p:nvSpPr>
        <p:spPr>
          <a:xfrm>
            <a:off x="152400" y="1383525"/>
            <a:ext cx="8229600" cy="5244600"/>
          </a:xfrm>
          <a:prstGeom prst="rect">
            <a:avLst/>
          </a:prstGeom>
          <a:noFill/>
          <a:ln>
            <a:noFill/>
          </a:ln>
        </p:spPr>
        <p:txBody>
          <a:bodyPr anchorCtr="0" anchor="t" bIns="45700" lIns="91425" spcFirstLastPara="1" rIns="91425" wrap="square" tIns="45700">
            <a:noAutofit/>
          </a:bodyPr>
          <a:lstStyle/>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A pilot has a fear of heights.</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Ironic because pilots are expected to be comfortable flying high in the sky.</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"Well, this is just the best day ever,"</a:t>
            </a:r>
            <a:r>
              <a:rPr lang="en-US" sz="1500">
                <a:highlight>
                  <a:srgbClr val="FFF2CC"/>
                </a:highlight>
                <a:latin typeface="Times New Roman"/>
                <a:ea typeface="Times New Roman"/>
                <a:cs typeface="Times New Roman"/>
                <a:sym typeface="Times New Roman"/>
              </a:rPr>
              <a:t> said the bus driver as his bus broke down for the third time.</a:t>
            </a:r>
            <a:br>
              <a:rPr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Verbal irony — the driver says the opposite of what he means.</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"Thanks for the ticket, officer. You just made my day!"</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Verbal irony — the speaker is clearly upset, not thankful.</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A fire station burns down.</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Situational irony — the one place that fights fires catches fire.</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The Titanic, called "unsinkable," sank on its first trip.</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Situational irony — the ship that was supposed to be safest met a tragic end.</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A math teacher’s child fails math.</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Ironic because you'd expect the child of a math expert to do well in math.</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Posting on social media about how bad social media is.</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Ironic because the person is using what they’re criticizing.</a:t>
            </a:r>
            <a:endParaRPr i="1" sz="1500">
              <a:highlight>
                <a:srgbClr val="FFF2CC"/>
              </a:highlight>
              <a:latin typeface="Times New Roman"/>
              <a:ea typeface="Times New Roman"/>
              <a:cs typeface="Times New Roman"/>
              <a:sym typeface="Times New Roman"/>
            </a:endParaRPr>
          </a:p>
          <a:p>
            <a:pPr indent="-186372" lvl="0" marL="182562" rtl="0" algn="l">
              <a:lnSpc>
                <a:spcPct val="100000"/>
              </a:lnSpc>
              <a:spcBef>
                <a:spcPts val="1600"/>
              </a:spcBef>
              <a:spcAft>
                <a:spcPts val="0"/>
              </a:spcAft>
              <a:buSzPts val="1500"/>
              <a:buChar char="•"/>
            </a:pPr>
            <a:r>
              <a:rPr b="1" lang="en-US" sz="1500">
                <a:highlight>
                  <a:srgbClr val="FFF2CC"/>
                </a:highlight>
                <a:latin typeface="Times New Roman"/>
                <a:ea typeface="Times New Roman"/>
                <a:cs typeface="Times New Roman"/>
                <a:sym typeface="Times New Roman"/>
              </a:rPr>
              <a:t>A traffic cop gets his license suspended for unpaid parking tickets.</a:t>
            </a:r>
            <a:br>
              <a:rPr b="1" lang="en-US" sz="1500">
                <a:highlight>
                  <a:srgbClr val="FFF2CC"/>
                </a:highlight>
                <a:latin typeface="Times New Roman"/>
                <a:ea typeface="Times New Roman"/>
                <a:cs typeface="Times New Roman"/>
                <a:sym typeface="Times New Roman"/>
              </a:rPr>
            </a:br>
            <a:r>
              <a:rPr lang="en-US" sz="1500">
                <a:highlight>
                  <a:srgbClr val="FFF2CC"/>
                </a:highlight>
                <a:latin typeface="Times New Roman"/>
                <a:ea typeface="Times New Roman"/>
                <a:cs typeface="Times New Roman"/>
                <a:sym typeface="Times New Roman"/>
              </a:rPr>
              <a:t> ➤ </a:t>
            </a:r>
            <a:r>
              <a:rPr i="1" lang="en-US" sz="1500">
                <a:highlight>
                  <a:srgbClr val="FFF2CC"/>
                </a:highlight>
                <a:latin typeface="Times New Roman"/>
                <a:ea typeface="Times New Roman"/>
                <a:cs typeface="Times New Roman"/>
                <a:sym typeface="Times New Roman"/>
              </a:rPr>
              <a:t>Ironic because he’s supposed to enforce traffic laws. </a:t>
            </a:r>
            <a:endParaRPr i="0" sz="1500" u="none">
              <a:solidFill>
                <a:schemeClr val="dk1"/>
              </a:solidFill>
              <a:highlight>
                <a:srgbClr val="FFF2CC"/>
              </a:highlight>
              <a:latin typeface="Times New Roman"/>
              <a:ea typeface="Times New Roman"/>
              <a:cs typeface="Times New Roman"/>
              <a:sym typeface="Times New Roman"/>
            </a:endParaRPr>
          </a:p>
        </p:txBody>
      </p:sp>
      <p:sp>
        <p:nvSpPr>
          <p:cNvPr id="253" name="Google Shape;253;p20"/>
          <p:cNvSpPr txBox="1"/>
          <p:nvPr>
            <p:ph type="title"/>
          </p:nvPr>
        </p:nvSpPr>
        <p:spPr>
          <a:xfrm>
            <a:off x="152400" y="203925"/>
            <a:ext cx="8229600" cy="1179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entury Schoolbook"/>
              <a:buNone/>
            </a:pPr>
            <a:br>
              <a:rPr b="0" i="0" lang="en-US" sz="3200" u="none">
                <a:solidFill>
                  <a:schemeClr val="dk1"/>
                </a:solidFill>
                <a:latin typeface="Century Schoolbook"/>
                <a:ea typeface="Century Schoolbook"/>
                <a:cs typeface="Century Schoolbook"/>
                <a:sym typeface="Century Schoolbook"/>
              </a:rPr>
            </a:br>
            <a:r>
              <a:rPr b="1" i="0" lang="en-US" sz="2000" u="sng">
                <a:solidFill>
                  <a:srgbClr val="FF3300"/>
                </a:solidFill>
                <a:latin typeface="Times New Roman"/>
                <a:ea typeface="Times New Roman"/>
                <a:cs typeface="Times New Roman"/>
                <a:sym typeface="Times New Roman"/>
              </a:rPr>
              <a:t>Irony</a:t>
            </a:r>
            <a:r>
              <a:rPr i="0" lang="en-US" sz="2000" u="none">
                <a:solidFill>
                  <a:schemeClr val="dk1"/>
                </a:solidFill>
                <a:latin typeface="Times New Roman"/>
                <a:ea typeface="Times New Roman"/>
                <a:cs typeface="Times New Roman"/>
                <a:sym typeface="Times New Roman"/>
              </a:rPr>
              <a:t>  </a:t>
            </a:r>
            <a:r>
              <a:rPr lang="en-US" sz="2000">
                <a:latin typeface="Times New Roman"/>
                <a:ea typeface="Times New Roman"/>
                <a:cs typeface="Times New Roman"/>
                <a:sym typeface="Times New Roman"/>
              </a:rPr>
              <a:t>It is when the </a:t>
            </a:r>
            <a:r>
              <a:rPr b="1" lang="en-US" sz="2000">
                <a:latin typeface="Times New Roman"/>
                <a:ea typeface="Times New Roman"/>
                <a:cs typeface="Times New Roman"/>
                <a:sym typeface="Times New Roman"/>
              </a:rPr>
              <a:t>opposite of what is expected happens</a:t>
            </a:r>
            <a:r>
              <a:rPr lang="en-US" sz="2000">
                <a:latin typeface="Times New Roman"/>
                <a:ea typeface="Times New Roman"/>
                <a:cs typeface="Times New Roman"/>
                <a:sym typeface="Times New Roman"/>
              </a:rPr>
              <a:t>, or when someone </a:t>
            </a:r>
            <a:r>
              <a:rPr b="1" lang="en-US" sz="2000">
                <a:latin typeface="Times New Roman"/>
                <a:ea typeface="Times New Roman"/>
                <a:cs typeface="Times New Roman"/>
                <a:sym typeface="Times New Roman"/>
              </a:rPr>
              <a:t>says something but means the opposite</a:t>
            </a:r>
            <a:r>
              <a:rPr lang="en-US" sz="2000">
                <a:latin typeface="Times New Roman"/>
                <a:ea typeface="Times New Roman"/>
                <a:cs typeface="Times New Roman"/>
                <a:sym typeface="Times New Roman"/>
              </a:rPr>
              <a:t> (often using sarcasm). </a:t>
            </a:r>
            <a:r>
              <a:rPr lang="en-US" sz="2000">
                <a:latin typeface="Times New Roman"/>
                <a:ea typeface="Times New Roman"/>
                <a:cs typeface="Times New Roman"/>
                <a:sym typeface="Times New Roman"/>
              </a:rPr>
              <a:t>is the use of words to convey a </a:t>
            </a:r>
            <a:r>
              <a:rPr b="1" lang="en-US" sz="2000">
                <a:latin typeface="Times New Roman"/>
                <a:ea typeface="Times New Roman"/>
                <a:cs typeface="Times New Roman"/>
                <a:sym typeface="Times New Roman"/>
              </a:rPr>
              <a:t>meaning</a:t>
            </a:r>
            <a:r>
              <a:rPr lang="en-US" sz="2000">
                <a:latin typeface="Times New Roman"/>
                <a:ea typeface="Times New Roman"/>
                <a:cs typeface="Times New Roman"/>
                <a:sym typeface="Times New Roman"/>
              </a:rPr>
              <a:t> that is the opposite of its literal </a:t>
            </a:r>
            <a:r>
              <a:rPr b="1" lang="en-US" sz="2000">
                <a:latin typeface="Times New Roman"/>
                <a:ea typeface="Times New Roman"/>
                <a:cs typeface="Times New Roman"/>
                <a:sym typeface="Times New Roman"/>
              </a:rPr>
              <a:t>meaning</a:t>
            </a:r>
            <a:r>
              <a:rPr lang="en-US" sz="2000">
                <a:latin typeface="Times New Roman"/>
                <a:ea typeface="Times New Roman"/>
                <a:cs typeface="Times New Roman"/>
                <a:sym typeface="Times New Roman"/>
              </a:rPr>
              <a:t>: the </a:t>
            </a:r>
            <a:r>
              <a:rPr b="1" lang="en-US" sz="2000">
                <a:latin typeface="Times New Roman"/>
                <a:ea typeface="Times New Roman"/>
                <a:cs typeface="Times New Roman"/>
                <a:sym typeface="Times New Roman"/>
              </a:rPr>
              <a:t>irony</a:t>
            </a:r>
            <a:r>
              <a:rPr lang="en-US" sz="2000">
                <a:latin typeface="Times New Roman"/>
                <a:ea typeface="Times New Roman"/>
                <a:cs typeface="Times New Roman"/>
                <a:sym typeface="Times New Roman"/>
              </a:rPr>
              <a:t> of her reply, “How nice!” when I said I had to work all weekend.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txBox="1"/>
          <p:nvPr>
            <p:ph type="title"/>
          </p:nvPr>
        </p:nvSpPr>
        <p:spPr>
          <a:xfrm>
            <a:off x="762000" y="685800"/>
            <a:ext cx="7269162" cy="13255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entury Schoolbook"/>
              <a:buNone/>
            </a:pPr>
            <a:r>
              <a:rPr b="0" i="0" lang="en-US" sz="3600" u="none">
                <a:solidFill>
                  <a:srgbClr val="0070C0"/>
                </a:solidFill>
                <a:latin typeface="Century Schoolbook"/>
                <a:ea typeface="Century Schoolbook"/>
                <a:cs typeface="Century Schoolbook"/>
                <a:sym typeface="Century Schoolbook"/>
              </a:rPr>
              <a:t>Alliteration: </a:t>
            </a:r>
            <a:br>
              <a:rPr b="0" i="0" lang="en-US" sz="3600" u="none">
                <a:solidFill>
                  <a:schemeClr val="dk1"/>
                </a:solidFill>
                <a:latin typeface="Century Schoolbook"/>
                <a:ea typeface="Century Schoolbook"/>
                <a:cs typeface="Century Schoolbook"/>
                <a:sym typeface="Century Schoolbook"/>
              </a:rPr>
            </a:br>
            <a:r>
              <a:rPr lang="en-US" sz="2400">
                <a:latin typeface="Times New Roman"/>
                <a:ea typeface="Times New Roman"/>
                <a:cs typeface="Times New Roman"/>
                <a:sym typeface="Times New Roman"/>
              </a:rPr>
              <a:t>Alliteration is the </a:t>
            </a:r>
            <a:r>
              <a:rPr b="1" lang="en-US" sz="2400">
                <a:latin typeface="Times New Roman"/>
                <a:ea typeface="Times New Roman"/>
                <a:cs typeface="Times New Roman"/>
                <a:sym typeface="Times New Roman"/>
              </a:rPr>
              <a:t>repetition of the same beginning sound or letter</a:t>
            </a:r>
            <a:r>
              <a:rPr lang="en-US" sz="2400">
                <a:latin typeface="Times New Roman"/>
                <a:ea typeface="Times New Roman"/>
                <a:cs typeface="Times New Roman"/>
                <a:sym typeface="Times New Roman"/>
              </a:rPr>
              <a:t> in two or more </a:t>
            </a:r>
            <a:r>
              <a:rPr b="1" lang="en-US" sz="2400">
                <a:latin typeface="Times New Roman"/>
                <a:ea typeface="Times New Roman"/>
                <a:cs typeface="Times New Roman"/>
                <a:sym typeface="Times New Roman"/>
              </a:rPr>
              <a:t>closely connected words</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p:txBody>
      </p:sp>
      <p:sp>
        <p:nvSpPr>
          <p:cNvPr id="259" name="Google Shape;259;p21"/>
          <p:cNvSpPr txBox="1"/>
          <p:nvPr>
            <p:ph idx="1" type="body"/>
          </p:nvPr>
        </p:nvSpPr>
        <p:spPr>
          <a:xfrm>
            <a:off x="946150" y="2362200"/>
            <a:ext cx="6446837" cy="3817937"/>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95000"/>
              </a:lnSpc>
              <a:spcBef>
                <a:spcPts val="0"/>
              </a:spcBef>
              <a:spcAft>
                <a:spcPts val="0"/>
              </a:spcAft>
              <a:buClr>
                <a:schemeClr val="accent1"/>
              </a:buClr>
              <a:buSzPts val="1440"/>
              <a:buFont typeface="Arial"/>
              <a:buChar char="•"/>
            </a:pPr>
            <a:r>
              <a:rPr b="0" i="0" lang="en-US" sz="1800" u="none">
                <a:solidFill>
                  <a:srgbClr val="0070C0"/>
                </a:solidFill>
                <a:latin typeface="Century Schoolbook"/>
                <a:ea typeface="Century Schoolbook"/>
                <a:cs typeface="Century Schoolbook"/>
                <a:sym typeface="Century Schoolbook"/>
              </a:rPr>
              <a:t>Examples: </a:t>
            </a:r>
            <a:endParaRPr/>
          </a:p>
          <a:p>
            <a:pPr indent="-182562" lvl="0" marL="182562"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highlight>
                  <a:srgbClr val="FFFF00"/>
                </a:highlight>
                <a:latin typeface="Century Schoolbook"/>
                <a:ea typeface="Century Schoolbook"/>
                <a:cs typeface="Century Schoolbook"/>
                <a:sym typeface="Century Schoolbook"/>
              </a:rPr>
              <a:t>C</a:t>
            </a:r>
            <a:r>
              <a:rPr b="0" i="0" lang="en-US" sz="1800" u="none">
                <a:solidFill>
                  <a:schemeClr val="dk1"/>
                </a:solidFill>
                <a:latin typeface="Century Schoolbook"/>
                <a:ea typeface="Century Schoolbook"/>
                <a:cs typeface="Century Schoolbook"/>
                <a:sym typeface="Century Schoolbook"/>
              </a:rPr>
              <a:t>lary </a:t>
            </a:r>
            <a:r>
              <a:rPr b="0" i="0" lang="en-US" sz="1800" u="none">
                <a:solidFill>
                  <a:schemeClr val="dk1"/>
                </a:solidFill>
                <a:highlight>
                  <a:srgbClr val="FFFF00"/>
                </a:highlight>
                <a:latin typeface="Century Schoolbook"/>
                <a:ea typeface="Century Schoolbook"/>
                <a:cs typeface="Century Schoolbook"/>
                <a:sym typeface="Century Schoolbook"/>
              </a:rPr>
              <a:t>c</a:t>
            </a:r>
            <a:r>
              <a:rPr b="0" i="0" lang="en-US" sz="1800" u="none">
                <a:solidFill>
                  <a:schemeClr val="dk1"/>
                </a:solidFill>
                <a:latin typeface="Century Schoolbook"/>
                <a:ea typeface="Century Schoolbook"/>
                <a:cs typeface="Century Schoolbook"/>
                <a:sym typeface="Century Schoolbook"/>
              </a:rPr>
              <a:t>losed her </a:t>
            </a:r>
            <a:r>
              <a:rPr b="0" i="0" lang="en-US" sz="1800" u="none">
                <a:solidFill>
                  <a:schemeClr val="dk1"/>
                </a:solidFill>
                <a:highlight>
                  <a:srgbClr val="FFFF00"/>
                </a:highlight>
                <a:latin typeface="Century Schoolbook"/>
                <a:ea typeface="Century Schoolbook"/>
                <a:cs typeface="Century Schoolbook"/>
                <a:sym typeface="Century Schoolbook"/>
              </a:rPr>
              <a:t>c</a:t>
            </a:r>
            <a:r>
              <a:rPr b="0" i="0" lang="en-US" sz="1800" u="none">
                <a:solidFill>
                  <a:schemeClr val="dk1"/>
                </a:solidFill>
                <a:latin typeface="Century Schoolbook"/>
                <a:ea typeface="Century Schoolbook"/>
                <a:cs typeface="Century Schoolbook"/>
                <a:sym typeface="Century Schoolbook"/>
              </a:rPr>
              <a:t>luttered </a:t>
            </a:r>
            <a:r>
              <a:rPr b="0" i="0" lang="en-US" sz="1800" u="none">
                <a:solidFill>
                  <a:schemeClr val="dk1"/>
                </a:solidFill>
                <a:highlight>
                  <a:srgbClr val="FFFF00"/>
                </a:highlight>
                <a:latin typeface="Century Schoolbook"/>
                <a:ea typeface="Century Schoolbook"/>
                <a:cs typeface="Century Schoolbook"/>
                <a:sym typeface="Century Schoolbook"/>
              </a:rPr>
              <a:t>c</a:t>
            </a:r>
            <a:r>
              <a:rPr b="0" i="0" lang="en-US" sz="1800" u="none">
                <a:solidFill>
                  <a:schemeClr val="dk1"/>
                </a:solidFill>
                <a:latin typeface="Century Schoolbook"/>
                <a:ea typeface="Century Schoolbook"/>
                <a:cs typeface="Century Schoolbook"/>
                <a:sym typeface="Century Schoolbook"/>
              </a:rPr>
              <a:t>lothes </a:t>
            </a:r>
            <a:r>
              <a:rPr b="0" i="0" lang="en-US" sz="1800" u="none">
                <a:solidFill>
                  <a:schemeClr val="dk1"/>
                </a:solidFill>
                <a:highlight>
                  <a:srgbClr val="FFFF00"/>
                </a:highlight>
                <a:latin typeface="Century Schoolbook"/>
                <a:ea typeface="Century Schoolbook"/>
                <a:cs typeface="Century Schoolbook"/>
                <a:sym typeface="Century Schoolbook"/>
              </a:rPr>
              <a:t>c</a:t>
            </a:r>
            <a:r>
              <a:rPr b="0" i="0" lang="en-US" sz="1800" u="none">
                <a:solidFill>
                  <a:schemeClr val="dk1"/>
                </a:solidFill>
                <a:latin typeface="Century Schoolbook"/>
                <a:ea typeface="Century Schoolbook"/>
                <a:cs typeface="Century Schoolbook"/>
                <a:sym typeface="Century Schoolbook"/>
              </a:rPr>
              <a:t>loset.</a:t>
            </a:r>
            <a:endParaRPr/>
          </a:p>
          <a:p>
            <a:pPr indent="-182562" lvl="0" marL="182562"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highlight>
                  <a:srgbClr val="FFFF00"/>
                </a:highlight>
                <a:latin typeface="Century Schoolbook"/>
                <a:ea typeface="Century Schoolbook"/>
                <a:cs typeface="Century Schoolbook"/>
                <a:sym typeface="Century Schoolbook"/>
              </a:rPr>
              <a:t>H</a:t>
            </a:r>
            <a:r>
              <a:rPr b="0" i="0" lang="en-US" sz="1800" u="none">
                <a:solidFill>
                  <a:schemeClr val="dk1"/>
                </a:solidFill>
                <a:latin typeface="Century Schoolbook"/>
                <a:ea typeface="Century Schoolbook"/>
                <a:cs typeface="Century Schoolbook"/>
                <a:sym typeface="Century Schoolbook"/>
              </a:rPr>
              <a:t>arry </a:t>
            </a:r>
            <a:r>
              <a:rPr b="0" i="0" lang="en-US" sz="1800" u="none">
                <a:solidFill>
                  <a:schemeClr val="dk1"/>
                </a:solidFill>
                <a:highlight>
                  <a:srgbClr val="FFFF00"/>
                </a:highlight>
                <a:latin typeface="Century Schoolbook"/>
                <a:ea typeface="Century Schoolbook"/>
                <a:cs typeface="Century Schoolbook"/>
                <a:sym typeface="Century Schoolbook"/>
              </a:rPr>
              <a:t>h</a:t>
            </a:r>
            <a:r>
              <a:rPr b="0" i="0" lang="en-US" sz="1800" u="none">
                <a:solidFill>
                  <a:schemeClr val="dk1"/>
                </a:solidFill>
                <a:latin typeface="Century Schoolbook"/>
                <a:ea typeface="Century Schoolbook"/>
                <a:cs typeface="Century Schoolbook"/>
                <a:sym typeface="Century Schoolbook"/>
              </a:rPr>
              <a:t>urried </a:t>
            </a:r>
            <a:r>
              <a:rPr b="0" i="0" lang="en-US" sz="1800" u="none">
                <a:solidFill>
                  <a:schemeClr val="dk1"/>
                </a:solidFill>
                <a:highlight>
                  <a:srgbClr val="FFFF00"/>
                </a:highlight>
                <a:latin typeface="Century Schoolbook"/>
                <a:ea typeface="Century Schoolbook"/>
                <a:cs typeface="Century Schoolbook"/>
                <a:sym typeface="Century Schoolbook"/>
              </a:rPr>
              <a:t>h</a:t>
            </a:r>
            <a:r>
              <a:rPr b="0" i="0" lang="en-US" sz="1800" u="none">
                <a:solidFill>
                  <a:schemeClr val="dk1"/>
                </a:solidFill>
                <a:latin typeface="Century Schoolbook"/>
                <a:ea typeface="Century Schoolbook"/>
                <a:cs typeface="Century Schoolbook"/>
                <a:sym typeface="Century Schoolbook"/>
              </a:rPr>
              <a:t>ome to watch football on TV.</a:t>
            </a:r>
            <a:endParaRPr/>
          </a:p>
          <a:p>
            <a:pPr indent="-182562" lvl="0" marL="182562"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achel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an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ight until she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ealized she was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unning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ound and </a:t>
            </a:r>
            <a:r>
              <a:rPr b="0" i="0" lang="en-US" sz="1800" u="none">
                <a:solidFill>
                  <a:schemeClr val="dk1"/>
                </a:solidFill>
                <a:highlight>
                  <a:srgbClr val="FFFF00"/>
                </a:highlight>
                <a:latin typeface="Century Schoolbook"/>
                <a:ea typeface="Century Schoolbook"/>
                <a:cs typeface="Century Schoolbook"/>
                <a:sym typeface="Century Schoolbook"/>
              </a:rPr>
              <a:t>r</a:t>
            </a:r>
            <a:r>
              <a:rPr b="0" i="0" lang="en-US" sz="1800" u="none">
                <a:solidFill>
                  <a:schemeClr val="dk1"/>
                </a:solidFill>
                <a:latin typeface="Century Schoolbook"/>
                <a:ea typeface="Century Schoolbook"/>
                <a:cs typeface="Century Schoolbook"/>
                <a:sym typeface="Century Schoolbook"/>
              </a:rPr>
              <a:t>ound.</a:t>
            </a:r>
            <a:endParaRPr/>
          </a:p>
          <a:p>
            <a:pPr indent="-182562" lvl="0" marL="182562"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highlight>
                  <a:srgbClr val="FFFF00"/>
                </a:highlight>
                <a:latin typeface="Century Schoolbook"/>
                <a:ea typeface="Century Schoolbook"/>
                <a:cs typeface="Century Schoolbook"/>
                <a:sym typeface="Century Schoolbook"/>
              </a:rPr>
              <a:t>P</a:t>
            </a:r>
            <a:r>
              <a:rPr b="0" i="0" lang="en-US" sz="1800" u="none">
                <a:solidFill>
                  <a:schemeClr val="dk1"/>
                </a:solidFill>
                <a:latin typeface="Century Schoolbook"/>
                <a:ea typeface="Century Schoolbook"/>
                <a:cs typeface="Century Schoolbook"/>
                <a:sym typeface="Century Schoolbook"/>
              </a:rPr>
              <a:t>olly's </a:t>
            </a:r>
            <a:r>
              <a:rPr b="0" i="0" lang="en-US" sz="1800" u="none">
                <a:solidFill>
                  <a:schemeClr val="dk1"/>
                </a:solidFill>
                <a:highlight>
                  <a:srgbClr val="FFFF00"/>
                </a:highlight>
                <a:latin typeface="Century Schoolbook"/>
                <a:ea typeface="Century Schoolbook"/>
                <a:cs typeface="Century Schoolbook"/>
                <a:sym typeface="Century Schoolbook"/>
              </a:rPr>
              <a:t>p</a:t>
            </a:r>
            <a:r>
              <a:rPr b="0" i="0" lang="en-US" sz="1800" u="none">
                <a:solidFill>
                  <a:schemeClr val="dk1"/>
                </a:solidFill>
                <a:latin typeface="Century Schoolbook"/>
                <a:ea typeface="Century Schoolbook"/>
                <a:cs typeface="Century Schoolbook"/>
                <a:sym typeface="Century Schoolbook"/>
              </a:rPr>
              <a:t>rancing </a:t>
            </a:r>
            <a:r>
              <a:rPr b="0" i="0" lang="en-US" sz="1800" u="none">
                <a:solidFill>
                  <a:schemeClr val="dk1"/>
                </a:solidFill>
                <a:highlight>
                  <a:srgbClr val="FFFF00"/>
                </a:highlight>
                <a:latin typeface="Century Schoolbook"/>
                <a:ea typeface="Century Schoolbook"/>
                <a:cs typeface="Century Schoolbook"/>
                <a:sym typeface="Century Schoolbook"/>
              </a:rPr>
              <a:t>p</a:t>
            </a:r>
            <a:r>
              <a:rPr b="0" i="0" lang="en-US" sz="1800" u="none">
                <a:solidFill>
                  <a:schemeClr val="dk1"/>
                </a:solidFill>
                <a:latin typeface="Century Schoolbook"/>
                <a:ea typeface="Century Schoolbook"/>
                <a:cs typeface="Century Schoolbook"/>
                <a:sym typeface="Century Schoolbook"/>
              </a:rPr>
              <a:t>ony </a:t>
            </a:r>
            <a:r>
              <a:rPr b="0" i="0" lang="en-US" sz="1800" u="none">
                <a:solidFill>
                  <a:schemeClr val="dk1"/>
                </a:solidFill>
                <a:highlight>
                  <a:srgbClr val="FFFF00"/>
                </a:highlight>
                <a:latin typeface="Century Schoolbook"/>
                <a:ea typeface="Century Schoolbook"/>
                <a:cs typeface="Century Schoolbook"/>
                <a:sym typeface="Century Schoolbook"/>
              </a:rPr>
              <a:t>p</a:t>
            </a:r>
            <a:r>
              <a:rPr b="0" i="0" lang="en-US" sz="1800" u="none">
                <a:solidFill>
                  <a:schemeClr val="dk1"/>
                </a:solidFill>
                <a:latin typeface="Century Schoolbook"/>
                <a:ea typeface="Century Schoolbook"/>
                <a:cs typeface="Century Schoolbook"/>
                <a:sym typeface="Century Schoolbook"/>
              </a:rPr>
              <a:t>erformed </a:t>
            </a:r>
            <a:r>
              <a:rPr b="0" i="0" lang="en-US" sz="1800" u="none">
                <a:solidFill>
                  <a:schemeClr val="dk1"/>
                </a:solidFill>
                <a:highlight>
                  <a:srgbClr val="FFFF00"/>
                </a:highlight>
                <a:latin typeface="Century Schoolbook"/>
                <a:ea typeface="Century Schoolbook"/>
                <a:cs typeface="Century Schoolbook"/>
                <a:sym typeface="Century Schoolbook"/>
              </a:rPr>
              <a:t>p</a:t>
            </a:r>
            <a:r>
              <a:rPr b="0" i="0" lang="en-US" sz="1800" u="none">
                <a:solidFill>
                  <a:schemeClr val="dk1"/>
                </a:solidFill>
                <a:latin typeface="Century Schoolbook"/>
                <a:ea typeface="Century Schoolbook"/>
                <a:cs typeface="Century Schoolbook"/>
                <a:sym typeface="Century Schoolbook"/>
              </a:rPr>
              <a:t>erfectly.</a:t>
            </a:r>
            <a:endParaRPr/>
          </a:p>
          <a:p>
            <a:pPr indent="-182562" lvl="0" marL="182562" marR="0" rtl="0" algn="l">
              <a:lnSpc>
                <a:spcPct val="95000"/>
              </a:lnSpc>
              <a:spcBef>
                <a:spcPts val="1600"/>
              </a:spcBef>
              <a:spcAft>
                <a:spcPts val="0"/>
              </a:spcAft>
              <a:buClr>
                <a:schemeClr val="accent1"/>
              </a:buClr>
              <a:buSzPts val="1440"/>
              <a:buFont typeface="Arial"/>
              <a:buChar char="•"/>
            </a:pPr>
            <a:r>
              <a:rPr b="0" i="0" lang="en-US" sz="1800" u="none">
                <a:solidFill>
                  <a:schemeClr val="dk1"/>
                </a:solidFill>
                <a:latin typeface="Century Schoolbook"/>
                <a:ea typeface="Century Schoolbook"/>
                <a:cs typeface="Century Schoolbook"/>
                <a:sym typeface="Century Schoolbook"/>
              </a:rPr>
              <a:t>The </a:t>
            </a:r>
            <a:r>
              <a:rPr b="0" i="0" lang="en-US" sz="1800" u="none">
                <a:solidFill>
                  <a:schemeClr val="dk1"/>
                </a:solidFill>
                <a:highlight>
                  <a:srgbClr val="FFFF00"/>
                </a:highlight>
                <a:latin typeface="Century Schoolbook"/>
                <a:ea typeface="Century Schoolbook"/>
                <a:cs typeface="Century Schoolbook"/>
                <a:sym typeface="Century Schoolbook"/>
              </a:rPr>
              <a:t>b</a:t>
            </a:r>
            <a:r>
              <a:rPr b="0" i="0" lang="en-US" sz="1800" u="none">
                <a:solidFill>
                  <a:schemeClr val="dk1"/>
                </a:solidFill>
                <a:latin typeface="Century Schoolbook"/>
                <a:ea typeface="Century Schoolbook"/>
                <a:cs typeface="Century Schoolbook"/>
                <a:sym typeface="Century Schoolbook"/>
              </a:rPr>
              <a:t>oy </a:t>
            </a:r>
            <a:r>
              <a:rPr b="0" i="0" lang="en-US" sz="1800" u="none">
                <a:solidFill>
                  <a:schemeClr val="dk1"/>
                </a:solidFill>
                <a:highlight>
                  <a:srgbClr val="FFFF00"/>
                </a:highlight>
                <a:latin typeface="Century Schoolbook"/>
                <a:ea typeface="Century Schoolbook"/>
                <a:cs typeface="Century Schoolbook"/>
                <a:sym typeface="Century Schoolbook"/>
              </a:rPr>
              <a:t>b</a:t>
            </a:r>
            <a:r>
              <a:rPr b="0" i="0" lang="en-US" sz="1800" u="none">
                <a:solidFill>
                  <a:schemeClr val="dk1"/>
                </a:solidFill>
                <a:latin typeface="Century Schoolbook"/>
                <a:ea typeface="Century Schoolbook"/>
                <a:cs typeface="Century Schoolbook"/>
                <a:sym typeface="Century Schoolbook"/>
              </a:rPr>
              <a:t>uzzed around, as </a:t>
            </a:r>
            <a:r>
              <a:rPr b="0" i="0" lang="en-US" sz="1800" u="none">
                <a:solidFill>
                  <a:schemeClr val="dk1"/>
                </a:solidFill>
                <a:highlight>
                  <a:srgbClr val="FFFF00"/>
                </a:highlight>
                <a:latin typeface="Century Schoolbook"/>
                <a:ea typeface="Century Schoolbook"/>
                <a:cs typeface="Century Schoolbook"/>
                <a:sym typeface="Century Schoolbook"/>
              </a:rPr>
              <a:t>b</a:t>
            </a:r>
            <a:r>
              <a:rPr b="0" i="0" lang="en-US" sz="1800" u="none">
                <a:solidFill>
                  <a:schemeClr val="dk1"/>
                </a:solidFill>
                <a:latin typeface="Century Schoolbook"/>
                <a:ea typeface="Century Schoolbook"/>
                <a:cs typeface="Century Schoolbook"/>
                <a:sym typeface="Century Schoolbook"/>
              </a:rPr>
              <a:t>usy as a </a:t>
            </a:r>
            <a:r>
              <a:rPr b="0" i="0" lang="en-US" sz="1800" u="none">
                <a:solidFill>
                  <a:schemeClr val="dk1"/>
                </a:solidFill>
                <a:highlight>
                  <a:srgbClr val="FFFF00"/>
                </a:highlight>
                <a:latin typeface="Century Schoolbook"/>
                <a:ea typeface="Century Schoolbook"/>
                <a:cs typeface="Century Schoolbook"/>
                <a:sym typeface="Century Schoolbook"/>
              </a:rPr>
              <a:t>b</a:t>
            </a:r>
            <a:r>
              <a:rPr b="0" i="0" lang="en-US" sz="1800" u="none">
                <a:solidFill>
                  <a:schemeClr val="dk1"/>
                </a:solidFill>
                <a:latin typeface="Century Schoolbook"/>
                <a:ea typeface="Century Schoolbook"/>
                <a:cs typeface="Century Schoolbook"/>
                <a:sym typeface="Century Schoolbook"/>
              </a:rPr>
              <a:t>ee.</a:t>
            </a:r>
            <a:endParaRPr/>
          </a:p>
          <a:p>
            <a:pPr indent="-91123" lvl="0" marL="182563" marR="0" rtl="0" algn="l">
              <a:lnSpc>
                <a:spcPct val="95000"/>
              </a:lnSpc>
              <a:spcBef>
                <a:spcPts val="1600"/>
              </a:spcBef>
              <a:spcAft>
                <a:spcPts val="0"/>
              </a:spcAft>
              <a:buClr>
                <a:schemeClr val="accent1"/>
              </a:buClr>
              <a:buSzPts val="1440"/>
              <a:buFont typeface="Arial"/>
              <a:buNone/>
            </a:pPr>
            <a:r>
              <a:t/>
            </a:r>
            <a:endParaRPr b="0" i="0" sz="1800" u="none">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txBox="1"/>
          <p:nvPr>
            <p:ph type="title"/>
          </p:nvPr>
        </p:nvSpPr>
        <p:spPr>
          <a:xfrm>
            <a:off x="200025" y="1020762"/>
            <a:ext cx="8520112" cy="83185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4200"/>
              <a:buFont typeface="Times New Roman"/>
              <a:buNone/>
            </a:pPr>
            <a:r>
              <a:rPr lang="en-US">
                <a:latin typeface="Times New Roman"/>
                <a:ea typeface="Times New Roman"/>
                <a:cs typeface="Times New Roman"/>
                <a:sym typeface="Times New Roman"/>
              </a:rPr>
              <a:t>Practice (1): </a:t>
            </a:r>
            <a:endParaRPr/>
          </a:p>
        </p:txBody>
      </p:sp>
      <p:sp>
        <p:nvSpPr>
          <p:cNvPr id="265" name="Google Shape;265;p22"/>
          <p:cNvSpPr txBox="1"/>
          <p:nvPr>
            <p:ph idx="1" type="body"/>
          </p:nvPr>
        </p:nvSpPr>
        <p:spPr>
          <a:xfrm>
            <a:off x="200025" y="1852600"/>
            <a:ext cx="7886700" cy="3979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75000"/>
              </a:lnSpc>
              <a:spcBef>
                <a:spcPts val="0"/>
              </a:spcBef>
              <a:spcAft>
                <a:spcPts val="0"/>
              </a:spcAft>
              <a:buSzPct val="90000"/>
              <a:buNone/>
            </a:pPr>
            <a:r>
              <a:rPr b="0" i="0" lang="en-US" sz="2000" u="none">
                <a:solidFill>
                  <a:srgbClr val="134F5C"/>
                </a:solidFill>
                <a:latin typeface="Times New Roman"/>
                <a:ea typeface="Times New Roman"/>
                <a:cs typeface="Times New Roman"/>
                <a:sym typeface="Times New Roman"/>
              </a:rPr>
              <a:t>Write down the type of figurative language used in each of the following sentences:</a:t>
            </a:r>
            <a:endParaRPr>
              <a:solidFill>
                <a:srgbClr val="134F5C"/>
              </a:solidFill>
            </a:endParaRPr>
          </a:p>
          <a:p>
            <a:pPr indent="0" lvl="0" marL="0" rtl="0" algn="l">
              <a:lnSpc>
                <a:spcPct val="130000"/>
              </a:lnSpc>
              <a:spcBef>
                <a:spcPts val="1200"/>
              </a:spcBef>
              <a:spcAft>
                <a:spcPts val="0"/>
              </a:spcAft>
              <a:buSzPct val="90000"/>
              <a:buNone/>
            </a:pPr>
            <a:r>
              <a:rPr b="0" i="0" lang="en-US" sz="2000" u="none">
                <a:solidFill>
                  <a:srgbClr val="134F5C"/>
                </a:solidFill>
                <a:latin typeface="Times New Roman"/>
                <a:ea typeface="Times New Roman"/>
                <a:cs typeface="Times New Roman"/>
                <a:sym typeface="Times New Roman"/>
              </a:rPr>
              <a:t>1</a:t>
            </a:r>
            <a:r>
              <a:rPr b="0" i="0" lang="en-US" sz="2400" u="none">
                <a:solidFill>
                  <a:srgbClr val="134F5C"/>
                </a:solidFill>
                <a:latin typeface="Times New Roman"/>
                <a:ea typeface="Times New Roman"/>
                <a:cs typeface="Times New Roman"/>
                <a:sym typeface="Times New Roman"/>
              </a:rPr>
              <a:t>-</a:t>
            </a:r>
            <a:r>
              <a:rPr b="0" i="0" lang="en-US" sz="2000" u="none">
                <a:solidFill>
                  <a:srgbClr val="134F5C"/>
                </a:solidFill>
                <a:latin typeface="Times New Roman"/>
                <a:ea typeface="Times New Roman"/>
                <a:cs typeface="Times New Roman"/>
                <a:sym typeface="Times New Roman"/>
              </a:rPr>
              <a:t>My flowers were begging for water. ________________</a:t>
            </a:r>
            <a:endParaRPr>
              <a:solidFill>
                <a:srgbClr val="134F5C"/>
              </a:solidFill>
            </a:endParaRPr>
          </a:p>
          <a:p>
            <a:pPr indent="0" lvl="0" marL="0" rtl="0" algn="l">
              <a:lnSpc>
                <a:spcPct val="130000"/>
              </a:lnSpc>
              <a:spcBef>
                <a:spcPts val="1200"/>
              </a:spcBef>
              <a:spcAft>
                <a:spcPts val="0"/>
              </a:spcAft>
              <a:buSzPct val="90000"/>
              <a:buNone/>
            </a:pPr>
            <a:r>
              <a:rPr b="0" i="0" lang="en-US" sz="2000" u="none">
                <a:solidFill>
                  <a:srgbClr val="134F5C"/>
                </a:solidFill>
                <a:latin typeface="Times New Roman"/>
                <a:ea typeface="Times New Roman"/>
                <a:cs typeface="Times New Roman"/>
                <a:sym typeface="Times New Roman"/>
              </a:rPr>
              <a:t>2- The fragrance of spring flowers made her joyful. __________________</a:t>
            </a:r>
            <a:endParaRPr>
              <a:solidFill>
                <a:srgbClr val="134F5C"/>
              </a:solidFill>
            </a:endParaRPr>
          </a:p>
          <a:p>
            <a:pPr indent="0" lvl="0" marL="0" rtl="0" algn="l">
              <a:lnSpc>
                <a:spcPct val="130000"/>
              </a:lnSpc>
              <a:spcBef>
                <a:spcPts val="1200"/>
              </a:spcBef>
              <a:spcAft>
                <a:spcPts val="0"/>
              </a:spcAft>
              <a:buSzPct val="90000"/>
              <a:buNone/>
            </a:pPr>
            <a:r>
              <a:rPr b="0" i="0" lang="en-US" sz="2000" u="none">
                <a:solidFill>
                  <a:srgbClr val="134F5C"/>
                </a:solidFill>
                <a:latin typeface="Times New Roman"/>
                <a:ea typeface="Times New Roman"/>
                <a:cs typeface="Times New Roman"/>
                <a:sym typeface="Times New Roman"/>
              </a:rPr>
              <a:t>3- Time flies when you're having fun. _________________</a:t>
            </a:r>
            <a:endParaRPr>
              <a:solidFill>
                <a:srgbClr val="134F5C"/>
              </a:solidFill>
            </a:endParaRPr>
          </a:p>
          <a:p>
            <a:pPr indent="0" lvl="0" marL="0" rtl="0" algn="l">
              <a:lnSpc>
                <a:spcPct val="130000"/>
              </a:lnSpc>
              <a:spcBef>
                <a:spcPts val="1200"/>
              </a:spcBef>
              <a:spcAft>
                <a:spcPts val="0"/>
              </a:spcAft>
              <a:buSzPct val="90000"/>
              <a:buNone/>
            </a:pPr>
            <a:r>
              <a:rPr b="0" i="0" lang="en-US" sz="2000" u="none">
                <a:solidFill>
                  <a:srgbClr val="134F5C"/>
                </a:solidFill>
                <a:latin typeface="Times New Roman"/>
                <a:ea typeface="Times New Roman"/>
                <a:cs typeface="Times New Roman"/>
                <a:sym typeface="Times New Roman"/>
              </a:rPr>
              <a:t>4- Last night, I slept like a log. __________________</a:t>
            </a:r>
            <a:endParaRPr>
              <a:solidFill>
                <a:srgbClr val="134F5C"/>
              </a:solidFill>
            </a:endParaRPr>
          </a:p>
          <a:p>
            <a:pPr indent="0" lvl="0" marL="0" rtl="0" algn="l">
              <a:lnSpc>
                <a:spcPct val="130000"/>
              </a:lnSpc>
              <a:spcBef>
                <a:spcPts val="1200"/>
              </a:spcBef>
              <a:spcAft>
                <a:spcPts val="0"/>
              </a:spcAft>
              <a:buSzPct val="90000"/>
              <a:buNone/>
            </a:pPr>
            <a:r>
              <a:rPr b="0" i="0" lang="en-US" sz="2000" u="none">
                <a:solidFill>
                  <a:srgbClr val="134F5C"/>
                </a:solidFill>
                <a:latin typeface="Times New Roman"/>
                <a:ea typeface="Times New Roman"/>
                <a:cs typeface="Times New Roman"/>
                <a:sym typeface="Times New Roman"/>
              </a:rPr>
              <a:t>5- The burger, aromatic with spices, made his mouth water in anticipation of the first bite. _____________</a:t>
            </a:r>
            <a:endParaRPr>
              <a:solidFill>
                <a:srgbClr val="134F5C"/>
              </a:solidFill>
            </a:endParaRPr>
          </a:p>
          <a:p>
            <a:pPr indent="0" lvl="0" marL="0" rtl="0" algn="l">
              <a:lnSpc>
                <a:spcPct val="75000"/>
              </a:lnSpc>
              <a:spcBef>
                <a:spcPts val="1200"/>
              </a:spcBef>
              <a:spcAft>
                <a:spcPts val="0"/>
              </a:spcAft>
              <a:buSzPct val="360000"/>
              <a:buNone/>
            </a:pPr>
            <a:r>
              <a:t/>
            </a:r>
            <a:endParaRPr b="0" i="0" sz="500" u="none">
              <a:solidFill>
                <a:srgbClr val="000000"/>
              </a:solidFill>
              <a:latin typeface="Times New Roman"/>
              <a:ea typeface="Times New Roman"/>
              <a:cs typeface="Times New Roman"/>
              <a:sym typeface="Times New Roman"/>
            </a:endParaRPr>
          </a:p>
          <a:p>
            <a:pPr indent="0" lvl="0" marL="0" rtl="0" algn="l">
              <a:lnSpc>
                <a:spcPct val="75000"/>
              </a:lnSpc>
              <a:spcBef>
                <a:spcPts val="1200"/>
              </a:spcBef>
              <a:spcAft>
                <a:spcPts val="0"/>
              </a:spcAft>
              <a:buSzPts val="1530"/>
              <a:buNone/>
            </a:pPr>
            <a:r>
              <a:t/>
            </a:r>
            <a:endParaRPr b="0" i="0" sz="400" u="none">
              <a:solidFill>
                <a:srgbClr val="000000"/>
              </a:solidFill>
              <a:latin typeface="Arial"/>
              <a:ea typeface="Arial"/>
              <a:cs typeface="Arial"/>
              <a:sym typeface="Arial"/>
            </a:endParaRPr>
          </a:p>
          <a:p>
            <a:pPr indent="0" lvl="0" marL="0" rtl="0" algn="l">
              <a:lnSpc>
                <a:spcPct val="75000"/>
              </a:lnSpc>
              <a:spcBef>
                <a:spcPts val="1200"/>
              </a:spcBef>
              <a:spcAft>
                <a:spcPts val="0"/>
              </a:spcAft>
              <a:buSzPts val="1530"/>
              <a:buNone/>
            </a:pPr>
            <a:r>
              <a:t/>
            </a:r>
            <a:endParaRPr b="0" i="0" sz="400" u="none">
              <a:solidFill>
                <a:srgbClr val="333333"/>
              </a:solidFill>
              <a:latin typeface="Arial"/>
              <a:ea typeface="Arial"/>
              <a:cs typeface="Arial"/>
              <a:sym typeface="Arial"/>
            </a:endParaRPr>
          </a:p>
          <a:p>
            <a:pPr indent="0" lvl="0" marL="0" rtl="0" algn="l">
              <a:lnSpc>
                <a:spcPct val="75000"/>
              </a:lnSpc>
              <a:spcBef>
                <a:spcPts val="1200"/>
              </a:spcBef>
              <a:spcAft>
                <a:spcPts val="0"/>
              </a:spcAft>
              <a:buSzPts val="1530"/>
              <a:buNone/>
            </a:pPr>
            <a:r>
              <a:t/>
            </a:r>
            <a:endParaRPr b="0" i="0" sz="400" u="none">
              <a:solidFill>
                <a:srgbClr val="000000"/>
              </a:solidFill>
              <a:latin typeface="Arial"/>
              <a:ea typeface="Arial"/>
              <a:cs typeface="Arial"/>
              <a:sym typeface="Arial"/>
            </a:endParaRPr>
          </a:p>
          <a:p>
            <a:pPr indent="0" lvl="0" marL="0" rtl="0" algn="l">
              <a:lnSpc>
                <a:spcPct val="75000"/>
              </a:lnSpc>
              <a:spcBef>
                <a:spcPts val="1200"/>
              </a:spcBef>
              <a:spcAft>
                <a:spcPts val="0"/>
              </a:spcAft>
              <a:buSzPts val="1530"/>
              <a:buNone/>
            </a:pPr>
            <a:r>
              <a:t/>
            </a:r>
            <a:endParaRPr b="0" i="0" sz="400" u="none">
              <a:solidFill>
                <a:srgbClr val="000000"/>
              </a:solidFill>
              <a:latin typeface="Arial"/>
              <a:ea typeface="Arial"/>
              <a:cs typeface="Arial"/>
              <a:sym typeface="Arial"/>
            </a:endParaRPr>
          </a:p>
          <a:p>
            <a:pPr indent="-228600" lvl="0" marL="457200" rtl="0" algn="l">
              <a:lnSpc>
                <a:spcPct val="95000"/>
              </a:lnSpc>
              <a:spcBef>
                <a:spcPts val="0"/>
              </a:spcBef>
              <a:spcAft>
                <a:spcPts val="0"/>
              </a:spcAft>
              <a:buSzPts val="1530"/>
              <a:buNone/>
            </a:pPr>
            <a:r>
              <a:t/>
            </a:r>
            <a:endParaRPr b="0" i="0" sz="400" u="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7561f3f64b_0_73"/>
          <p:cNvSpPr txBox="1"/>
          <p:nvPr>
            <p:ph type="title"/>
          </p:nvPr>
        </p:nvSpPr>
        <p:spPr>
          <a:xfrm>
            <a:off x="171225" y="8"/>
            <a:ext cx="8520600" cy="110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Practice (1) Answer Key: </a:t>
            </a:r>
            <a:endParaRPr/>
          </a:p>
        </p:txBody>
      </p:sp>
      <p:sp>
        <p:nvSpPr>
          <p:cNvPr id="272" name="Google Shape;272;g37561f3f64b_0_73"/>
          <p:cNvSpPr txBox="1"/>
          <p:nvPr>
            <p:ph idx="1" type="body"/>
          </p:nvPr>
        </p:nvSpPr>
        <p:spPr>
          <a:xfrm>
            <a:off x="311700" y="1301583"/>
            <a:ext cx="8520600" cy="44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600">
                <a:highlight>
                  <a:srgbClr val="CFE2F3"/>
                </a:highlight>
                <a:latin typeface="Times New Roman"/>
                <a:ea typeface="Times New Roman"/>
                <a:cs typeface="Times New Roman"/>
                <a:sym typeface="Times New Roman"/>
              </a:rPr>
              <a:t>My flowers were begging for water.</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 </a:t>
            </a:r>
            <a:r>
              <a:rPr b="1" lang="en-US" sz="1600">
                <a:highlight>
                  <a:srgbClr val="CFE2F3"/>
                </a:highlight>
                <a:latin typeface="Times New Roman"/>
                <a:ea typeface="Times New Roman"/>
                <a:cs typeface="Times New Roman"/>
                <a:sym typeface="Times New Roman"/>
              </a:rPr>
              <a:t>Personification</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a:t>
            </a:r>
            <a:r>
              <a:rPr i="1" lang="en-US" sz="1600">
                <a:highlight>
                  <a:srgbClr val="CFE2F3"/>
                </a:highlight>
                <a:latin typeface="Times New Roman"/>
                <a:ea typeface="Times New Roman"/>
                <a:cs typeface="Times New Roman"/>
                <a:sym typeface="Times New Roman"/>
              </a:rPr>
              <a:t>Giving human qualities to non-human things — flowers can’t literally beg.</a:t>
            </a:r>
            <a:r>
              <a:rPr lang="en-US" sz="1600">
                <a:highlight>
                  <a:srgbClr val="CFE2F3"/>
                </a:highlight>
                <a:latin typeface="Times New Roman"/>
                <a:ea typeface="Times New Roman"/>
                <a:cs typeface="Times New Roman"/>
                <a:sym typeface="Times New Roman"/>
              </a:rPr>
              <a:t>)</a:t>
            </a:r>
            <a:br>
              <a:rPr lang="en-US" sz="1600">
                <a:highlight>
                  <a:srgbClr val="CFE2F3"/>
                </a:highlight>
                <a:latin typeface="Times New Roman"/>
                <a:ea typeface="Times New Roman"/>
                <a:cs typeface="Times New Roman"/>
                <a:sym typeface="Times New Roman"/>
              </a:rPr>
            </a:br>
            <a:endParaRPr sz="1600">
              <a:highlight>
                <a:srgbClr val="CFE2F3"/>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1600">
                <a:highlight>
                  <a:srgbClr val="CFE2F3"/>
                </a:highlight>
                <a:latin typeface="Times New Roman"/>
                <a:ea typeface="Times New Roman"/>
                <a:cs typeface="Times New Roman"/>
                <a:sym typeface="Times New Roman"/>
              </a:rPr>
              <a:t>The fragrance of spring flowers made her joyful.</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 </a:t>
            </a:r>
            <a:r>
              <a:rPr b="1" lang="en-US" sz="1600">
                <a:highlight>
                  <a:srgbClr val="CFE2F3"/>
                </a:highlight>
                <a:latin typeface="Times New Roman"/>
                <a:ea typeface="Times New Roman"/>
                <a:cs typeface="Times New Roman"/>
                <a:sym typeface="Times New Roman"/>
              </a:rPr>
              <a:t>Imagery</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a:t>
            </a:r>
            <a:r>
              <a:rPr i="1" lang="en-US" sz="1600">
                <a:highlight>
                  <a:srgbClr val="CFE2F3"/>
                </a:highlight>
                <a:latin typeface="Times New Roman"/>
                <a:ea typeface="Times New Roman"/>
                <a:cs typeface="Times New Roman"/>
                <a:sym typeface="Times New Roman"/>
              </a:rPr>
              <a:t>Appeals to the sense of smell and emotion.</a:t>
            </a:r>
            <a:r>
              <a:rPr lang="en-US" sz="1600">
                <a:highlight>
                  <a:srgbClr val="CFE2F3"/>
                </a:highlight>
                <a:latin typeface="Times New Roman"/>
                <a:ea typeface="Times New Roman"/>
                <a:cs typeface="Times New Roman"/>
                <a:sym typeface="Times New Roman"/>
              </a:rPr>
              <a:t>)</a:t>
            </a:r>
            <a:br>
              <a:rPr lang="en-US" sz="1600">
                <a:highlight>
                  <a:srgbClr val="CFE2F3"/>
                </a:highlight>
                <a:latin typeface="Times New Roman"/>
                <a:ea typeface="Times New Roman"/>
                <a:cs typeface="Times New Roman"/>
                <a:sym typeface="Times New Roman"/>
              </a:rPr>
            </a:br>
            <a:endParaRPr sz="1600">
              <a:highlight>
                <a:srgbClr val="CFE2F3"/>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1600">
                <a:highlight>
                  <a:srgbClr val="CFE2F3"/>
                </a:highlight>
                <a:latin typeface="Times New Roman"/>
                <a:ea typeface="Times New Roman"/>
                <a:cs typeface="Times New Roman"/>
                <a:sym typeface="Times New Roman"/>
              </a:rPr>
              <a:t>Time flies when you're having fun.</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 </a:t>
            </a:r>
            <a:r>
              <a:rPr b="1" lang="en-US" sz="1600">
                <a:highlight>
                  <a:srgbClr val="CFE2F3"/>
                </a:highlight>
                <a:latin typeface="Times New Roman"/>
                <a:ea typeface="Times New Roman"/>
                <a:cs typeface="Times New Roman"/>
                <a:sym typeface="Times New Roman"/>
              </a:rPr>
              <a:t>Idiom</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a:t>
            </a:r>
            <a:r>
              <a:rPr i="1" lang="en-US" sz="1600">
                <a:highlight>
                  <a:srgbClr val="CFE2F3"/>
                </a:highlight>
                <a:latin typeface="Times New Roman"/>
                <a:ea typeface="Times New Roman"/>
                <a:cs typeface="Times New Roman"/>
                <a:sym typeface="Times New Roman"/>
              </a:rPr>
              <a:t>Time can't literally fly —  It's often used to express the feeling that a period of time, especially one that was enjoyable, has gone by faster than expected.)</a:t>
            </a:r>
            <a:br>
              <a:rPr lang="en-US" sz="1600">
                <a:highlight>
                  <a:srgbClr val="CFE2F3"/>
                </a:highlight>
                <a:latin typeface="Times New Roman"/>
                <a:ea typeface="Times New Roman"/>
                <a:cs typeface="Times New Roman"/>
                <a:sym typeface="Times New Roman"/>
              </a:rPr>
            </a:br>
            <a:endParaRPr sz="1600">
              <a:highlight>
                <a:srgbClr val="CFE2F3"/>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1600">
                <a:highlight>
                  <a:srgbClr val="CFE2F3"/>
                </a:highlight>
                <a:latin typeface="Times New Roman"/>
                <a:ea typeface="Times New Roman"/>
                <a:cs typeface="Times New Roman"/>
                <a:sym typeface="Times New Roman"/>
              </a:rPr>
              <a:t>Last night, I slept like a log.</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 </a:t>
            </a:r>
            <a:r>
              <a:rPr b="1" lang="en-US" sz="1600">
                <a:highlight>
                  <a:srgbClr val="CFE2F3"/>
                </a:highlight>
                <a:latin typeface="Times New Roman"/>
                <a:ea typeface="Times New Roman"/>
                <a:cs typeface="Times New Roman"/>
                <a:sym typeface="Times New Roman"/>
              </a:rPr>
              <a:t>Simile</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a:t>
            </a:r>
            <a:r>
              <a:rPr i="1" lang="en-US" sz="1600">
                <a:highlight>
                  <a:srgbClr val="CFE2F3"/>
                </a:highlight>
                <a:latin typeface="Times New Roman"/>
                <a:ea typeface="Times New Roman"/>
                <a:cs typeface="Times New Roman"/>
                <a:sym typeface="Times New Roman"/>
              </a:rPr>
              <a:t>Uses "like" to compare sleeping soundly to a log.</a:t>
            </a:r>
            <a:r>
              <a:rPr lang="en-US" sz="1600">
                <a:highlight>
                  <a:srgbClr val="CFE2F3"/>
                </a:highlight>
                <a:latin typeface="Times New Roman"/>
                <a:ea typeface="Times New Roman"/>
                <a:cs typeface="Times New Roman"/>
                <a:sym typeface="Times New Roman"/>
              </a:rPr>
              <a:t>)</a:t>
            </a:r>
            <a:br>
              <a:rPr lang="en-US" sz="1600">
                <a:highlight>
                  <a:srgbClr val="CFE2F3"/>
                </a:highlight>
                <a:latin typeface="Times New Roman"/>
                <a:ea typeface="Times New Roman"/>
                <a:cs typeface="Times New Roman"/>
                <a:sym typeface="Times New Roman"/>
              </a:rPr>
            </a:br>
            <a:endParaRPr sz="1600">
              <a:highlight>
                <a:srgbClr val="CFE2F3"/>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US" sz="1600">
                <a:highlight>
                  <a:srgbClr val="CFE2F3"/>
                </a:highlight>
                <a:latin typeface="Times New Roman"/>
                <a:ea typeface="Times New Roman"/>
                <a:cs typeface="Times New Roman"/>
                <a:sym typeface="Times New Roman"/>
              </a:rPr>
              <a:t>The burger, aromatic with spices, made his mouth water in anticipation of the first bite.</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 </a:t>
            </a:r>
            <a:r>
              <a:rPr b="1" lang="en-US" sz="1600">
                <a:highlight>
                  <a:srgbClr val="CFE2F3"/>
                </a:highlight>
                <a:latin typeface="Times New Roman"/>
                <a:ea typeface="Times New Roman"/>
                <a:cs typeface="Times New Roman"/>
                <a:sym typeface="Times New Roman"/>
              </a:rPr>
              <a:t>Imagery</a:t>
            </a:r>
            <a:br>
              <a:rPr b="1" lang="en-US" sz="1600">
                <a:highlight>
                  <a:srgbClr val="CFE2F3"/>
                </a:highlight>
                <a:latin typeface="Times New Roman"/>
                <a:ea typeface="Times New Roman"/>
                <a:cs typeface="Times New Roman"/>
                <a:sym typeface="Times New Roman"/>
              </a:rPr>
            </a:br>
            <a:r>
              <a:rPr lang="en-US" sz="1600">
                <a:highlight>
                  <a:srgbClr val="CFE2F3"/>
                </a:highlight>
                <a:latin typeface="Times New Roman"/>
                <a:ea typeface="Times New Roman"/>
                <a:cs typeface="Times New Roman"/>
                <a:sym typeface="Times New Roman"/>
              </a:rPr>
              <a:t> (</a:t>
            </a:r>
            <a:r>
              <a:rPr i="1" lang="en-US" sz="1600">
                <a:highlight>
                  <a:srgbClr val="CFE2F3"/>
                </a:highlight>
                <a:latin typeface="Times New Roman"/>
                <a:ea typeface="Times New Roman"/>
                <a:cs typeface="Times New Roman"/>
                <a:sym typeface="Times New Roman"/>
              </a:rPr>
              <a:t>Appeals to the senses of smell and taste.</a:t>
            </a:r>
            <a:r>
              <a:rPr lang="en-US" sz="1600">
                <a:highlight>
                  <a:srgbClr val="CFE2F3"/>
                </a:highlight>
                <a:latin typeface="Times New Roman"/>
                <a:ea typeface="Times New Roman"/>
                <a:cs typeface="Times New Roman"/>
                <a:sym typeface="Times New Roman"/>
              </a:rPr>
              <a:t>)</a:t>
            </a:r>
            <a:endParaRPr sz="1600">
              <a:highlight>
                <a:srgbClr val="CFE2F3"/>
              </a:highlight>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7561f3f64b_0_80"/>
          <p:cNvSpPr txBox="1"/>
          <p:nvPr>
            <p:ph type="title"/>
          </p:nvPr>
        </p:nvSpPr>
        <p:spPr>
          <a:xfrm>
            <a:off x="196750" y="-76842"/>
            <a:ext cx="8520600" cy="110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Practice (2): </a:t>
            </a:r>
            <a:endParaRPr/>
          </a:p>
        </p:txBody>
      </p:sp>
      <p:sp>
        <p:nvSpPr>
          <p:cNvPr id="279" name="Google Shape;279;g37561f3f64b_0_80"/>
          <p:cNvSpPr txBox="1"/>
          <p:nvPr>
            <p:ph idx="1" type="body"/>
          </p:nvPr>
        </p:nvSpPr>
        <p:spPr>
          <a:xfrm>
            <a:off x="311700" y="1116175"/>
            <a:ext cx="8520600" cy="4548900"/>
          </a:xfrm>
          <a:prstGeom prst="rect">
            <a:avLst/>
          </a:prstGeom>
        </p:spPr>
        <p:txBody>
          <a:bodyPr anchorCtr="0" anchor="t" bIns="91425" lIns="91425" spcFirstLastPara="1" rIns="91425" wrap="square" tIns="91425">
            <a:noAutofit/>
          </a:bodyPr>
          <a:lstStyle/>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angry storm clouds shouted their warnings.</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Her smile was as bright as the morning sun.</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wind whispered secrets through the trees.</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candy was as sweet as honey.</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classroom was a zoo during recess.</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His words cut deeper than a knife.</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old car coughed and sputtered before starting.</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She danced like a leaf blown by the wind.</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a:p>
            <a:pPr indent="0" lvl="0" marL="0" rtl="0" algn="l">
              <a:lnSpc>
                <a:spcPct val="75000"/>
              </a:lnSpc>
              <a:spcBef>
                <a:spcPts val="0"/>
              </a:spcBef>
              <a:spcAft>
                <a:spcPts val="0"/>
              </a:spcAft>
              <a:buClr>
                <a:schemeClr val="dk1"/>
              </a:buClr>
              <a:buSzPts val="770"/>
              <a:buFont typeface="Arial"/>
              <a:buNone/>
            </a:pPr>
            <a:r>
              <a:rPr lang="en-US" sz="1560">
                <a:solidFill>
                  <a:srgbClr val="0B5394"/>
                </a:solidFill>
                <a:latin typeface="Times New Roman"/>
                <a:ea typeface="Times New Roman"/>
                <a:cs typeface="Times New Roman"/>
                <a:sym typeface="Times New Roman"/>
              </a:rPr>
              <a:t>The snow blanketed the town in a soft, white cover.</a:t>
            </a:r>
            <a:br>
              <a:rPr lang="en-US" sz="1560">
                <a:solidFill>
                  <a:srgbClr val="0B5394"/>
                </a:solidFill>
                <a:latin typeface="Times New Roman"/>
                <a:ea typeface="Times New Roman"/>
                <a:cs typeface="Times New Roman"/>
                <a:sym typeface="Times New Roman"/>
              </a:rPr>
            </a:br>
            <a:r>
              <a:rPr lang="en-US" sz="1560">
                <a:solidFill>
                  <a:srgbClr val="0B5394"/>
                </a:solidFill>
                <a:latin typeface="Times New Roman"/>
                <a:ea typeface="Times New Roman"/>
                <a:cs typeface="Times New Roman"/>
                <a:sym typeface="Times New Roman"/>
              </a:rPr>
              <a:t> → ________________</a:t>
            </a:r>
            <a:br>
              <a:rPr lang="en-US" sz="1560">
                <a:solidFill>
                  <a:srgbClr val="0B5394"/>
                </a:solidFill>
                <a:latin typeface="Times New Roman"/>
                <a:ea typeface="Times New Roman"/>
                <a:cs typeface="Times New Roman"/>
                <a:sym typeface="Times New Roman"/>
              </a:rPr>
            </a:br>
            <a:endParaRPr sz="1560">
              <a:solidFill>
                <a:srgbClr val="0B5394"/>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7561f3f64b_0_87"/>
          <p:cNvSpPr txBox="1"/>
          <p:nvPr>
            <p:ph type="title"/>
          </p:nvPr>
        </p:nvSpPr>
        <p:spPr>
          <a:xfrm>
            <a:off x="335950" y="-254134"/>
            <a:ext cx="8520600" cy="110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US"/>
              <a:t>Practice (2) Answer Key: </a:t>
            </a:r>
            <a:endParaRPr/>
          </a:p>
        </p:txBody>
      </p:sp>
      <p:sp>
        <p:nvSpPr>
          <p:cNvPr id="286" name="Google Shape;286;g37561f3f64b_0_87"/>
          <p:cNvSpPr txBox="1"/>
          <p:nvPr>
            <p:ph idx="1" type="body"/>
          </p:nvPr>
        </p:nvSpPr>
        <p:spPr>
          <a:xfrm>
            <a:off x="311700" y="854383"/>
            <a:ext cx="8520600" cy="4472100"/>
          </a:xfrm>
          <a:prstGeom prst="rect">
            <a:avLst/>
          </a:prstGeom>
        </p:spPr>
        <p:txBody>
          <a:bodyPr anchorCtr="0" anchor="t" bIns="91425" lIns="91425" spcFirstLastPara="1" rIns="91425" wrap="square" tIns="91425">
            <a:noAutofit/>
          </a:bodyPr>
          <a:lstStyle/>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angry storm clouds shouted their warnings.</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Personification</a:t>
            </a:r>
            <a:r>
              <a:rPr lang="en-US" sz="1600">
                <a:highlight>
                  <a:srgbClr val="FFF2CC"/>
                </a:highlight>
                <a:latin typeface="Times New Roman"/>
                <a:ea typeface="Times New Roman"/>
                <a:cs typeface="Times New Roman"/>
                <a:sym typeface="Times New Roman"/>
              </a:rPr>
              <a:t> (giving human action “shouted” to clouds)</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Her smile was as bright as the morning sun.</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Simile</a:t>
            </a:r>
            <a:r>
              <a:rPr lang="en-US" sz="1600">
                <a:highlight>
                  <a:srgbClr val="FFF2CC"/>
                </a:highlight>
                <a:latin typeface="Times New Roman"/>
                <a:ea typeface="Times New Roman"/>
                <a:cs typeface="Times New Roman"/>
                <a:sym typeface="Times New Roman"/>
              </a:rPr>
              <a:t> (uses “as” to compare smile and sun)</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wind whispered secrets through the trees.</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Personification</a:t>
            </a:r>
            <a:r>
              <a:rPr lang="en-US" sz="1600">
                <a:highlight>
                  <a:srgbClr val="FFF2CC"/>
                </a:highlight>
                <a:latin typeface="Times New Roman"/>
                <a:ea typeface="Times New Roman"/>
                <a:cs typeface="Times New Roman"/>
                <a:sym typeface="Times New Roman"/>
              </a:rPr>
              <a:t> (wind given human action “whispered”)</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candy was as sweet as honey.</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Simile</a:t>
            </a:r>
            <a:r>
              <a:rPr lang="en-US" sz="1600">
                <a:highlight>
                  <a:srgbClr val="FFF2CC"/>
                </a:highlight>
                <a:latin typeface="Times New Roman"/>
                <a:ea typeface="Times New Roman"/>
                <a:cs typeface="Times New Roman"/>
                <a:sym typeface="Times New Roman"/>
              </a:rPr>
              <a:t> (uses “as” to compare candy and honey)</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classroom was a zoo during recess.</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Metaphor</a:t>
            </a:r>
            <a:r>
              <a:rPr lang="en-US" sz="1600">
                <a:highlight>
                  <a:srgbClr val="FFF2CC"/>
                </a:highlight>
                <a:latin typeface="Times New Roman"/>
                <a:ea typeface="Times New Roman"/>
                <a:cs typeface="Times New Roman"/>
                <a:sym typeface="Times New Roman"/>
              </a:rPr>
              <a:t> ( It implies a state of chaos, noise, and potential unruliness, similar to the lively and sometimes chaotic atmosphere of a zoo. )</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His words cut deeper than a knife.</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Metaphor</a:t>
            </a:r>
            <a:r>
              <a:rPr lang="en-US" sz="1600">
                <a:highlight>
                  <a:srgbClr val="FFF2CC"/>
                </a:highlight>
                <a:latin typeface="Times New Roman"/>
                <a:ea typeface="Times New Roman"/>
                <a:cs typeface="Times New Roman"/>
                <a:sym typeface="Times New Roman"/>
              </a:rPr>
              <a:t> (words compared to a knife, implying hurtfulness)</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old car coughed and sputtered before starting.</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Personification</a:t>
            </a:r>
            <a:r>
              <a:rPr lang="en-US" sz="1600">
                <a:highlight>
                  <a:srgbClr val="FFF2CC"/>
                </a:highlight>
                <a:latin typeface="Times New Roman"/>
                <a:ea typeface="Times New Roman"/>
                <a:cs typeface="Times New Roman"/>
                <a:sym typeface="Times New Roman"/>
              </a:rPr>
              <a:t> (car given human actions “coughed” and “sputtered”)</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She danced like a leaf blown by the wind.</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Simile</a:t>
            </a:r>
            <a:r>
              <a:rPr lang="en-US" sz="1600">
                <a:highlight>
                  <a:srgbClr val="FFF2CC"/>
                </a:highlight>
                <a:latin typeface="Times New Roman"/>
                <a:ea typeface="Times New Roman"/>
                <a:cs typeface="Times New Roman"/>
                <a:sym typeface="Times New Roman"/>
              </a:rPr>
              <a:t> (uses “like” to compare dance and leaf movement)</a:t>
            </a:r>
            <a:br>
              <a:rPr lang="en-US" sz="1600">
                <a:highlight>
                  <a:srgbClr val="FFF2CC"/>
                </a:highlight>
                <a:latin typeface="Times New Roman"/>
                <a:ea typeface="Times New Roman"/>
                <a:cs typeface="Times New Roman"/>
                <a:sym typeface="Times New Roman"/>
              </a:rPr>
            </a:br>
            <a:endParaRPr sz="1600">
              <a:highlight>
                <a:srgbClr val="FFF2CC"/>
              </a:highlight>
              <a:latin typeface="Times New Roman"/>
              <a:ea typeface="Times New Roman"/>
              <a:cs typeface="Times New Roman"/>
              <a:sym typeface="Times New Roman"/>
            </a:endParaRPr>
          </a:p>
          <a:p>
            <a:pPr indent="0" lvl="0" marL="0" rtl="0" algn="l">
              <a:lnSpc>
                <a:spcPct val="85000"/>
              </a:lnSpc>
              <a:spcBef>
                <a:spcPts val="0"/>
              </a:spcBef>
              <a:spcAft>
                <a:spcPts val="0"/>
              </a:spcAft>
              <a:buClr>
                <a:schemeClr val="dk1"/>
              </a:buClr>
              <a:buSzPts val="1100"/>
              <a:buFont typeface="Arial"/>
              <a:buNone/>
            </a:pPr>
            <a:r>
              <a:rPr lang="en-US" sz="1600">
                <a:highlight>
                  <a:srgbClr val="FFF2CC"/>
                </a:highlight>
                <a:latin typeface="Times New Roman"/>
                <a:ea typeface="Times New Roman"/>
                <a:cs typeface="Times New Roman"/>
                <a:sym typeface="Times New Roman"/>
              </a:rPr>
              <a:t>The snow blanketed the town in a soft, white cover.</a:t>
            </a:r>
            <a:br>
              <a:rPr lang="en-US" sz="1600">
                <a:highlight>
                  <a:srgbClr val="FFF2CC"/>
                </a:highlight>
                <a:latin typeface="Times New Roman"/>
                <a:ea typeface="Times New Roman"/>
                <a:cs typeface="Times New Roman"/>
                <a:sym typeface="Times New Roman"/>
              </a:rPr>
            </a:br>
            <a:r>
              <a:rPr lang="en-US" sz="1600">
                <a:highlight>
                  <a:srgbClr val="FFF2CC"/>
                </a:highlight>
                <a:latin typeface="Times New Roman"/>
                <a:ea typeface="Times New Roman"/>
                <a:cs typeface="Times New Roman"/>
                <a:sym typeface="Times New Roman"/>
              </a:rPr>
              <a:t> → </a:t>
            </a:r>
            <a:r>
              <a:rPr b="1" lang="en-US" sz="1600">
                <a:highlight>
                  <a:srgbClr val="FFF2CC"/>
                </a:highlight>
                <a:latin typeface="Times New Roman"/>
                <a:ea typeface="Times New Roman"/>
                <a:cs typeface="Times New Roman"/>
                <a:sym typeface="Times New Roman"/>
              </a:rPr>
              <a:t>Metaphor/Imagery</a:t>
            </a:r>
            <a:r>
              <a:rPr lang="en-US" sz="1600">
                <a:highlight>
                  <a:srgbClr val="FFF2CC"/>
                </a:highlight>
                <a:latin typeface="Times New Roman"/>
                <a:ea typeface="Times New Roman"/>
                <a:cs typeface="Times New Roman"/>
                <a:sym typeface="Times New Roman"/>
              </a:rPr>
              <a:t> (snow compared to a blanket; also creates a sensory image)</a:t>
            </a:r>
            <a:endParaRPr sz="1600">
              <a:highlight>
                <a:srgbClr val="FFF2CC"/>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37561f3f64b_0_38"/>
          <p:cNvSpPr txBox="1"/>
          <p:nvPr>
            <p:ph type="title"/>
          </p:nvPr>
        </p:nvSpPr>
        <p:spPr>
          <a:xfrm>
            <a:off x="534850" y="176650"/>
            <a:ext cx="7269300" cy="1325700"/>
          </a:xfrm>
          <a:prstGeom prst="rect">
            <a:avLst/>
          </a:prstGeom>
        </p:spPr>
        <p:txBody>
          <a:bodyPr anchorCtr="0" anchor="b" bIns="45700" lIns="91425" spcFirstLastPara="1" rIns="91425" wrap="square" tIns="45700">
            <a:normAutofit fontScale="90000"/>
          </a:bodyPr>
          <a:lstStyle/>
          <a:p>
            <a:pPr indent="0" lvl="0" marL="0" rtl="0" algn="ctr">
              <a:spcBef>
                <a:spcPts val="0"/>
              </a:spcBef>
              <a:spcAft>
                <a:spcPts val="0"/>
              </a:spcAft>
              <a:buNone/>
            </a:pPr>
            <a:r>
              <a:rPr b="1" lang="en-US" u="sng">
                <a:solidFill>
                  <a:srgbClr val="0000FF"/>
                </a:solidFill>
                <a:latin typeface="Times New Roman"/>
                <a:ea typeface="Times New Roman"/>
                <a:cs typeface="Times New Roman"/>
                <a:sym typeface="Times New Roman"/>
              </a:rPr>
              <a:t>Figurative</a:t>
            </a:r>
            <a:r>
              <a:rPr b="1" lang="en-US" u="sng">
                <a:latin typeface="Times New Roman"/>
                <a:ea typeface="Times New Roman"/>
                <a:cs typeface="Times New Roman"/>
                <a:sym typeface="Times New Roman"/>
              </a:rPr>
              <a:t> and </a:t>
            </a:r>
            <a:r>
              <a:rPr b="1" lang="en-US" u="sng">
                <a:solidFill>
                  <a:srgbClr val="CC0000"/>
                </a:solidFill>
                <a:latin typeface="Times New Roman"/>
                <a:ea typeface="Times New Roman"/>
                <a:cs typeface="Times New Roman"/>
                <a:sym typeface="Times New Roman"/>
              </a:rPr>
              <a:t>Literal</a:t>
            </a:r>
            <a:r>
              <a:rPr b="1" lang="en-US" u="sng">
                <a:latin typeface="Times New Roman"/>
                <a:ea typeface="Times New Roman"/>
                <a:cs typeface="Times New Roman"/>
                <a:sym typeface="Times New Roman"/>
              </a:rPr>
              <a:t> Language</a:t>
            </a:r>
            <a:r>
              <a:rPr lang="en-US">
                <a:highlight>
                  <a:srgbClr val="00FFFF"/>
                </a:highlight>
              </a:rPr>
              <a:t> </a:t>
            </a:r>
            <a:endParaRPr>
              <a:highlight>
                <a:srgbClr val="00FFFF"/>
              </a:highlight>
            </a:endParaRPr>
          </a:p>
          <a:p>
            <a:pPr indent="0" lvl="0" marL="0" rtl="0" algn="ctr">
              <a:spcBef>
                <a:spcPts val="0"/>
              </a:spcBef>
              <a:spcAft>
                <a:spcPts val="0"/>
              </a:spcAft>
              <a:buNone/>
            </a:pPr>
            <a:r>
              <a:rPr lang="en-US">
                <a:highlight>
                  <a:srgbClr val="00FFFF"/>
                </a:highlight>
              </a:rPr>
              <a:t>– Practice Answer key</a:t>
            </a:r>
            <a:endParaRPr>
              <a:highlight>
                <a:srgbClr val="00FFFF"/>
              </a:highlight>
            </a:endParaRPr>
          </a:p>
        </p:txBody>
      </p:sp>
      <p:sp>
        <p:nvSpPr>
          <p:cNvPr id="114" name="Google Shape;114;g37561f3f64b_0_38"/>
          <p:cNvSpPr txBox="1"/>
          <p:nvPr>
            <p:ph idx="1" type="body"/>
          </p:nvPr>
        </p:nvSpPr>
        <p:spPr>
          <a:xfrm>
            <a:off x="130500" y="2335700"/>
            <a:ext cx="4671600" cy="4416600"/>
          </a:xfrm>
          <a:prstGeom prst="rect">
            <a:avLst/>
          </a:prstGeom>
        </p:spPr>
        <p:txBody>
          <a:bodyPr anchorCtr="0" anchor="t" bIns="45700" lIns="91425" spcFirstLastPara="1" rIns="91425" wrap="square" tIns="45700">
            <a:noAutofit/>
          </a:bodyPr>
          <a:lstStyle/>
          <a:p>
            <a:pPr indent="-358140" lvl="0" marL="457200" rtl="0" algn="l">
              <a:spcBef>
                <a:spcPts val="1400"/>
              </a:spcBef>
              <a:spcAft>
                <a:spcPts val="0"/>
              </a:spcAft>
              <a:buClr>
                <a:srgbClr val="0070C0"/>
              </a:buClr>
              <a:buSzPts val="2040"/>
              <a:buAutoNum type="arabicPeriod"/>
            </a:pPr>
            <a:r>
              <a:rPr b="1" lang="en-US" sz="1700">
                <a:latin typeface="Times New Roman"/>
                <a:ea typeface="Times New Roman"/>
                <a:cs typeface="Times New Roman"/>
                <a:sym typeface="Times New Roman"/>
              </a:rPr>
              <a:t>The sky was filled with dark clouds before the storm.</a:t>
            </a:r>
            <a:br>
              <a:rPr b="1" lang="en-US" sz="1700">
                <a:latin typeface="Times New Roman"/>
                <a:ea typeface="Times New Roman"/>
                <a:cs typeface="Times New Roman"/>
                <a:sym typeface="Times New Roman"/>
              </a:rPr>
            </a:br>
            <a:r>
              <a:rPr lang="en-US" sz="1700">
                <a:latin typeface="Times New Roman"/>
                <a:ea typeface="Times New Roman"/>
                <a:cs typeface="Times New Roman"/>
                <a:sym typeface="Times New Roman"/>
              </a:rPr>
              <a:t> </a:t>
            </a:r>
            <a:r>
              <a:rPr lang="en-US" sz="1700">
                <a:solidFill>
                  <a:srgbClr val="3333FF"/>
                </a:solidFill>
                <a:latin typeface="Times New Roman"/>
                <a:ea typeface="Times New Roman"/>
                <a:cs typeface="Times New Roman"/>
                <a:sym typeface="Times New Roman"/>
              </a:rPr>
              <a:t>→ </a:t>
            </a:r>
            <a:r>
              <a:rPr b="1" lang="en-US" sz="1700">
                <a:solidFill>
                  <a:srgbClr val="3333FF"/>
                </a:solidFill>
                <a:latin typeface="Times New Roman"/>
                <a:ea typeface="Times New Roman"/>
                <a:cs typeface="Times New Roman"/>
                <a:sym typeface="Times New Roman"/>
              </a:rPr>
              <a:t>L</a:t>
            </a:r>
            <a:r>
              <a:rPr lang="en-US" sz="1700">
                <a:solidFill>
                  <a:srgbClr val="3333FF"/>
                </a:solidFill>
                <a:latin typeface="Times New Roman"/>
                <a:ea typeface="Times New Roman"/>
                <a:cs typeface="Times New Roman"/>
                <a:sym typeface="Times New Roman"/>
              </a:rPr>
              <a:t> (Literal)</a:t>
            </a:r>
            <a:br>
              <a:rPr lang="en-US"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358140" lvl="0" marL="457200" rtl="0" algn="l">
              <a:spcBef>
                <a:spcPts val="0"/>
              </a:spcBef>
              <a:spcAft>
                <a:spcPts val="0"/>
              </a:spcAft>
              <a:buClr>
                <a:srgbClr val="0070C0"/>
              </a:buClr>
              <a:buSzPts val="2040"/>
              <a:buAutoNum type="arabicPeriod"/>
            </a:pPr>
            <a:r>
              <a:rPr b="1" lang="en-US" sz="1700">
                <a:latin typeface="Times New Roman"/>
                <a:ea typeface="Times New Roman"/>
                <a:cs typeface="Times New Roman"/>
                <a:sym typeface="Times New Roman"/>
              </a:rPr>
              <a:t>Her smile was as bright as the sun.</a:t>
            </a:r>
            <a:br>
              <a:rPr b="1" lang="en-US" sz="1700">
                <a:latin typeface="Times New Roman"/>
                <a:ea typeface="Times New Roman"/>
                <a:cs typeface="Times New Roman"/>
                <a:sym typeface="Times New Roman"/>
              </a:rPr>
            </a:br>
            <a:r>
              <a:rPr lang="en-US" sz="1700">
                <a:latin typeface="Times New Roman"/>
                <a:ea typeface="Times New Roman"/>
                <a:cs typeface="Times New Roman"/>
                <a:sym typeface="Times New Roman"/>
              </a:rPr>
              <a:t> </a:t>
            </a:r>
            <a:r>
              <a:rPr lang="en-US" sz="1700">
                <a:solidFill>
                  <a:srgbClr val="3333FF"/>
                </a:solidFill>
                <a:latin typeface="Times New Roman"/>
                <a:ea typeface="Times New Roman"/>
                <a:cs typeface="Times New Roman"/>
                <a:sym typeface="Times New Roman"/>
              </a:rPr>
              <a:t>→ </a:t>
            </a:r>
            <a:r>
              <a:rPr b="1" lang="en-US" sz="1700">
                <a:solidFill>
                  <a:srgbClr val="3333FF"/>
                </a:solidFill>
                <a:latin typeface="Times New Roman"/>
                <a:ea typeface="Times New Roman"/>
                <a:cs typeface="Times New Roman"/>
                <a:sym typeface="Times New Roman"/>
              </a:rPr>
              <a:t>F</a:t>
            </a:r>
            <a:r>
              <a:rPr lang="en-US" sz="1700">
                <a:solidFill>
                  <a:srgbClr val="3333FF"/>
                </a:solidFill>
                <a:latin typeface="Times New Roman"/>
                <a:ea typeface="Times New Roman"/>
                <a:cs typeface="Times New Roman"/>
                <a:sym typeface="Times New Roman"/>
              </a:rPr>
              <a:t> (Figurative)</a:t>
            </a:r>
            <a:br>
              <a:rPr lang="en-US"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358140" lvl="0" marL="457200" rtl="0" algn="l">
              <a:spcBef>
                <a:spcPts val="0"/>
              </a:spcBef>
              <a:spcAft>
                <a:spcPts val="0"/>
              </a:spcAft>
              <a:buClr>
                <a:srgbClr val="0070C0"/>
              </a:buClr>
              <a:buSzPts val="2040"/>
              <a:buAutoNum type="arabicPeriod"/>
            </a:pPr>
            <a:r>
              <a:rPr b="1" lang="en-US" sz="1700">
                <a:latin typeface="Times New Roman"/>
                <a:ea typeface="Times New Roman"/>
                <a:cs typeface="Times New Roman"/>
                <a:sym typeface="Times New Roman"/>
              </a:rPr>
              <a:t>He has a ton of homework to finish tonight.</a:t>
            </a:r>
            <a:br>
              <a:rPr b="1" lang="en-US" sz="1700">
                <a:latin typeface="Times New Roman"/>
                <a:ea typeface="Times New Roman"/>
                <a:cs typeface="Times New Roman"/>
                <a:sym typeface="Times New Roman"/>
              </a:rPr>
            </a:br>
            <a:r>
              <a:rPr lang="en-US" sz="1700">
                <a:solidFill>
                  <a:srgbClr val="3333FF"/>
                </a:solidFill>
                <a:latin typeface="Times New Roman"/>
                <a:ea typeface="Times New Roman"/>
                <a:cs typeface="Times New Roman"/>
                <a:sym typeface="Times New Roman"/>
              </a:rPr>
              <a:t> → </a:t>
            </a:r>
            <a:r>
              <a:rPr b="1" lang="en-US" sz="1700">
                <a:solidFill>
                  <a:srgbClr val="3333FF"/>
                </a:solidFill>
                <a:latin typeface="Times New Roman"/>
                <a:ea typeface="Times New Roman"/>
                <a:cs typeface="Times New Roman"/>
                <a:sym typeface="Times New Roman"/>
              </a:rPr>
              <a:t>F</a:t>
            </a:r>
            <a:r>
              <a:rPr lang="en-US" sz="1700">
                <a:solidFill>
                  <a:srgbClr val="3333FF"/>
                </a:solidFill>
                <a:latin typeface="Times New Roman"/>
                <a:ea typeface="Times New Roman"/>
                <a:cs typeface="Times New Roman"/>
                <a:sym typeface="Times New Roman"/>
              </a:rPr>
              <a:t> (Figurative)</a:t>
            </a:r>
            <a:br>
              <a:rPr lang="en-US"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358140" lvl="0" marL="457200" rtl="0" algn="l">
              <a:spcBef>
                <a:spcPts val="0"/>
              </a:spcBef>
              <a:spcAft>
                <a:spcPts val="0"/>
              </a:spcAft>
              <a:buClr>
                <a:srgbClr val="0070C0"/>
              </a:buClr>
              <a:buSzPts val="2040"/>
              <a:buAutoNum type="arabicPeriod"/>
            </a:pPr>
            <a:r>
              <a:rPr b="1" lang="en-US" sz="1700">
                <a:latin typeface="Times New Roman"/>
                <a:ea typeface="Times New Roman"/>
                <a:cs typeface="Times New Roman"/>
                <a:sym typeface="Times New Roman"/>
              </a:rPr>
              <a:t>The water in the lake was freezing cold.</a:t>
            </a:r>
            <a:br>
              <a:rPr b="1" lang="en-US" sz="1700">
                <a:latin typeface="Times New Roman"/>
                <a:ea typeface="Times New Roman"/>
                <a:cs typeface="Times New Roman"/>
                <a:sym typeface="Times New Roman"/>
              </a:rPr>
            </a:br>
            <a:r>
              <a:rPr lang="en-US" sz="1700">
                <a:latin typeface="Times New Roman"/>
                <a:ea typeface="Times New Roman"/>
                <a:cs typeface="Times New Roman"/>
                <a:sym typeface="Times New Roman"/>
              </a:rPr>
              <a:t> </a:t>
            </a:r>
            <a:r>
              <a:rPr lang="en-US" sz="1700">
                <a:solidFill>
                  <a:srgbClr val="3333FF"/>
                </a:solidFill>
                <a:latin typeface="Times New Roman"/>
                <a:ea typeface="Times New Roman"/>
                <a:cs typeface="Times New Roman"/>
                <a:sym typeface="Times New Roman"/>
              </a:rPr>
              <a:t>→ </a:t>
            </a:r>
            <a:r>
              <a:rPr b="1" lang="en-US" sz="1700">
                <a:solidFill>
                  <a:srgbClr val="3333FF"/>
                </a:solidFill>
                <a:latin typeface="Times New Roman"/>
                <a:ea typeface="Times New Roman"/>
                <a:cs typeface="Times New Roman"/>
                <a:sym typeface="Times New Roman"/>
              </a:rPr>
              <a:t>L</a:t>
            </a:r>
            <a:r>
              <a:rPr lang="en-US" sz="1700">
                <a:solidFill>
                  <a:srgbClr val="3333FF"/>
                </a:solidFill>
                <a:latin typeface="Times New Roman"/>
                <a:ea typeface="Times New Roman"/>
                <a:cs typeface="Times New Roman"/>
                <a:sym typeface="Times New Roman"/>
              </a:rPr>
              <a:t> (Literal)</a:t>
            </a:r>
            <a:br>
              <a:rPr lang="en-US" sz="1700">
                <a:latin typeface="Times New Roman"/>
                <a:ea typeface="Times New Roman"/>
                <a:cs typeface="Times New Roman"/>
                <a:sym typeface="Times New Roman"/>
              </a:rPr>
            </a:br>
            <a:endParaRPr sz="1700">
              <a:latin typeface="Times New Roman"/>
              <a:ea typeface="Times New Roman"/>
              <a:cs typeface="Times New Roman"/>
              <a:sym typeface="Times New Roman"/>
            </a:endParaRPr>
          </a:p>
          <a:p>
            <a:pPr indent="-358140" lvl="0" marL="457200" rtl="0" algn="l">
              <a:spcBef>
                <a:spcPts val="0"/>
              </a:spcBef>
              <a:spcAft>
                <a:spcPts val="0"/>
              </a:spcAft>
              <a:buClr>
                <a:srgbClr val="0070C0"/>
              </a:buClr>
              <a:buSzPts val="2040"/>
              <a:buAutoNum type="arabicPeriod"/>
            </a:pPr>
            <a:r>
              <a:rPr b="1" lang="en-US" sz="1700">
                <a:latin typeface="Times New Roman"/>
                <a:ea typeface="Times New Roman"/>
                <a:cs typeface="Times New Roman"/>
                <a:sym typeface="Times New Roman"/>
              </a:rPr>
              <a:t>My backpack feels like it weighs a thousand pounds!</a:t>
            </a:r>
            <a:br>
              <a:rPr b="1" lang="en-US" sz="1700">
                <a:latin typeface="Times New Roman"/>
                <a:ea typeface="Times New Roman"/>
                <a:cs typeface="Times New Roman"/>
                <a:sym typeface="Times New Roman"/>
              </a:rPr>
            </a:br>
            <a:r>
              <a:rPr lang="en-US" sz="1700">
                <a:latin typeface="Times New Roman"/>
                <a:ea typeface="Times New Roman"/>
                <a:cs typeface="Times New Roman"/>
                <a:sym typeface="Times New Roman"/>
              </a:rPr>
              <a:t> </a:t>
            </a:r>
            <a:r>
              <a:rPr lang="en-US" sz="1700">
                <a:solidFill>
                  <a:srgbClr val="3333FF"/>
                </a:solidFill>
                <a:latin typeface="Times New Roman"/>
                <a:ea typeface="Times New Roman"/>
                <a:cs typeface="Times New Roman"/>
                <a:sym typeface="Times New Roman"/>
              </a:rPr>
              <a:t>→ </a:t>
            </a:r>
            <a:r>
              <a:rPr b="1" lang="en-US" sz="1700">
                <a:solidFill>
                  <a:srgbClr val="3333FF"/>
                </a:solidFill>
                <a:latin typeface="Times New Roman"/>
                <a:ea typeface="Times New Roman"/>
                <a:cs typeface="Times New Roman"/>
                <a:sym typeface="Times New Roman"/>
              </a:rPr>
              <a:t>F</a:t>
            </a:r>
            <a:r>
              <a:rPr lang="en-US" sz="1700">
                <a:solidFill>
                  <a:srgbClr val="3333FF"/>
                </a:solidFill>
                <a:latin typeface="Times New Roman"/>
                <a:ea typeface="Times New Roman"/>
                <a:cs typeface="Times New Roman"/>
                <a:sym typeface="Times New Roman"/>
              </a:rPr>
              <a:t> (Figurative)</a:t>
            </a:r>
            <a:endParaRPr sz="2625">
              <a:solidFill>
                <a:srgbClr val="3333FF"/>
              </a:solidFill>
              <a:latin typeface="Times New Roman"/>
              <a:ea typeface="Times New Roman"/>
              <a:cs typeface="Times New Roman"/>
              <a:sym typeface="Times New Roman"/>
            </a:endParaRPr>
          </a:p>
        </p:txBody>
      </p:sp>
      <p:sp>
        <p:nvSpPr>
          <p:cNvPr id="115" name="Google Shape;115;g37561f3f64b_0_38"/>
          <p:cNvSpPr txBox="1"/>
          <p:nvPr/>
        </p:nvSpPr>
        <p:spPr>
          <a:xfrm>
            <a:off x="130500" y="1596800"/>
            <a:ext cx="8238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Times New Roman"/>
                <a:ea typeface="Times New Roman"/>
                <a:cs typeface="Times New Roman"/>
                <a:sym typeface="Times New Roman"/>
              </a:rPr>
              <a:t>Read each sentence carefully. Write </a:t>
            </a:r>
            <a:r>
              <a:rPr b="1" lang="en-US" sz="1800">
                <a:solidFill>
                  <a:schemeClr val="dk1"/>
                </a:solidFill>
                <a:latin typeface="Times New Roman"/>
                <a:ea typeface="Times New Roman"/>
                <a:cs typeface="Times New Roman"/>
                <a:sym typeface="Times New Roman"/>
              </a:rPr>
              <a:t>L</a:t>
            </a:r>
            <a:r>
              <a:rPr lang="en-US" sz="1800">
                <a:solidFill>
                  <a:schemeClr val="dk1"/>
                </a:solidFill>
                <a:latin typeface="Times New Roman"/>
                <a:ea typeface="Times New Roman"/>
                <a:cs typeface="Times New Roman"/>
                <a:sym typeface="Times New Roman"/>
              </a:rPr>
              <a:t> if it uses </a:t>
            </a:r>
            <a:r>
              <a:rPr b="1" lang="en-US" sz="1800">
                <a:solidFill>
                  <a:schemeClr val="dk1"/>
                </a:solidFill>
                <a:latin typeface="Times New Roman"/>
                <a:ea typeface="Times New Roman"/>
                <a:cs typeface="Times New Roman"/>
                <a:sym typeface="Times New Roman"/>
              </a:rPr>
              <a:t>Literal Language</a:t>
            </a:r>
            <a:r>
              <a:rPr lang="en-US" sz="1800">
                <a:solidFill>
                  <a:schemeClr val="dk1"/>
                </a:solidFill>
                <a:latin typeface="Times New Roman"/>
                <a:ea typeface="Times New Roman"/>
                <a:cs typeface="Times New Roman"/>
                <a:sym typeface="Times New Roman"/>
              </a:rPr>
              <a:t> and </a:t>
            </a:r>
            <a:r>
              <a:rPr b="1" lang="en-US" sz="1800">
                <a:solidFill>
                  <a:schemeClr val="dk1"/>
                </a:solidFill>
                <a:latin typeface="Times New Roman"/>
                <a:ea typeface="Times New Roman"/>
                <a:cs typeface="Times New Roman"/>
                <a:sym typeface="Times New Roman"/>
              </a:rPr>
              <a:t>F</a:t>
            </a:r>
            <a:r>
              <a:rPr lang="en-US" sz="1800">
                <a:solidFill>
                  <a:schemeClr val="dk1"/>
                </a:solidFill>
                <a:latin typeface="Times New Roman"/>
                <a:ea typeface="Times New Roman"/>
                <a:cs typeface="Times New Roman"/>
                <a:sym typeface="Times New Roman"/>
              </a:rPr>
              <a:t> if it uses </a:t>
            </a:r>
            <a:r>
              <a:rPr b="1" lang="en-US" sz="1800">
                <a:solidFill>
                  <a:schemeClr val="dk1"/>
                </a:solidFill>
                <a:latin typeface="Times New Roman"/>
                <a:ea typeface="Times New Roman"/>
                <a:cs typeface="Times New Roman"/>
                <a:sym typeface="Times New Roman"/>
              </a:rPr>
              <a:t>Figurative Language</a:t>
            </a:r>
            <a:r>
              <a:rPr lang="en-US" sz="1800">
                <a:solidFill>
                  <a:schemeClr val="dk1"/>
                </a:solidFill>
                <a:latin typeface="Times New Roman"/>
                <a:ea typeface="Times New Roman"/>
                <a:cs typeface="Times New Roman"/>
                <a:sym typeface="Times New Roman"/>
              </a:rPr>
              <a:t>.</a:t>
            </a:r>
            <a:endParaRPr sz="2100">
              <a:latin typeface="Times New Roman"/>
              <a:ea typeface="Times New Roman"/>
              <a:cs typeface="Times New Roman"/>
              <a:sym typeface="Times New Roman"/>
            </a:endParaRPr>
          </a:p>
        </p:txBody>
      </p:sp>
      <p:sp>
        <p:nvSpPr>
          <p:cNvPr id="116" name="Google Shape;116;g37561f3f64b_0_38"/>
          <p:cNvSpPr txBox="1"/>
          <p:nvPr/>
        </p:nvSpPr>
        <p:spPr>
          <a:xfrm>
            <a:off x="4860050" y="2176925"/>
            <a:ext cx="3330900" cy="43641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1400"/>
              </a:spcBef>
              <a:spcAft>
                <a:spcPts val="0"/>
              </a:spcAft>
              <a:buNone/>
            </a:pPr>
            <a:r>
              <a:rPr b="1" lang="en-US" sz="1700">
                <a:solidFill>
                  <a:schemeClr val="dk1"/>
                </a:solidFill>
                <a:latin typeface="Times New Roman"/>
                <a:ea typeface="Times New Roman"/>
                <a:cs typeface="Times New Roman"/>
                <a:sym typeface="Times New Roman"/>
              </a:rPr>
              <a:t>6. We walked three miles to get to the park.</a:t>
            </a:r>
            <a:br>
              <a:rPr lang="en-US" sz="1700">
                <a:solidFill>
                  <a:schemeClr val="dk1"/>
                </a:solidFill>
                <a:latin typeface="Times New Roman"/>
                <a:ea typeface="Times New Roman"/>
                <a:cs typeface="Times New Roman"/>
                <a:sym typeface="Times New Roman"/>
              </a:rPr>
            </a:br>
            <a:r>
              <a:rPr lang="en-US" sz="1700">
                <a:solidFill>
                  <a:srgbClr val="3333FF"/>
                </a:solidFill>
                <a:latin typeface="Times New Roman"/>
                <a:ea typeface="Times New Roman"/>
                <a:cs typeface="Times New Roman"/>
                <a:sym typeface="Times New Roman"/>
              </a:rPr>
              <a:t> → </a:t>
            </a:r>
            <a:r>
              <a:rPr b="1" lang="en-US" sz="1700">
                <a:solidFill>
                  <a:srgbClr val="3333FF"/>
                </a:solidFill>
                <a:latin typeface="Times New Roman"/>
                <a:ea typeface="Times New Roman"/>
                <a:cs typeface="Times New Roman"/>
                <a:sym typeface="Times New Roman"/>
              </a:rPr>
              <a:t>L</a:t>
            </a:r>
            <a:r>
              <a:rPr lang="en-US" sz="1700">
                <a:solidFill>
                  <a:srgbClr val="3333FF"/>
                </a:solidFill>
                <a:latin typeface="Times New Roman"/>
                <a:ea typeface="Times New Roman"/>
                <a:cs typeface="Times New Roman"/>
                <a:sym typeface="Times New Roman"/>
              </a:rPr>
              <a:t> (Literal)</a:t>
            </a:r>
            <a:br>
              <a:rPr lang="en-US" sz="1700">
                <a:solidFill>
                  <a:schemeClr val="dk1"/>
                </a:solidFill>
                <a:latin typeface="Times New Roman"/>
                <a:ea typeface="Times New Roman"/>
                <a:cs typeface="Times New Roman"/>
                <a:sym typeface="Times New Roman"/>
              </a:rPr>
            </a:br>
            <a:endParaRPr sz="1700">
              <a:solidFill>
                <a:schemeClr val="dk1"/>
              </a:solidFill>
              <a:latin typeface="Times New Roman"/>
              <a:ea typeface="Times New Roman"/>
              <a:cs typeface="Times New Roman"/>
              <a:sym typeface="Times New Roman"/>
            </a:endParaRPr>
          </a:p>
          <a:p>
            <a:pPr indent="0" lvl="0" marL="0" rtl="0" algn="l">
              <a:lnSpc>
                <a:spcPct val="95000"/>
              </a:lnSpc>
              <a:spcBef>
                <a:spcPts val="1400"/>
              </a:spcBef>
              <a:spcAft>
                <a:spcPts val="0"/>
              </a:spcAft>
              <a:buNone/>
            </a:pPr>
            <a:r>
              <a:rPr b="1" lang="en-US" sz="1700">
                <a:solidFill>
                  <a:schemeClr val="dk1"/>
                </a:solidFill>
                <a:latin typeface="Times New Roman"/>
                <a:ea typeface="Times New Roman"/>
                <a:cs typeface="Times New Roman"/>
                <a:sym typeface="Times New Roman"/>
              </a:rPr>
              <a:t>7. Time flew by during the fun lesson.</a:t>
            </a:r>
            <a:br>
              <a:rPr lang="en-US" sz="1700">
                <a:solidFill>
                  <a:schemeClr val="dk1"/>
                </a:solidFill>
                <a:latin typeface="Times New Roman"/>
                <a:ea typeface="Times New Roman"/>
                <a:cs typeface="Times New Roman"/>
                <a:sym typeface="Times New Roman"/>
              </a:rPr>
            </a:br>
            <a:r>
              <a:rPr lang="en-US" sz="1700">
                <a:solidFill>
                  <a:srgbClr val="3333FF"/>
                </a:solidFill>
                <a:latin typeface="Times New Roman"/>
                <a:ea typeface="Times New Roman"/>
                <a:cs typeface="Times New Roman"/>
                <a:sym typeface="Times New Roman"/>
              </a:rPr>
              <a:t> → </a:t>
            </a:r>
            <a:r>
              <a:rPr b="1" lang="en-US" sz="1700">
                <a:solidFill>
                  <a:srgbClr val="3333FF"/>
                </a:solidFill>
                <a:latin typeface="Times New Roman"/>
                <a:ea typeface="Times New Roman"/>
                <a:cs typeface="Times New Roman"/>
                <a:sym typeface="Times New Roman"/>
              </a:rPr>
              <a:t>F</a:t>
            </a:r>
            <a:r>
              <a:rPr lang="en-US" sz="1700">
                <a:solidFill>
                  <a:srgbClr val="3333FF"/>
                </a:solidFill>
                <a:latin typeface="Times New Roman"/>
                <a:ea typeface="Times New Roman"/>
                <a:cs typeface="Times New Roman"/>
                <a:sym typeface="Times New Roman"/>
              </a:rPr>
              <a:t> (Figurative)</a:t>
            </a:r>
            <a:br>
              <a:rPr lang="en-US" sz="1700">
                <a:solidFill>
                  <a:schemeClr val="dk1"/>
                </a:solidFill>
                <a:latin typeface="Times New Roman"/>
                <a:ea typeface="Times New Roman"/>
                <a:cs typeface="Times New Roman"/>
                <a:sym typeface="Times New Roman"/>
              </a:rPr>
            </a:br>
            <a:endParaRPr sz="1700">
              <a:solidFill>
                <a:schemeClr val="dk1"/>
              </a:solidFill>
              <a:latin typeface="Times New Roman"/>
              <a:ea typeface="Times New Roman"/>
              <a:cs typeface="Times New Roman"/>
              <a:sym typeface="Times New Roman"/>
            </a:endParaRPr>
          </a:p>
          <a:p>
            <a:pPr indent="0" lvl="0" marL="0" rtl="0" algn="l">
              <a:lnSpc>
                <a:spcPct val="95000"/>
              </a:lnSpc>
              <a:spcBef>
                <a:spcPts val="1400"/>
              </a:spcBef>
              <a:spcAft>
                <a:spcPts val="0"/>
              </a:spcAft>
              <a:buNone/>
            </a:pPr>
            <a:r>
              <a:rPr b="1" lang="en-US" sz="1700">
                <a:solidFill>
                  <a:schemeClr val="dk1"/>
                </a:solidFill>
                <a:latin typeface="Times New Roman"/>
                <a:ea typeface="Times New Roman"/>
                <a:cs typeface="Times New Roman"/>
                <a:sym typeface="Times New Roman"/>
              </a:rPr>
              <a:t>8. The baby cried loudly during the movie.</a:t>
            </a:r>
            <a:br>
              <a:rPr lang="en-US" sz="1700">
                <a:solidFill>
                  <a:schemeClr val="dk1"/>
                </a:solidFill>
                <a:latin typeface="Times New Roman"/>
                <a:ea typeface="Times New Roman"/>
                <a:cs typeface="Times New Roman"/>
                <a:sym typeface="Times New Roman"/>
              </a:rPr>
            </a:br>
            <a:r>
              <a:rPr lang="en-US" sz="1700">
                <a:solidFill>
                  <a:srgbClr val="3333FF"/>
                </a:solidFill>
                <a:latin typeface="Times New Roman"/>
                <a:ea typeface="Times New Roman"/>
                <a:cs typeface="Times New Roman"/>
                <a:sym typeface="Times New Roman"/>
              </a:rPr>
              <a:t> → </a:t>
            </a:r>
            <a:r>
              <a:rPr b="1" lang="en-US" sz="1700">
                <a:solidFill>
                  <a:srgbClr val="3333FF"/>
                </a:solidFill>
                <a:latin typeface="Times New Roman"/>
                <a:ea typeface="Times New Roman"/>
                <a:cs typeface="Times New Roman"/>
                <a:sym typeface="Times New Roman"/>
              </a:rPr>
              <a:t>L</a:t>
            </a:r>
            <a:r>
              <a:rPr lang="en-US" sz="1700">
                <a:solidFill>
                  <a:srgbClr val="3333FF"/>
                </a:solidFill>
                <a:latin typeface="Times New Roman"/>
                <a:ea typeface="Times New Roman"/>
                <a:cs typeface="Times New Roman"/>
                <a:sym typeface="Times New Roman"/>
              </a:rPr>
              <a:t> (Literal)</a:t>
            </a:r>
            <a:br>
              <a:rPr lang="en-US" sz="1700">
                <a:solidFill>
                  <a:schemeClr val="dk1"/>
                </a:solidFill>
                <a:latin typeface="Times New Roman"/>
                <a:ea typeface="Times New Roman"/>
                <a:cs typeface="Times New Roman"/>
                <a:sym typeface="Times New Roman"/>
              </a:rPr>
            </a:br>
            <a:endParaRPr sz="1700">
              <a:solidFill>
                <a:schemeClr val="dk1"/>
              </a:solidFill>
              <a:latin typeface="Times New Roman"/>
              <a:ea typeface="Times New Roman"/>
              <a:cs typeface="Times New Roman"/>
              <a:sym typeface="Times New Roman"/>
            </a:endParaRPr>
          </a:p>
          <a:p>
            <a:pPr indent="0" lvl="0" marL="0" rtl="0" algn="l">
              <a:lnSpc>
                <a:spcPct val="95000"/>
              </a:lnSpc>
              <a:spcBef>
                <a:spcPts val="1400"/>
              </a:spcBef>
              <a:spcAft>
                <a:spcPts val="0"/>
              </a:spcAft>
              <a:buNone/>
            </a:pPr>
            <a:r>
              <a:rPr b="1" lang="en-US" sz="1700">
                <a:solidFill>
                  <a:schemeClr val="dk1"/>
                </a:solidFill>
                <a:latin typeface="Times New Roman"/>
                <a:ea typeface="Times New Roman"/>
                <a:cs typeface="Times New Roman"/>
                <a:sym typeface="Times New Roman"/>
              </a:rPr>
              <a:t>9. His heart was a rock — nothing seemed to hurt him.</a:t>
            </a:r>
            <a:br>
              <a:rPr lang="en-US" sz="1700">
                <a:solidFill>
                  <a:schemeClr val="dk1"/>
                </a:solidFill>
                <a:latin typeface="Times New Roman"/>
                <a:ea typeface="Times New Roman"/>
                <a:cs typeface="Times New Roman"/>
                <a:sym typeface="Times New Roman"/>
              </a:rPr>
            </a:br>
            <a:r>
              <a:rPr lang="en-US" sz="1700">
                <a:solidFill>
                  <a:schemeClr val="dk1"/>
                </a:solidFill>
                <a:latin typeface="Times New Roman"/>
                <a:ea typeface="Times New Roman"/>
                <a:cs typeface="Times New Roman"/>
                <a:sym typeface="Times New Roman"/>
              </a:rPr>
              <a:t> </a:t>
            </a:r>
            <a:r>
              <a:rPr lang="en-US" sz="1700">
                <a:solidFill>
                  <a:srgbClr val="3333FF"/>
                </a:solidFill>
                <a:latin typeface="Times New Roman"/>
                <a:ea typeface="Times New Roman"/>
                <a:cs typeface="Times New Roman"/>
                <a:sym typeface="Times New Roman"/>
              </a:rPr>
              <a:t>→ </a:t>
            </a:r>
            <a:r>
              <a:rPr b="1" lang="en-US" sz="1700">
                <a:solidFill>
                  <a:srgbClr val="3333FF"/>
                </a:solidFill>
                <a:latin typeface="Times New Roman"/>
                <a:ea typeface="Times New Roman"/>
                <a:cs typeface="Times New Roman"/>
                <a:sym typeface="Times New Roman"/>
              </a:rPr>
              <a:t>F</a:t>
            </a:r>
            <a:r>
              <a:rPr lang="en-US" sz="1700">
                <a:solidFill>
                  <a:srgbClr val="3333FF"/>
                </a:solidFill>
                <a:latin typeface="Times New Roman"/>
                <a:ea typeface="Times New Roman"/>
                <a:cs typeface="Times New Roman"/>
                <a:sym typeface="Times New Roman"/>
              </a:rPr>
              <a:t> (Figurative)</a:t>
            </a:r>
            <a:endParaRPr sz="1700">
              <a:solidFill>
                <a:srgbClr val="3333FF"/>
              </a:solidFill>
              <a:latin typeface="Times New Roman"/>
              <a:ea typeface="Times New Roman"/>
              <a:cs typeface="Times New Roman"/>
              <a:sym typeface="Times New Roman"/>
            </a:endParaRPr>
          </a:p>
          <a:p>
            <a:pPr indent="0" lvl="0" marL="0" rtl="0" algn="l">
              <a:lnSpc>
                <a:spcPct val="95000"/>
              </a:lnSpc>
              <a:spcBef>
                <a:spcPts val="1400"/>
              </a:spcBef>
              <a:spcAft>
                <a:spcPts val="200"/>
              </a:spcAft>
              <a:buNone/>
            </a:pPr>
            <a:r>
              <a:t/>
            </a:r>
            <a:endParaRPr sz="1700">
              <a:solidFill>
                <a:srgbClr val="0070C0"/>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type="title"/>
          </p:nvPr>
        </p:nvSpPr>
        <p:spPr>
          <a:xfrm>
            <a:off x="311150" y="1468437"/>
            <a:ext cx="8521700" cy="1960562"/>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rgbClr val="FF0000"/>
              </a:buClr>
              <a:buSzPts val="4200"/>
              <a:buFont typeface="Times New Roman"/>
              <a:buNone/>
            </a:pPr>
            <a:r>
              <a:rPr b="0" i="0" lang="en-US" sz="4000" u="none">
                <a:solidFill>
                  <a:srgbClr val="FF0000"/>
                </a:solidFill>
                <a:latin typeface="Times New Roman"/>
                <a:ea typeface="Times New Roman"/>
                <a:cs typeface="Times New Roman"/>
                <a:sym typeface="Times New Roman"/>
              </a:rPr>
              <a:t>The following slides contain some examples of past paper questions.</a:t>
            </a:r>
            <a:br>
              <a:rPr b="0" i="0" lang="en-US" sz="4000" u="none">
                <a:solidFill>
                  <a:srgbClr val="FF0000"/>
                </a:solidFill>
                <a:latin typeface="Times New Roman"/>
                <a:ea typeface="Times New Roman"/>
                <a:cs typeface="Times New Roman"/>
                <a:sym typeface="Times New Roman"/>
              </a:rPr>
            </a:br>
            <a:endParaRPr/>
          </a:p>
        </p:txBody>
      </p:sp>
      <p:pic>
        <p:nvPicPr>
          <p:cNvPr id="292" name="Google Shape;292;p23"/>
          <p:cNvPicPr preferRelativeResize="0"/>
          <p:nvPr/>
        </p:nvPicPr>
        <p:blipFill rotWithShape="1">
          <a:blip r:embed="rId3">
            <a:alphaModFix/>
          </a:blip>
          <a:srcRect b="0" l="0" r="0" t="0"/>
          <a:stretch/>
        </p:blipFill>
        <p:spPr>
          <a:xfrm>
            <a:off x="3638550" y="3033712"/>
            <a:ext cx="1719262" cy="2546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24"/>
          <p:cNvPicPr preferRelativeResize="0"/>
          <p:nvPr/>
        </p:nvPicPr>
        <p:blipFill rotWithShape="1">
          <a:blip r:embed="rId3">
            <a:alphaModFix/>
          </a:blip>
          <a:srcRect b="0" l="0" r="0" t="0"/>
          <a:stretch/>
        </p:blipFill>
        <p:spPr>
          <a:xfrm>
            <a:off x="152400" y="1009650"/>
            <a:ext cx="8839200" cy="2241550"/>
          </a:xfrm>
          <a:prstGeom prst="rect">
            <a:avLst/>
          </a:prstGeom>
          <a:noFill/>
          <a:ln>
            <a:noFill/>
          </a:ln>
        </p:spPr>
      </p:pic>
      <p:pic>
        <p:nvPicPr>
          <p:cNvPr id="298" name="Google Shape;298;p24"/>
          <p:cNvPicPr preferRelativeResize="0"/>
          <p:nvPr/>
        </p:nvPicPr>
        <p:blipFill rotWithShape="1">
          <a:blip r:embed="rId4">
            <a:alphaModFix/>
          </a:blip>
          <a:srcRect b="0" l="0" r="0" t="0"/>
          <a:stretch/>
        </p:blipFill>
        <p:spPr>
          <a:xfrm>
            <a:off x="152400" y="3771900"/>
            <a:ext cx="8839200" cy="1562100"/>
          </a:xfrm>
          <a:prstGeom prst="rect">
            <a:avLst/>
          </a:prstGeom>
          <a:noFill/>
          <a:ln>
            <a:noFill/>
          </a:ln>
        </p:spPr>
      </p:pic>
      <p:sp>
        <p:nvSpPr>
          <p:cNvPr id="299" name="Google Shape;299;p24"/>
          <p:cNvSpPr txBox="1"/>
          <p:nvPr/>
        </p:nvSpPr>
        <p:spPr>
          <a:xfrm>
            <a:off x="198437" y="3916362"/>
            <a:ext cx="403225"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25"/>
          <p:cNvGrpSpPr/>
          <p:nvPr/>
        </p:nvGrpSpPr>
        <p:grpSpPr>
          <a:xfrm>
            <a:off x="152400" y="1009650"/>
            <a:ext cx="8839200" cy="4838700"/>
            <a:chOff x="152400" y="152400"/>
            <a:chExt cx="8839200" cy="4838700"/>
          </a:xfrm>
        </p:grpSpPr>
        <p:pic>
          <p:nvPicPr>
            <p:cNvPr id="305" name="Google Shape;305;p25"/>
            <p:cNvPicPr preferRelativeResize="0"/>
            <p:nvPr/>
          </p:nvPicPr>
          <p:blipFill rotWithShape="1">
            <a:blip r:embed="rId3">
              <a:alphaModFix/>
            </a:blip>
            <a:srcRect b="0" l="0" r="0" t="0"/>
            <a:stretch/>
          </p:blipFill>
          <p:spPr>
            <a:xfrm>
              <a:off x="152400" y="152400"/>
              <a:ext cx="8839200" cy="787241"/>
            </a:xfrm>
            <a:prstGeom prst="rect">
              <a:avLst/>
            </a:prstGeom>
            <a:noFill/>
            <a:ln>
              <a:noFill/>
            </a:ln>
          </p:spPr>
        </p:pic>
        <p:pic>
          <p:nvPicPr>
            <p:cNvPr id="306" name="Google Shape;306;p25"/>
            <p:cNvPicPr preferRelativeResize="0"/>
            <p:nvPr/>
          </p:nvPicPr>
          <p:blipFill rotWithShape="1">
            <a:blip r:embed="rId4">
              <a:alphaModFix/>
            </a:blip>
            <a:srcRect b="0" l="0" r="0" t="0"/>
            <a:stretch/>
          </p:blipFill>
          <p:spPr>
            <a:xfrm>
              <a:off x="152400" y="1092041"/>
              <a:ext cx="4501019" cy="3899059"/>
            </a:xfrm>
            <a:prstGeom prst="rect">
              <a:avLst/>
            </a:prstGeom>
            <a:noFill/>
            <a:ln>
              <a:noFill/>
            </a:ln>
          </p:spPr>
        </p:pic>
        <p:sp>
          <p:nvSpPr>
            <p:cNvPr id="307" name="Google Shape;307;p25"/>
            <p:cNvSpPr txBox="1"/>
            <p:nvPr/>
          </p:nvSpPr>
          <p:spPr>
            <a:xfrm>
              <a:off x="528650" y="2235825"/>
              <a:ext cx="1901400" cy="553968"/>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1" i="0" lang="en-US" sz="2400" u="none">
                  <a:solidFill>
                    <a:schemeClr val="dk1"/>
                  </a:solidFill>
                  <a:latin typeface="Open Sans"/>
                  <a:ea typeface="Open Sans"/>
                  <a:cs typeface="Open Sans"/>
                  <a:sym typeface="Open Sans"/>
                </a:rPr>
                <a:t>alliteration</a:t>
              </a:r>
              <a:endParaRPr/>
            </a:p>
          </p:txBody>
        </p:sp>
      </p:grpSp>
      <p:sp>
        <p:nvSpPr>
          <p:cNvPr id="308" name="Google Shape;308;p25"/>
          <p:cNvSpPr txBox="1"/>
          <p:nvPr/>
        </p:nvSpPr>
        <p:spPr>
          <a:xfrm>
            <a:off x="206375" y="2027237"/>
            <a:ext cx="404812"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26"/>
          <p:cNvGrpSpPr/>
          <p:nvPr/>
        </p:nvGrpSpPr>
        <p:grpSpPr>
          <a:xfrm>
            <a:off x="152400" y="1009650"/>
            <a:ext cx="8077200" cy="4686300"/>
            <a:chOff x="152400" y="152400"/>
            <a:chExt cx="8077200" cy="4686300"/>
          </a:xfrm>
        </p:grpSpPr>
        <p:pic>
          <p:nvPicPr>
            <p:cNvPr id="314" name="Google Shape;314;p26"/>
            <p:cNvPicPr preferRelativeResize="0"/>
            <p:nvPr/>
          </p:nvPicPr>
          <p:blipFill rotWithShape="1">
            <a:blip r:embed="rId3">
              <a:alphaModFix/>
            </a:blip>
            <a:srcRect b="0" l="0" r="0" t="0"/>
            <a:stretch/>
          </p:blipFill>
          <p:spPr>
            <a:xfrm>
              <a:off x="152400" y="152400"/>
              <a:ext cx="8077200" cy="4686300"/>
            </a:xfrm>
            <a:prstGeom prst="rect">
              <a:avLst/>
            </a:prstGeom>
            <a:noFill/>
            <a:ln>
              <a:noFill/>
            </a:ln>
          </p:spPr>
        </p:pic>
        <p:sp>
          <p:nvSpPr>
            <p:cNvPr id="315" name="Google Shape;315;p26"/>
            <p:cNvSpPr txBox="1"/>
            <p:nvPr/>
          </p:nvSpPr>
          <p:spPr>
            <a:xfrm>
              <a:off x="821075" y="2970575"/>
              <a:ext cx="2035500" cy="492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000"/>
                <a:buFont typeface="Lato"/>
                <a:buNone/>
              </a:pPr>
              <a:r>
                <a:rPr b="1" i="0" lang="en-US" sz="2000" u="none">
                  <a:solidFill>
                    <a:schemeClr val="dk1"/>
                  </a:solidFill>
                  <a:latin typeface="Lato"/>
                  <a:ea typeface="Lato"/>
                  <a:cs typeface="Lato"/>
                  <a:sym typeface="Lato"/>
                </a:rPr>
                <a:t>personification</a:t>
              </a:r>
              <a:endParaRPr/>
            </a:p>
          </p:txBody>
        </p:sp>
        <p:sp>
          <p:nvSpPr>
            <p:cNvPr id="316" name="Google Shape;316;p26"/>
            <p:cNvSpPr txBox="1"/>
            <p:nvPr/>
          </p:nvSpPr>
          <p:spPr>
            <a:xfrm>
              <a:off x="863475" y="3718925"/>
              <a:ext cx="2035500" cy="4926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000"/>
                <a:buFont typeface="Lato"/>
                <a:buNone/>
              </a:pPr>
              <a:r>
                <a:rPr b="1" i="0" lang="en-US" sz="2000" u="none">
                  <a:solidFill>
                    <a:schemeClr val="dk1"/>
                  </a:solidFill>
                  <a:latin typeface="Lato"/>
                  <a:ea typeface="Lato"/>
                  <a:cs typeface="Lato"/>
                  <a:sym typeface="Lato"/>
                </a:rPr>
                <a:t>a metaphor</a:t>
              </a:r>
              <a:endParaRPr/>
            </a:p>
          </p:txBody>
        </p:sp>
      </p:grpSp>
      <p:sp>
        <p:nvSpPr>
          <p:cNvPr id="317" name="Google Shape;317;p26"/>
          <p:cNvSpPr txBox="1"/>
          <p:nvPr/>
        </p:nvSpPr>
        <p:spPr>
          <a:xfrm>
            <a:off x="317500" y="1233487"/>
            <a:ext cx="403225"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grpSp>
        <p:nvGrpSpPr>
          <p:cNvPr id="322" name="Google Shape;322;p27"/>
          <p:cNvGrpSpPr/>
          <p:nvPr/>
        </p:nvGrpSpPr>
        <p:grpSpPr>
          <a:xfrm>
            <a:off x="152400" y="1009650"/>
            <a:ext cx="8839200" cy="3802062"/>
            <a:chOff x="152400" y="152400"/>
            <a:chExt cx="8839200" cy="3802743"/>
          </a:xfrm>
        </p:grpSpPr>
        <p:pic>
          <p:nvPicPr>
            <p:cNvPr id="323" name="Google Shape;323;p27"/>
            <p:cNvPicPr preferRelativeResize="0"/>
            <p:nvPr/>
          </p:nvPicPr>
          <p:blipFill rotWithShape="1">
            <a:blip r:embed="rId3">
              <a:alphaModFix/>
            </a:blip>
            <a:srcRect b="0" l="0" r="0" t="0"/>
            <a:stretch/>
          </p:blipFill>
          <p:spPr>
            <a:xfrm>
              <a:off x="152400" y="152400"/>
              <a:ext cx="8839200" cy="3802743"/>
            </a:xfrm>
            <a:prstGeom prst="rect">
              <a:avLst/>
            </a:prstGeom>
            <a:noFill/>
            <a:ln>
              <a:noFill/>
            </a:ln>
          </p:spPr>
        </p:pic>
        <p:sp>
          <p:nvSpPr>
            <p:cNvPr id="324" name="Google Shape;324;p27"/>
            <p:cNvSpPr txBox="1"/>
            <p:nvPr/>
          </p:nvSpPr>
          <p:spPr>
            <a:xfrm>
              <a:off x="726550" y="1109375"/>
              <a:ext cx="14487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800"/>
                <a:buFont typeface="Lato"/>
                <a:buNone/>
              </a:pPr>
              <a:r>
                <a:rPr b="1" i="0" lang="en-US" sz="1800" u="none">
                  <a:solidFill>
                    <a:schemeClr val="dk1"/>
                  </a:solidFill>
                  <a:latin typeface="Lato"/>
                  <a:ea typeface="Lato"/>
                  <a:cs typeface="Lato"/>
                  <a:sym typeface="Lato"/>
                </a:rPr>
                <a:t>a metaphor</a:t>
              </a:r>
              <a:endParaRPr/>
            </a:p>
          </p:txBody>
        </p:sp>
      </p:grpSp>
      <p:sp>
        <p:nvSpPr>
          <p:cNvPr id="325" name="Google Shape;325;p27"/>
          <p:cNvSpPr txBox="1"/>
          <p:nvPr/>
        </p:nvSpPr>
        <p:spPr>
          <a:xfrm>
            <a:off x="327025" y="1138237"/>
            <a:ext cx="403225"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4</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8"/>
          <p:cNvPicPr preferRelativeResize="0"/>
          <p:nvPr/>
        </p:nvPicPr>
        <p:blipFill rotWithShape="1">
          <a:blip r:embed="rId3">
            <a:alphaModFix/>
          </a:blip>
          <a:srcRect b="0" l="0" r="0" t="0"/>
          <a:stretch/>
        </p:blipFill>
        <p:spPr>
          <a:xfrm>
            <a:off x="228600" y="1593850"/>
            <a:ext cx="8839200" cy="1444625"/>
          </a:xfrm>
          <a:prstGeom prst="rect">
            <a:avLst/>
          </a:prstGeom>
          <a:noFill/>
          <a:ln>
            <a:noFill/>
          </a:ln>
        </p:spPr>
      </p:pic>
      <p:pic>
        <p:nvPicPr>
          <p:cNvPr id="331" name="Google Shape;331;p28"/>
          <p:cNvPicPr preferRelativeResize="0"/>
          <p:nvPr/>
        </p:nvPicPr>
        <p:blipFill rotWithShape="1">
          <a:blip r:embed="rId4">
            <a:alphaModFix/>
          </a:blip>
          <a:srcRect b="0" l="0" r="0" t="0"/>
          <a:stretch/>
        </p:blipFill>
        <p:spPr>
          <a:xfrm>
            <a:off x="0" y="3482975"/>
            <a:ext cx="8839200" cy="1223962"/>
          </a:xfrm>
          <a:prstGeom prst="rect">
            <a:avLst/>
          </a:prstGeom>
          <a:noFill/>
          <a:ln>
            <a:noFill/>
          </a:ln>
        </p:spPr>
      </p:pic>
      <p:sp>
        <p:nvSpPr>
          <p:cNvPr id="332" name="Google Shape;332;p28"/>
          <p:cNvSpPr txBox="1"/>
          <p:nvPr/>
        </p:nvSpPr>
        <p:spPr>
          <a:xfrm>
            <a:off x="87312" y="3613150"/>
            <a:ext cx="404812"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29"/>
          <p:cNvPicPr preferRelativeResize="0"/>
          <p:nvPr/>
        </p:nvPicPr>
        <p:blipFill rotWithShape="1">
          <a:blip r:embed="rId3">
            <a:alphaModFix/>
          </a:blip>
          <a:srcRect b="0" l="0" r="0" t="0"/>
          <a:stretch/>
        </p:blipFill>
        <p:spPr>
          <a:xfrm>
            <a:off x="152400" y="2851150"/>
            <a:ext cx="8839200" cy="2300287"/>
          </a:xfrm>
          <a:prstGeom prst="rect">
            <a:avLst/>
          </a:prstGeom>
          <a:noFill/>
          <a:ln>
            <a:noFill/>
          </a:ln>
        </p:spPr>
      </p:pic>
      <p:pic>
        <p:nvPicPr>
          <p:cNvPr id="338" name="Google Shape;338;p29"/>
          <p:cNvPicPr preferRelativeResize="0"/>
          <p:nvPr/>
        </p:nvPicPr>
        <p:blipFill rotWithShape="1">
          <a:blip r:embed="rId4">
            <a:alphaModFix/>
          </a:blip>
          <a:srcRect b="0" l="0" r="0" t="0"/>
          <a:stretch/>
        </p:blipFill>
        <p:spPr>
          <a:xfrm>
            <a:off x="152400" y="1009650"/>
            <a:ext cx="8839200" cy="1538287"/>
          </a:xfrm>
          <a:prstGeom prst="rect">
            <a:avLst/>
          </a:prstGeom>
          <a:noFill/>
          <a:ln>
            <a:noFill/>
          </a:ln>
        </p:spPr>
      </p:pic>
      <p:sp>
        <p:nvSpPr>
          <p:cNvPr id="339" name="Google Shape;339;p29"/>
          <p:cNvSpPr txBox="1"/>
          <p:nvPr/>
        </p:nvSpPr>
        <p:spPr>
          <a:xfrm>
            <a:off x="195262" y="2933700"/>
            <a:ext cx="403225"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6</a:t>
            </a:r>
            <a:endParaRPr/>
          </a:p>
        </p:txBody>
      </p:sp>
      <p:sp>
        <p:nvSpPr>
          <p:cNvPr id="340" name="Google Shape;340;p29"/>
          <p:cNvSpPr txBox="1"/>
          <p:nvPr/>
        </p:nvSpPr>
        <p:spPr>
          <a:xfrm>
            <a:off x="469900" y="2944812"/>
            <a:ext cx="279400"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a</a:t>
            </a:r>
            <a:endParaRPr/>
          </a:p>
        </p:txBody>
      </p:sp>
      <p:sp>
        <p:nvSpPr>
          <p:cNvPr id="341" name="Google Shape;341;p29"/>
          <p:cNvSpPr txBox="1"/>
          <p:nvPr/>
        </p:nvSpPr>
        <p:spPr>
          <a:xfrm>
            <a:off x="469900" y="3724275"/>
            <a:ext cx="279400"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b</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30"/>
          <p:cNvPicPr preferRelativeResize="0"/>
          <p:nvPr/>
        </p:nvPicPr>
        <p:blipFill rotWithShape="1">
          <a:blip r:embed="rId3">
            <a:alphaModFix/>
          </a:blip>
          <a:srcRect b="0" l="0" r="0" t="0"/>
          <a:stretch/>
        </p:blipFill>
        <p:spPr>
          <a:xfrm>
            <a:off x="152400" y="1009650"/>
            <a:ext cx="8839200" cy="3462337"/>
          </a:xfrm>
          <a:prstGeom prst="rect">
            <a:avLst/>
          </a:prstGeom>
          <a:noFill/>
          <a:ln>
            <a:noFill/>
          </a:ln>
        </p:spPr>
      </p:pic>
      <p:sp>
        <p:nvSpPr>
          <p:cNvPr id="347" name="Google Shape;347;p30"/>
          <p:cNvSpPr txBox="1"/>
          <p:nvPr/>
        </p:nvSpPr>
        <p:spPr>
          <a:xfrm>
            <a:off x="252412" y="1114425"/>
            <a:ext cx="404812"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31"/>
          <p:cNvPicPr preferRelativeResize="0"/>
          <p:nvPr/>
        </p:nvPicPr>
        <p:blipFill rotWithShape="1">
          <a:blip r:embed="rId3">
            <a:alphaModFix/>
          </a:blip>
          <a:srcRect b="0" l="0" r="0" t="0"/>
          <a:stretch/>
        </p:blipFill>
        <p:spPr>
          <a:xfrm>
            <a:off x="152400" y="1009650"/>
            <a:ext cx="8839200" cy="3613150"/>
          </a:xfrm>
          <a:prstGeom prst="rect">
            <a:avLst/>
          </a:prstGeom>
          <a:noFill/>
          <a:ln>
            <a:noFill/>
          </a:ln>
        </p:spPr>
      </p:pic>
      <p:sp>
        <p:nvSpPr>
          <p:cNvPr id="353" name="Google Shape;353;p31"/>
          <p:cNvSpPr txBox="1"/>
          <p:nvPr/>
        </p:nvSpPr>
        <p:spPr>
          <a:xfrm>
            <a:off x="152400" y="1009650"/>
            <a:ext cx="404812" cy="554037"/>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Open Sans"/>
              <a:buNone/>
            </a:pPr>
            <a:r>
              <a:rPr b="0" i="0" lang="en-US" sz="2400" u="none">
                <a:solidFill>
                  <a:schemeClr val="dk1"/>
                </a:solidFill>
                <a:latin typeface="Open Sans"/>
                <a:ea typeface="Open Sans"/>
                <a:cs typeface="Open Sans"/>
                <a:sym typeface="Open Sans"/>
              </a:rPr>
              <a:t>8</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type="title"/>
          </p:nvPr>
        </p:nvSpPr>
        <p:spPr>
          <a:xfrm>
            <a:off x="311150" y="1173162"/>
            <a:ext cx="8521700" cy="83185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Clr>
                <a:schemeClr val="dk1"/>
              </a:buClr>
              <a:buSzPts val="4200"/>
              <a:buFont typeface="Times New Roman"/>
              <a:buNone/>
            </a:pPr>
            <a:r>
              <a:rPr b="0" i="0" lang="en-US" sz="4000" u="none">
                <a:solidFill>
                  <a:schemeClr val="dk1"/>
                </a:solidFill>
                <a:latin typeface="Times New Roman"/>
                <a:ea typeface="Times New Roman"/>
                <a:cs typeface="Times New Roman"/>
                <a:sym typeface="Times New Roman"/>
              </a:rPr>
              <a:t>Imagery</a:t>
            </a:r>
            <a:endParaRPr/>
          </a:p>
        </p:txBody>
      </p:sp>
      <p:sp>
        <p:nvSpPr>
          <p:cNvPr id="122" name="Google Shape;122;p2"/>
          <p:cNvSpPr txBox="1"/>
          <p:nvPr>
            <p:ph idx="4294967295" type="body"/>
          </p:nvPr>
        </p:nvSpPr>
        <p:spPr>
          <a:xfrm>
            <a:off x="143225" y="2149025"/>
            <a:ext cx="7225200" cy="4033200"/>
          </a:xfrm>
          <a:prstGeom prst="rect">
            <a:avLst/>
          </a:prstGeom>
          <a:noFill/>
          <a:ln>
            <a:noFill/>
          </a:ln>
        </p:spPr>
        <p:txBody>
          <a:bodyPr anchorCtr="0" anchor="t" bIns="91425" lIns="91425" spcFirstLastPara="1" rIns="91425" wrap="square" tIns="91425">
            <a:noAutofit/>
          </a:bodyPr>
          <a:lstStyle/>
          <a:p>
            <a:pPr indent="0" lvl="0" marL="0" marR="0" rtl="0" algn="l">
              <a:lnSpc>
                <a:spcPct val="95000"/>
              </a:lnSpc>
              <a:spcBef>
                <a:spcPts val="1200"/>
              </a:spcBef>
              <a:spcAft>
                <a:spcPts val="0"/>
              </a:spcAft>
              <a:buClr>
                <a:schemeClr val="accent1"/>
              </a:buClr>
              <a:buSzPts val="1800"/>
              <a:buFont typeface="Arial"/>
              <a:buNone/>
            </a:pPr>
            <a:r>
              <a:rPr b="0" i="0" lang="en-US" sz="2500" u="none" cap="none" strike="noStrike">
                <a:solidFill>
                  <a:srgbClr val="000000"/>
                </a:solidFill>
                <a:latin typeface="Times New Roman"/>
                <a:ea typeface="Times New Roman"/>
                <a:cs typeface="Times New Roman"/>
                <a:sym typeface="Times New Roman"/>
              </a:rPr>
              <a:t>Imagery is the </a:t>
            </a:r>
            <a:r>
              <a:rPr b="0" i="0" lang="en-US" sz="2500" u="none" cap="none" strike="noStrike">
                <a:solidFill>
                  <a:srgbClr val="0070C0"/>
                </a:solidFill>
                <a:latin typeface="Times New Roman"/>
                <a:ea typeface="Times New Roman"/>
                <a:cs typeface="Times New Roman"/>
                <a:sym typeface="Times New Roman"/>
              </a:rPr>
              <a:t>descriptive language</a:t>
            </a:r>
            <a:r>
              <a:rPr b="0" i="0" lang="en-US" sz="2500" u="none" cap="none" strike="noStrike">
                <a:solidFill>
                  <a:srgbClr val="000000"/>
                </a:solidFill>
                <a:latin typeface="Times New Roman"/>
                <a:ea typeface="Times New Roman"/>
                <a:cs typeface="Times New Roman"/>
                <a:sym typeface="Times New Roman"/>
              </a:rPr>
              <a:t> used in literature to </a:t>
            </a:r>
            <a:r>
              <a:rPr b="0" i="0" lang="en-US" sz="2500" u="sng" cap="none" strike="noStrike">
                <a:solidFill>
                  <a:srgbClr val="0070C0"/>
                </a:solidFill>
                <a:latin typeface="Times New Roman"/>
                <a:ea typeface="Times New Roman"/>
                <a:cs typeface="Times New Roman"/>
                <a:sym typeface="Times New Roman"/>
              </a:rPr>
              <a:t>re-create sensory experiences</a:t>
            </a:r>
            <a:r>
              <a:rPr b="0" i="0" lang="en-US" sz="2500" u="none" cap="none" strike="noStrike">
                <a:solidFill>
                  <a:srgbClr val="000000"/>
                </a:solidFill>
                <a:latin typeface="Times New Roman"/>
                <a:ea typeface="Times New Roman"/>
                <a:cs typeface="Times New Roman"/>
                <a:sym typeface="Times New Roman"/>
              </a:rPr>
              <a:t>.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95000"/>
              </a:lnSpc>
              <a:spcBef>
                <a:spcPts val="1200"/>
              </a:spcBef>
              <a:spcAft>
                <a:spcPts val="0"/>
              </a:spcAft>
              <a:buClr>
                <a:schemeClr val="accent1"/>
              </a:buClr>
              <a:buSzPts val="1800"/>
              <a:buFont typeface="Arial"/>
              <a:buNone/>
            </a:pPr>
            <a:r>
              <a:rPr b="0" i="0" lang="en-US" sz="2500" u="none" cap="none" strike="noStrike">
                <a:solidFill>
                  <a:srgbClr val="000000"/>
                </a:solidFill>
                <a:latin typeface="Times New Roman"/>
                <a:ea typeface="Times New Roman"/>
                <a:cs typeface="Times New Roman"/>
                <a:sym typeface="Times New Roman"/>
              </a:rPr>
              <a:t>The images in a work supply details of </a:t>
            </a:r>
            <a:r>
              <a:rPr b="0" i="0" lang="en-US" sz="2500" u="none" cap="none" strike="noStrike">
                <a:solidFill>
                  <a:srgbClr val="000000"/>
                </a:solidFill>
                <a:highlight>
                  <a:srgbClr val="FFFF00"/>
                </a:highlight>
                <a:latin typeface="Times New Roman"/>
                <a:ea typeface="Times New Roman"/>
                <a:cs typeface="Times New Roman"/>
                <a:sym typeface="Times New Roman"/>
              </a:rPr>
              <a:t>sight, sound, taste, touch, smell, or  movement </a:t>
            </a:r>
            <a:r>
              <a:rPr b="0" i="0" lang="en-US" sz="2500" u="none" cap="none" strike="noStrike">
                <a:solidFill>
                  <a:srgbClr val="000000"/>
                </a:solidFill>
                <a:latin typeface="Times New Roman"/>
                <a:ea typeface="Times New Roman"/>
                <a:cs typeface="Times New Roman"/>
                <a:sym typeface="Times New Roman"/>
              </a:rPr>
              <a:t>and </a:t>
            </a:r>
            <a:r>
              <a:rPr b="1" i="0" lang="en-US" sz="2500" u="none" cap="none" strike="noStrike">
                <a:solidFill>
                  <a:srgbClr val="0070C0"/>
                </a:solidFill>
                <a:latin typeface="Times New Roman"/>
                <a:ea typeface="Times New Roman"/>
                <a:cs typeface="Times New Roman"/>
                <a:sym typeface="Times New Roman"/>
              </a:rPr>
              <a:t>help the reader to sense </a:t>
            </a:r>
            <a:r>
              <a:rPr b="0" i="0" lang="en-US" sz="2500" u="none" cap="none" strike="noStrike">
                <a:solidFill>
                  <a:srgbClr val="000000"/>
                </a:solidFill>
                <a:latin typeface="Times New Roman"/>
                <a:ea typeface="Times New Roman"/>
                <a:cs typeface="Times New Roman"/>
                <a:sym typeface="Times New Roman"/>
              </a:rPr>
              <a:t>the experience being described.</a:t>
            </a:r>
            <a:endParaRPr b="0" i="0" sz="2300" u="none" cap="none" strike="noStrike">
              <a:solidFill>
                <a:srgbClr val="000000"/>
              </a:solidFill>
              <a:highlight>
                <a:srgbClr val="FFFFFF"/>
              </a:highlight>
              <a:latin typeface="Times New Roman"/>
              <a:ea typeface="Times New Roman"/>
              <a:cs typeface="Times New Roman"/>
              <a:sym typeface="Times New Roman"/>
            </a:endParaRPr>
          </a:p>
          <a:p>
            <a:pPr indent="0" lvl="0" marL="0" marR="0" rtl="0" algn="l">
              <a:lnSpc>
                <a:spcPct val="95000"/>
              </a:lnSpc>
              <a:spcBef>
                <a:spcPts val="1200"/>
              </a:spcBef>
              <a:spcAft>
                <a:spcPts val="0"/>
              </a:spcAft>
              <a:buClr>
                <a:schemeClr val="accent1"/>
              </a:buClr>
              <a:buSzPts val="1800"/>
              <a:buFont typeface="Arial"/>
              <a:buNone/>
            </a:pPr>
            <a:r>
              <a:rPr b="0" i="0" lang="en-US" sz="2500" u="none" cap="none" strike="noStrike">
                <a:solidFill>
                  <a:srgbClr val="000000"/>
                </a:solidFill>
                <a:latin typeface="Times New Roman"/>
                <a:ea typeface="Times New Roman"/>
                <a:cs typeface="Times New Roman"/>
                <a:sym typeface="Times New Roman"/>
              </a:rPr>
              <a:t>Usually it is thought that imagery makes use of particular words that create visual representation of ideas in our minds. </a:t>
            </a:r>
            <a:endParaRPr b="0" i="0" sz="2500" u="none" cap="none" strike="noStrike">
              <a:solidFill>
                <a:srgbClr val="000000"/>
              </a:solidFill>
              <a:latin typeface="Times New Roman"/>
              <a:ea typeface="Times New Roman"/>
              <a:cs typeface="Times New Roman"/>
              <a:sym typeface="Times New Roman"/>
            </a:endParaRPr>
          </a:p>
          <a:p>
            <a:pPr indent="0" lvl="0" marL="0" marR="0" rtl="0" algn="l">
              <a:lnSpc>
                <a:spcPct val="95000"/>
              </a:lnSpc>
              <a:spcBef>
                <a:spcPts val="1200"/>
              </a:spcBef>
              <a:spcAft>
                <a:spcPts val="1200"/>
              </a:spcAft>
              <a:buClr>
                <a:schemeClr val="accent1"/>
              </a:buClr>
              <a:buSzPts val="1800"/>
              <a:buFont typeface="Arial"/>
              <a:buNone/>
            </a:pPr>
            <a:r>
              <a:t/>
            </a:r>
            <a:endParaRPr b="0" i="0" sz="1600" u="none" cap="none" strike="noStrike">
              <a:solidFill>
                <a:srgbClr val="000000"/>
              </a:solidFill>
              <a:highlight>
                <a:srgbClr val="FFFFFF"/>
              </a:highlight>
              <a:latin typeface="Arial"/>
              <a:ea typeface="Arial"/>
              <a:cs typeface="Arial"/>
              <a:sym typeface="Arial"/>
            </a:endParaRPr>
          </a:p>
        </p:txBody>
      </p:sp>
      <p:pic>
        <p:nvPicPr>
          <p:cNvPr id="123" name="Google Shape;123;p2"/>
          <p:cNvPicPr preferRelativeResize="0"/>
          <p:nvPr/>
        </p:nvPicPr>
        <p:blipFill rotWithShape="1">
          <a:blip r:embed="rId3">
            <a:alphaModFix/>
          </a:blip>
          <a:srcRect b="0" l="0" r="0" t="0"/>
          <a:stretch/>
        </p:blipFill>
        <p:spPr>
          <a:xfrm>
            <a:off x="5705487" y="0"/>
            <a:ext cx="3438524" cy="2206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239450" y="222125"/>
            <a:ext cx="8520000" cy="5430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Clr>
                <a:schemeClr val="dk1"/>
              </a:buClr>
              <a:buSzPts val="3780"/>
              <a:buFont typeface="Times New Roman"/>
              <a:buNone/>
            </a:pPr>
            <a:r>
              <a:rPr b="1" i="0" lang="en-US" sz="4680" u="none">
                <a:solidFill>
                  <a:srgbClr val="274E13"/>
                </a:solidFill>
                <a:latin typeface="Times New Roman"/>
                <a:ea typeface="Times New Roman"/>
                <a:cs typeface="Times New Roman"/>
                <a:sym typeface="Times New Roman"/>
              </a:rPr>
              <a:t>Examples of imagery:</a:t>
            </a:r>
            <a:endParaRPr b="1" sz="5400">
              <a:solidFill>
                <a:srgbClr val="274E13"/>
              </a:solidFill>
            </a:endParaRPr>
          </a:p>
        </p:txBody>
      </p:sp>
      <p:sp>
        <p:nvSpPr>
          <p:cNvPr id="129" name="Google Shape;129;p3"/>
          <p:cNvSpPr txBox="1"/>
          <p:nvPr>
            <p:ph idx="1" type="body"/>
          </p:nvPr>
        </p:nvSpPr>
        <p:spPr>
          <a:xfrm>
            <a:off x="152400" y="765125"/>
            <a:ext cx="70131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i="0" lang="en-US" sz="1900" u="none">
                <a:solidFill>
                  <a:srgbClr val="0070C0"/>
                </a:solidFill>
                <a:latin typeface="Times New Roman"/>
                <a:ea typeface="Times New Roman"/>
                <a:cs typeface="Times New Roman"/>
                <a:sym typeface="Times New Roman"/>
              </a:rPr>
              <a:t>It was dark and dim in the forest.</a:t>
            </a:r>
            <a:br>
              <a:rPr b="0" i="0" lang="en-US" sz="1900" u="none">
                <a:solidFill>
                  <a:srgbClr val="000000"/>
                </a:solidFill>
                <a:latin typeface="Times New Roman"/>
                <a:ea typeface="Times New Roman"/>
                <a:cs typeface="Times New Roman"/>
                <a:sym typeface="Times New Roman"/>
              </a:rPr>
            </a:br>
            <a:r>
              <a:rPr b="0" i="0" lang="en-US" sz="1900" u="none">
                <a:solidFill>
                  <a:srgbClr val="000000"/>
                </a:solidFill>
                <a:latin typeface="Times New Roman"/>
                <a:ea typeface="Times New Roman"/>
                <a:cs typeface="Times New Roman"/>
                <a:sym typeface="Times New Roman"/>
              </a:rPr>
              <a:t>The words </a:t>
            </a:r>
            <a:r>
              <a:rPr i="0" lang="en-US" sz="1900" u="none">
                <a:solidFill>
                  <a:srgbClr val="000000"/>
                </a:solidFill>
                <a:latin typeface="Times New Roman"/>
                <a:ea typeface="Times New Roman"/>
                <a:cs typeface="Times New Roman"/>
                <a:sym typeface="Times New Roman"/>
              </a:rPr>
              <a:t>“dark” and “dim” </a:t>
            </a:r>
            <a:r>
              <a:rPr b="0" i="0" lang="en-US" sz="1900" u="none">
                <a:solidFill>
                  <a:srgbClr val="000000"/>
                </a:solidFill>
                <a:latin typeface="Times New Roman"/>
                <a:ea typeface="Times New Roman"/>
                <a:cs typeface="Times New Roman"/>
                <a:sym typeface="Times New Roman"/>
              </a:rPr>
              <a:t>are </a:t>
            </a:r>
            <a:r>
              <a:rPr b="0" i="0" lang="en-US" sz="1900" u="none">
                <a:solidFill>
                  <a:srgbClr val="0070C0"/>
                </a:solidFill>
                <a:latin typeface="Times New Roman"/>
                <a:ea typeface="Times New Roman"/>
                <a:cs typeface="Times New Roman"/>
                <a:sym typeface="Times New Roman"/>
              </a:rPr>
              <a:t>visual images.</a:t>
            </a:r>
            <a:endParaRPr sz="1700"/>
          </a:p>
          <a:p>
            <a:pPr indent="0" lvl="0" marL="0" rtl="0" algn="l">
              <a:lnSpc>
                <a:spcPct val="115000"/>
              </a:lnSpc>
              <a:spcBef>
                <a:spcPts val="1400"/>
              </a:spcBef>
              <a:spcAft>
                <a:spcPts val="0"/>
              </a:spcAft>
              <a:buNone/>
            </a:pPr>
            <a:r>
              <a:t/>
            </a:r>
            <a:endParaRPr b="1" i="0" sz="900" u="none">
              <a:solidFill>
                <a:srgbClr val="0070C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0" lang="en-US" sz="1900" u="none">
                <a:solidFill>
                  <a:srgbClr val="00B050"/>
                </a:solidFill>
                <a:latin typeface="Times New Roman"/>
                <a:ea typeface="Times New Roman"/>
                <a:cs typeface="Times New Roman"/>
                <a:sym typeface="Times New Roman"/>
              </a:rPr>
              <a:t>The children were screaming and shouting in the fields. </a:t>
            </a:r>
            <a:br>
              <a:rPr b="0" i="0" lang="en-US" sz="1900" u="none">
                <a:solidFill>
                  <a:srgbClr val="000000"/>
                </a:solidFill>
                <a:latin typeface="Times New Roman"/>
                <a:ea typeface="Times New Roman"/>
                <a:cs typeface="Times New Roman"/>
                <a:sym typeface="Times New Roman"/>
              </a:rPr>
            </a:br>
            <a:r>
              <a:rPr i="0" lang="en-US" sz="1900" u="none">
                <a:solidFill>
                  <a:srgbClr val="000000"/>
                </a:solidFill>
                <a:latin typeface="Times New Roman"/>
                <a:ea typeface="Times New Roman"/>
                <a:cs typeface="Times New Roman"/>
                <a:sym typeface="Times New Roman"/>
              </a:rPr>
              <a:t>“Screaming” and “shouting” </a:t>
            </a:r>
            <a:r>
              <a:rPr b="0" i="0" lang="en-US" sz="1900" u="none">
                <a:solidFill>
                  <a:srgbClr val="000000"/>
                </a:solidFill>
                <a:latin typeface="Times New Roman"/>
                <a:ea typeface="Times New Roman"/>
                <a:cs typeface="Times New Roman"/>
                <a:sym typeface="Times New Roman"/>
              </a:rPr>
              <a:t>appeal to our sense of </a:t>
            </a:r>
            <a:r>
              <a:rPr b="0" i="0" lang="en-US" sz="1900" u="none">
                <a:solidFill>
                  <a:srgbClr val="00B050"/>
                </a:solidFill>
                <a:latin typeface="Times New Roman"/>
                <a:ea typeface="Times New Roman"/>
                <a:cs typeface="Times New Roman"/>
                <a:sym typeface="Times New Roman"/>
              </a:rPr>
              <a:t>hearing, or auditory sense.</a:t>
            </a:r>
            <a:endParaRPr sz="1700"/>
          </a:p>
          <a:p>
            <a:pPr indent="0" lvl="0" marL="0" rtl="0" algn="l">
              <a:lnSpc>
                <a:spcPct val="115000"/>
              </a:lnSpc>
              <a:spcBef>
                <a:spcPts val="0"/>
              </a:spcBef>
              <a:spcAft>
                <a:spcPts val="0"/>
              </a:spcAft>
              <a:buNone/>
            </a:pPr>
            <a:r>
              <a:t/>
            </a:r>
            <a:endParaRPr b="1" i="0" sz="900" u="none">
              <a:solidFill>
                <a:srgbClr val="00B05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0" lang="en-US" sz="1900" u="none">
                <a:solidFill>
                  <a:srgbClr val="7030A0"/>
                </a:solidFill>
                <a:latin typeface="Times New Roman"/>
                <a:ea typeface="Times New Roman"/>
                <a:cs typeface="Times New Roman"/>
                <a:sym typeface="Times New Roman"/>
              </a:rPr>
              <a:t>He whiffed the aroma of brewed coffee.</a:t>
            </a:r>
            <a:br>
              <a:rPr b="0" i="0" lang="en-US" sz="1900" u="none">
                <a:solidFill>
                  <a:srgbClr val="000000"/>
                </a:solidFill>
                <a:latin typeface="Times New Roman"/>
                <a:ea typeface="Times New Roman"/>
                <a:cs typeface="Times New Roman"/>
                <a:sym typeface="Times New Roman"/>
              </a:rPr>
            </a:br>
            <a:r>
              <a:rPr b="0" i="0" lang="en-US" sz="1900" u="none">
                <a:solidFill>
                  <a:srgbClr val="000000"/>
                </a:solidFill>
                <a:latin typeface="Times New Roman"/>
                <a:ea typeface="Times New Roman"/>
                <a:cs typeface="Times New Roman"/>
                <a:sym typeface="Times New Roman"/>
              </a:rPr>
              <a:t>“</a:t>
            </a:r>
            <a:r>
              <a:rPr b="1" i="0" lang="en-US" sz="1900" u="none">
                <a:solidFill>
                  <a:srgbClr val="000000"/>
                </a:solidFill>
                <a:latin typeface="Times New Roman"/>
                <a:ea typeface="Times New Roman"/>
                <a:cs typeface="Times New Roman"/>
                <a:sym typeface="Times New Roman"/>
              </a:rPr>
              <a:t>Whiff”</a:t>
            </a:r>
            <a:r>
              <a:rPr b="0" i="0" lang="en-US" sz="1900" u="none">
                <a:solidFill>
                  <a:srgbClr val="000000"/>
                </a:solidFill>
                <a:latin typeface="Times New Roman"/>
                <a:ea typeface="Times New Roman"/>
                <a:cs typeface="Times New Roman"/>
                <a:sym typeface="Times New Roman"/>
              </a:rPr>
              <a:t> and </a:t>
            </a:r>
            <a:r>
              <a:rPr b="1" i="0" lang="en-US" sz="1900" u="none">
                <a:solidFill>
                  <a:srgbClr val="000000"/>
                </a:solidFill>
                <a:latin typeface="Times New Roman"/>
                <a:ea typeface="Times New Roman"/>
                <a:cs typeface="Times New Roman"/>
                <a:sym typeface="Times New Roman"/>
              </a:rPr>
              <a:t>“aroma” </a:t>
            </a:r>
            <a:r>
              <a:rPr b="0" i="0" lang="en-US" sz="1900" u="none">
                <a:solidFill>
                  <a:srgbClr val="000000"/>
                </a:solidFill>
                <a:latin typeface="Times New Roman"/>
                <a:ea typeface="Times New Roman"/>
                <a:cs typeface="Times New Roman"/>
                <a:sym typeface="Times New Roman"/>
              </a:rPr>
              <a:t>evoke our </a:t>
            </a:r>
            <a:r>
              <a:rPr b="0" i="0" lang="en-US" sz="1900" u="none">
                <a:solidFill>
                  <a:srgbClr val="7030A0"/>
                </a:solidFill>
                <a:latin typeface="Times New Roman"/>
                <a:ea typeface="Times New Roman"/>
                <a:cs typeface="Times New Roman"/>
                <a:sym typeface="Times New Roman"/>
              </a:rPr>
              <a:t>sense of smell.</a:t>
            </a:r>
            <a:endParaRPr sz="1700"/>
          </a:p>
          <a:p>
            <a:pPr indent="0" lvl="0" marL="0" rtl="0" algn="l">
              <a:lnSpc>
                <a:spcPct val="115000"/>
              </a:lnSpc>
              <a:spcBef>
                <a:spcPts val="0"/>
              </a:spcBef>
              <a:spcAft>
                <a:spcPts val="0"/>
              </a:spcAft>
              <a:buNone/>
            </a:pPr>
            <a:r>
              <a:t/>
            </a:r>
            <a:endParaRPr b="0" i="0" sz="900" u="none">
              <a:solidFill>
                <a:srgbClr val="99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0" i="0" lang="en-US" sz="1700" u="none">
                <a:solidFill>
                  <a:srgbClr val="990000"/>
                </a:solidFill>
                <a:latin typeface="Century Schoolbook"/>
                <a:ea typeface="Century Schoolbook"/>
                <a:cs typeface="Century Schoolbook"/>
                <a:sym typeface="Century Schoolbook"/>
              </a:rPr>
              <a:t>The girl ran her hands on a soft satin fabric. </a:t>
            </a:r>
            <a:br>
              <a:rPr b="0" i="0" lang="en-US" sz="1900" u="none">
                <a:solidFill>
                  <a:srgbClr val="000000"/>
                </a:solidFill>
                <a:latin typeface="Times New Roman"/>
                <a:ea typeface="Times New Roman"/>
                <a:cs typeface="Times New Roman"/>
                <a:sym typeface="Times New Roman"/>
              </a:rPr>
            </a:br>
            <a:r>
              <a:rPr b="0" i="0" lang="en-US" sz="1900" u="none">
                <a:solidFill>
                  <a:srgbClr val="000000"/>
                </a:solidFill>
                <a:latin typeface="Times New Roman"/>
                <a:ea typeface="Times New Roman"/>
                <a:cs typeface="Times New Roman"/>
                <a:sym typeface="Times New Roman"/>
              </a:rPr>
              <a:t>The idea of </a:t>
            </a:r>
            <a:r>
              <a:rPr b="1" i="0" lang="en-US" sz="1900" u="none">
                <a:solidFill>
                  <a:srgbClr val="000000"/>
                </a:solidFill>
                <a:latin typeface="Times New Roman"/>
                <a:ea typeface="Times New Roman"/>
                <a:cs typeface="Times New Roman"/>
                <a:sym typeface="Times New Roman"/>
              </a:rPr>
              <a:t>“soft” </a:t>
            </a:r>
            <a:r>
              <a:rPr b="0" i="0" lang="en-US" sz="1900" u="none">
                <a:solidFill>
                  <a:srgbClr val="000000"/>
                </a:solidFill>
                <a:latin typeface="Times New Roman"/>
                <a:ea typeface="Times New Roman"/>
                <a:cs typeface="Times New Roman"/>
                <a:sym typeface="Times New Roman"/>
              </a:rPr>
              <a:t>in this example appeals to our </a:t>
            </a:r>
            <a:r>
              <a:rPr b="0" i="0" lang="en-US" sz="1900" u="none">
                <a:solidFill>
                  <a:srgbClr val="990000"/>
                </a:solidFill>
                <a:latin typeface="Times New Roman"/>
                <a:ea typeface="Times New Roman"/>
                <a:cs typeface="Times New Roman"/>
                <a:sym typeface="Times New Roman"/>
              </a:rPr>
              <a:t>sense of touch.</a:t>
            </a:r>
            <a:endParaRPr sz="1700">
              <a:solidFill>
                <a:srgbClr val="990000"/>
              </a:solidFill>
            </a:endParaRPr>
          </a:p>
          <a:p>
            <a:pPr indent="0" lvl="0" marL="0" rtl="0" algn="l">
              <a:lnSpc>
                <a:spcPct val="115000"/>
              </a:lnSpc>
              <a:spcBef>
                <a:spcPts val="0"/>
              </a:spcBef>
              <a:spcAft>
                <a:spcPts val="0"/>
              </a:spcAft>
              <a:buNone/>
            </a:pPr>
            <a:r>
              <a:t/>
            </a:r>
            <a:endParaRPr b="0" i="0" sz="900" u="none">
              <a:solidFill>
                <a:srgbClr val="A8A8AC"/>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US" sz="1900">
                <a:solidFill>
                  <a:srgbClr val="FFC000"/>
                </a:solidFill>
                <a:latin typeface="Times New Roman"/>
                <a:ea typeface="Times New Roman"/>
                <a:cs typeface="Times New Roman"/>
                <a:sym typeface="Times New Roman"/>
              </a:rPr>
              <a:t>The rich smell of freshly baked bread filled the kitchen, and each bite was soft and buttery.</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sz="1900">
                <a:latin typeface="Times New Roman"/>
                <a:ea typeface="Times New Roman"/>
                <a:cs typeface="Times New Roman"/>
                <a:sym typeface="Times New Roman"/>
              </a:rPr>
              <a:t>“Rich smell”</a:t>
            </a:r>
            <a:r>
              <a:rPr lang="en-US" sz="1900">
                <a:latin typeface="Times New Roman"/>
                <a:ea typeface="Times New Roman"/>
                <a:cs typeface="Times New Roman"/>
                <a:sym typeface="Times New Roman"/>
              </a:rPr>
              <a:t> and </a:t>
            </a:r>
            <a:r>
              <a:rPr b="1" lang="en-US" sz="1900">
                <a:latin typeface="Times New Roman"/>
                <a:ea typeface="Times New Roman"/>
                <a:cs typeface="Times New Roman"/>
                <a:sym typeface="Times New Roman"/>
              </a:rPr>
              <a:t>“freshly baked”</a:t>
            </a:r>
            <a:r>
              <a:rPr lang="en-US" sz="1900">
                <a:latin typeface="Times New Roman"/>
                <a:ea typeface="Times New Roman"/>
                <a:cs typeface="Times New Roman"/>
                <a:sym typeface="Times New Roman"/>
              </a:rPr>
              <a:t> appeal to the</a:t>
            </a:r>
            <a:r>
              <a:rPr b="1" lang="en-US" sz="1900">
                <a:solidFill>
                  <a:srgbClr val="FFC000"/>
                </a:solidFill>
                <a:latin typeface="Times New Roman"/>
                <a:ea typeface="Times New Roman"/>
                <a:cs typeface="Times New Roman"/>
                <a:sym typeface="Times New Roman"/>
              </a:rPr>
              <a:t> </a:t>
            </a:r>
            <a:r>
              <a:rPr lang="en-US" sz="1900">
                <a:solidFill>
                  <a:srgbClr val="FFC000"/>
                </a:solidFill>
                <a:latin typeface="Times New Roman"/>
                <a:ea typeface="Times New Roman"/>
                <a:cs typeface="Times New Roman"/>
                <a:sym typeface="Times New Roman"/>
              </a:rPr>
              <a:t>sense of smell.</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sz="1900">
                <a:latin typeface="Times New Roman"/>
                <a:ea typeface="Times New Roman"/>
                <a:cs typeface="Times New Roman"/>
                <a:sym typeface="Times New Roman"/>
              </a:rPr>
              <a:t>“Soft”</a:t>
            </a:r>
            <a:r>
              <a:rPr lang="en-US" sz="1900">
                <a:latin typeface="Times New Roman"/>
                <a:ea typeface="Times New Roman"/>
                <a:cs typeface="Times New Roman"/>
                <a:sym typeface="Times New Roman"/>
              </a:rPr>
              <a:t> and </a:t>
            </a:r>
            <a:r>
              <a:rPr b="1" lang="en-US" sz="1900">
                <a:latin typeface="Times New Roman"/>
                <a:ea typeface="Times New Roman"/>
                <a:cs typeface="Times New Roman"/>
                <a:sym typeface="Times New Roman"/>
              </a:rPr>
              <a:t>“buttery”</a:t>
            </a:r>
            <a:r>
              <a:rPr lang="en-US" sz="1900">
                <a:latin typeface="Times New Roman"/>
                <a:ea typeface="Times New Roman"/>
                <a:cs typeface="Times New Roman"/>
                <a:sym typeface="Times New Roman"/>
              </a:rPr>
              <a:t> appeal to the </a:t>
            </a:r>
            <a:r>
              <a:rPr lang="en-US" sz="1900">
                <a:solidFill>
                  <a:srgbClr val="FFC000"/>
                </a:solidFill>
                <a:latin typeface="Times New Roman"/>
                <a:ea typeface="Times New Roman"/>
                <a:cs typeface="Times New Roman"/>
                <a:sym typeface="Times New Roman"/>
              </a:rPr>
              <a:t>sense of taste</a:t>
            </a:r>
            <a:r>
              <a:rPr lang="en-US" sz="1900">
                <a:latin typeface="Times New Roman"/>
                <a:ea typeface="Times New Roman"/>
                <a:cs typeface="Times New Roman"/>
                <a:sym typeface="Times New Roman"/>
              </a:rPr>
              <a:t> (and a little to </a:t>
            </a:r>
            <a:r>
              <a:rPr b="1" lang="en-US" sz="1900">
                <a:latin typeface="Times New Roman"/>
                <a:ea typeface="Times New Roman"/>
                <a:cs typeface="Times New Roman"/>
                <a:sym typeface="Times New Roman"/>
              </a:rPr>
              <a:t>touch</a:t>
            </a:r>
            <a:r>
              <a:rPr lang="en-US" sz="1900">
                <a:latin typeface="Times New Roman"/>
                <a:ea typeface="Times New Roman"/>
                <a:cs typeface="Times New Roman"/>
                <a:sym typeface="Times New Roman"/>
              </a:rPr>
              <a:t>, with texture).</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000">
              <a:solidFill>
                <a:srgbClr val="000000"/>
              </a:solidFill>
              <a:latin typeface="Times New Roman"/>
              <a:ea typeface="Times New Roman"/>
              <a:cs typeface="Times New Roman"/>
              <a:sym typeface="Times New Roman"/>
            </a:endParaRPr>
          </a:p>
          <a:p>
            <a:pPr indent="-314325" lvl="0" marL="457200" rtl="0" algn="l">
              <a:lnSpc>
                <a:spcPct val="95000"/>
              </a:lnSpc>
              <a:spcBef>
                <a:spcPts val="0"/>
              </a:spcBef>
              <a:spcAft>
                <a:spcPts val="0"/>
              </a:spcAft>
              <a:buClr>
                <a:srgbClr val="000000"/>
              </a:buClr>
              <a:buSzPts val="200"/>
              <a:buFont typeface="Arial"/>
              <a:buNone/>
            </a:pPr>
            <a:r>
              <a:t/>
            </a:r>
            <a:endParaRPr b="0" i="0" sz="1600" u="none">
              <a:solidFill>
                <a:srgbClr val="FFC000"/>
              </a:solidFill>
              <a:latin typeface="Times New Roman"/>
              <a:ea typeface="Times New Roman"/>
              <a:cs typeface="Times New Roman"/>
              <a:sym typeface="Times New Roman"/>
            </a:endParaRPr>
          </a:p>
          <a:p>
            <a:pPr indent="-314325" lvl="0" marL="457200" rtl="0" algn="l">
              <a:lnSpc>
                <a:spcPct val="95000"/>
              </a:lnSpc>
              <a:spcBef>
                <a:spcPts val="0"/>
              </a:spcBef>
              <a:spcAft>
                <a:spcPts val="0"/>
              </a:spcAft>
              <a:buClr>
                <a:srgbClr val="000000"/>
              </a:buClr>
              <a:buSzPts val="200"/>
              <a:buFont typeface="Arial"/>
              <a:buNone/>
            </a:pPr>
            <a:r>
              <a:t/>
            </a:r>
            <a:endParaRPr b="0" i="0" sz="1600" u="none">
              <a:solidFill>
                <a:srgbClr val="FFC000"/>
              </a:solidFill>
              <a:latin typeface="Times New Roman"/>
              <a:ea typeface="Times New Roman"/>
              <a:cs typeface="Times New Roman"/>
              <a:sym typeface="Times New Roman"/>
            </a:endParaRPr>
          </a:p>
          <a:p>
            <a:pPr indent="-327025" lvl="0" marL="457200" rtl="0" algn="l">
              <a:lnSpc>
                <a:spcPct val="100000"/>
              </a:lnSpc>
              <a:spcBef>
                <a:spcPts val="0"/>
              </a:spcBef>
              <a:spcAft>
                <a:spcPts val="0"/>
              </a:spcAft>
              <a:buSzPts val="1800"/>
              <a:buNone/>
            </a:pPr>
            <a:r>
              <a:rPr b="0" i="0" lang="en-US" sz="1400" u="none">
                <a:solidFill>
                  <a:srgbClr val="FFC000"/>
                </a:solidFill>
                <a:latin typeface="Arial"/>
                <a:ea typeface="Arial"/>
                <a:cs typeface="Arial"/>
                <a:sym typeface="Arial"/>
              </a:rPr>
              <a:t>.</a:t>
            </a:r>
            <a:r>
              <a:rPr b="0" i="0" lang="en-US" sz="1400" u="none">
                <a:solidFill>
                  <a:srgbClr val="000000"/>
                </a:solidFill>
                <a:latin typeface="Arial"/>
                <a:ea typeface="Arial"/>
                <a:cs typeface="Arial"/>
                <a:sym typeface="Arial"/>
              </a:rPr>
              <a:t> </a:t>
            </a:r>
            <a:endParaRPr/>
          </a:p>
        </p:txBody>
      </p:sp>
      <p:pic>
        <p:nvPicPr>
          <p:cNvPr id="130" name="Google Shape;130;p3"/>
          <p:cNvPicPr preferRelativeResize="0"/>
          <p:nvPr/>
        </p:nvPicPr>
        <p:blipFill rotWithShape="1">
          <a:blip r:embed="rId3">
            <a:alphaModFix/>
          </a:blip>
          <a:srcRect b="0" l="20318" r="11930" t="0"/>
          <a:stretch/>
        </p:blipFill>
        <p:spPr>
          <a:xfrm>
            <a:off x="7020375" y="2654500"/>
            <a:ext cx="2015352" cy="1673274"/>
          </a:xfrm>
          <a:prstGeom prst="rect">
            <a:avLst/>
          </a:prstGeom>
          <a:noFill/>
          <a:ln>
            <a:noFill/>
          </a:ln>
        </p:spPr>
      </p:pic>
      <p:pic>
        <p:nvPicPr>
          <p:cNvPr id="131" name="Google Shape;131;p3"/>
          <p:cNvPicPr preferRelativeResize="0"/>
          <p:nvPr/>
        </p:nvPicPr>
        <p:blipFill>
          <a:blip r:embed="rId4">
            <a:alphaModFix/>
          </a:blip>
          <a:stretch>
            <a:fillRect/>
          </a:stretch>
        </p:blipFill>
        <p:spPr>
          <a:xfrm>
            <a:off x="6525825" y="160675"/>
            <a:ext cx="2509913" cy="167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37561f3f64b_0_6"/>
          <p:cNvSpPr txBox="1"/>
          <p:nvPr>
            <p:ph idx="1" type="body"/>
          </p:nvPr>
        </p:nvSpPr>
        <p:spPr>
          <a:xfrm>
            <a:off x="137900" y="139200"/>
            <a:ext cx="81438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US" sz="2000">
                <a:latin typeface="Times New Roman"/>
                <a:ea typeface="Times New Roman"/>
                <a:cs typeface="Times New Roman"/>
                <a:sym typeface="Times New Roman"/>
              </a:rPr>
              <a:t>Identify the Senses:</a:t>
            </a:r>
            <a:r>
              <a:rPr lang="en-US" sz="2000">
                <a:latin typeface="Times New Roman"/>
                <a:ea typeface="Times New Roman"/>
                <a:cs typeface="Times New Roman"/>
                <a:sym typeface="Times New Roman"/>
              </a:rPr>
              <a:t>Read each sentence below and </a:t>
            </a:r>
            <a:r>
              <a:rPr b="1" lang="en-US" sz="2000">
                <a:latin typeface="Times New Roman"/>
                <a:ea typeface="Times New Roman"/>
                <a:cs typeface="Times New Roman"/>
                <a:sym typeface="Times New Roman"/>
              </a:rPr>
              <a:t>underline</a:t>
            </a:r>
            <a:r>
              <a:rPr lang="en-US" sz="2000">
                <a:latin typeface="Times New Roman"/>
                <a:ea typeface="Times New Roman"/>
                <a:cs typeface="Times New Roman"/>
                <a:sym typeface="Times New Roman"/>
              </a:rPr>
              <a:t> the sensory words. Then, </a:t>
            </a:r>
            <a:r>
              <a:rPr b="1" lang="en-US" sz="2000">
                <a:latin typeface="Times New Roman"/>
                <a:ea typeface="Times New Roman"/>
                <a:cs typeface="Times New Roman"/>
                <a:sym typeface="Times New Roman"/>
              </a:rPr>
              <a:t>write which sense</a:t>
            </a:r>
            <a:r>
              <a:rPr lang="en-US" sz="2000">
                <a:latin typeface="Times New Roman"/>
                <a:ea typeface="Times New Roman"/>
                <a:cs typeface="Times New Roman"/>
                <a:sym typeface="Times New Roman"/>
              </a:rPr>
              <a:t> (sight, sound, smell, taste, touch, or movement) the sentence uses.</a:t>
            </a:r>
            <a:endParaRPr sz="2000">
              <a:latin typeface="Arial"/>
              <a:ea typeface="Arial"/>
              <a:cs typeface="Arial"/>
              <a:sym typeface="Arial"/>
            </a:endParaRPr>
          </a:p>
          <a:p>
            <a:pPr indent="0" lvl="0" marL="0" rtl="0" algn="l">
              <a:lnSpc>
                <a:spcPct val="115000"/>
              </a:lnSpc>
              <a:spcBef>
                <a:spcPts val="1200"/>
              </a:spcBef>
              <a:spcAft>
                <a:spcPts val="0"/>
              </a:spcAft>
              <a:buNone/>
            </a:pPr>
            <a:r>
              <a:rPr b="1" lang="en-US" sz="1600">
                <a:solidFill>
                  <a:srgbClr val="0B5394"/>
                </a:solidFill>
                <a:latin typeface="Times New Roman"/>
                <a:ea typeface="Times New Roman"/>
                <a:cs typeface="Times New Roman"/>
                <a:sym typeface="Times New Roman"/>
              </a:rPr>
              <a:t>Example:</a:t>
            </a:r>
            <a:br>
              <a:rPr b="1" lang="en-US" sz="1600">
                <a:solidFill>
                  <a:srgbClr val="0B5394"/>
                </a:solidFill>
                <a:latin typeface="Times New Roman"/>
                <a:ea typeface="Times New Roman"/>
                <a:cs typeface="Times New Roman"/>
                <a:sym typeface="Times New Roman"/>
              </a:rPr>
            </a:br>
            <a:r>
              <a:rPr lang="en-US" sz="1600">
                <a:solidFill>
                  <a:srgbClr val="0B5394"/>
                </a:solidFill>
                <a:latin typeface="Times New Roman"/>
                <a:ea typeface="Times New Roman"/>
                <a:cs typeface="Times New Roman"/>
                <a:sym typeface="Times New Roman"/>
              </a:rPr>
              <a:t> </a:t>
            </a:r>
            <a:r>
              <a:rPr i="1" lang="en-US" sz="1900">
                <a:solidFill>
                  <a:srgbClr val="0B5394"/>
                </a:solidFill>
                <a:latin typeface="Times New Roman"/>
                <a:ea typeface="Times New Roman"/>
                <a:cs typeface="Times New Roman"/>
                <a:sym typeface="Times New Roman"/>
              </a:rPr>
              <a:t>The sizzling sound of bacon filled the kitchen. </a:t>
            </a:r>
            <a:r>
              <a:rPr i="1" lang="en-US" sz="1600">
                <a:solidFill>
                  <a:srgbClr val="0B5394"/>
                </a:solidFill>
                <a:latin typeface="Times New Roman"/>
                <a:ea typeface="Times New Roman"/>
                <a:cs typeface="Times New Roman"/>
                <a:sym typeface="Times New Roman"/>
              </a:rPr>
              <a:t>                      </a:t>
            </a:r>
            <a:r>
              <a:rPr lang="en-US" sz="1600">
                <a:solidFill>
                  <a:srgbClr val="0B5394"/>
                </a:solidFill>
                <a:latin typeface="Times New Roman"/>
                <a:ea typeface="Times New Roman"/>
                <a:cs typeface="Times New Roman"/>
                <a:sym typeface="Times New Roman"/>
              </a:rPr>
              <a:t>→ </a:t>
            </a:r>
            <a:r>
              <a:rPr b="1" lang="en-US" sz="1600">
                <a:solidFill>
                  <a:srgbClr val="0B5394"/>
                </a:solidFill>
                <a:latin typeface="Times New Roman"/>
                <a:ea typeface="Times New Roman"/>
                <a:cs typeface="Times New Roman"/>
                <a:sym typeface="Times New Roman"/>
              </a:rPr>
              <a:t>Sense:</a:t>
            </a:r>
            <a:r>
              <a:rPr lang="en-US" sz="1600">
                <a:solidFill>
                  <a:srgbClr val="0B5394"/>
                </a:solidFill>
                <a:latin typeface="Times New Roman"/>
                <a:ea typeface="Times New Roman"/>
                <a:cs typeface="Times New Roman"/>
                <a:sym typeface="Times New Roman"/>
              </a:rPr>
              <a:t> Sound</a:t>
            </a:r>
            <a:endParaRPr sz="1600">
              <a:solidFill>
                <a:srgbClr val="0B5394"/>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1600">
              <a:solidFill>
                <a:srgbClr val="0B5394"/>
              </a:solidFill>
              <a:latin typeface="Times New Roman"/>
              <a:ea typeface="Times New Roman"/>
              <a:cs typeface="Times New Roman"/>
              <a:sym typeface="Times New Roman"/>
            </a:endParaRPr>
          </a:p>
          <a:p>
            <a:pPr indent="-330200" lvl="0" marL="457200" rtl="0" algn="l">
              <a:lnSpc>
                <a:spcPct val="115000"/>
              </a:lnSpc>
              <a:spcBef>
                <a:spcPts val="120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The sharp smell of fresh paint made her wrinkle her nose.         → Sense: ___________</a:t>
            </a:r>
            <a:br>
              <a:rPr lang="en-US"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His hands were sticky from the melted ice cream.                      → Sense: ___________</a:t>
            </a:r>
            <a:br>
              <a:rPr lang="en-US"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The thunder roared loudly across the night sky.                          → Sense: ___________</a:t>
            </a:r>
            <a:br>
              <a:rPr lang="en-US"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She tasted the sourness of the lemon and winced.                       → Sense: ___________</a:t>
            </a:r>
            <a:br>
              <a:rPr lang="en-US"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The puppy’s fur was soft like cotton under her fingers.              → Sense: ___________</a:t>
            </a:r>
            <a:br>
              <a:rPr lang="en-US"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Clr>
                <a:schemeClr val="dk1"/>
              </a:buClr>
              <a:buSzPts val="1600"/>
              <a:buFont typeface="Times New Roman"/>
              <a:buAutoNum type="arabicPeriod"/>
            </a:pPr>
            <a:r>
              <a:rPr lang="en-US" sz="1600">
                <a:latin typeface="Times New Roman"/>
                <a:ea typeface="Times New Roman"/>
                <a:cs typeface="Times New Roman"/>
                <a:sym typeface="Times New Roman"/>
              </a:rPr>
              <a:t>Leaves swirled around his feet as the wind blew hard.                → Sense: ___________</a:t>
            </a:r>
            <a:endParaRPr sz="1600">
              <a:solidFill>
                <a:srgbClr val="0070C0"/>
              </a:solidFill>
              <a:latin typeface="Times New Roman"/>
              <a:ea typeface="Times New Roman"/>
              <a:cs typeface="Times New Roman"/>
              <a:sym typeface="Times New Roman"/>
            </a:endParaRPr>
          </a:p>
          <a:p>
            <a:pPr indent="-314325" lvl="0" marL="457200" rtl="0" algn="l">
              <a:lnSpc>
                <a:spcPct val="95000"/>
              </a:lnSpc>
              <a:spcBef>
                <a:spcPts val="1200"/>
              </a:spcBef>
              <a:spcAft>
                <a:spcPts val="0"/>
              </a:spcAft>
              <a:buClr>
                <a:srgbClr val="000000"/>
              </a:buClr>
              <a:buSzPts val="200"/>
              <a:buFont typeface="Arial"/>
              <a:buNone/>
            </a:pPr>
            <a:r>
              <a:t/>
            </a:r>
            <a:endParaRPr b="0" i="0" sz="1600" u="none">
              <a:solidFill>
                <a:srgbClr val="FFC000"/>
              </a:solidFill>
              <a:latin typeface="Times New Roman"/>
              <a:ea typeface="Times New Roman"/>
              <a:cs typeface="Times New Roman"/>
              <a:sym typeface="Times New Roman"/>
            </a:endParaRPr>
          </a:p>
          <a:p>
            <a:pPr indent="-314325" lvl="0" marL="457200" rtl="0" algn="l">
              <a:lnSpc>
                <a:spcPct val="95000"/>
              </a:lnSpc>
              <a:spcBef>
                <a:spcPts val="0"/>
              </a:spcBef>
              <a:spcAft>
                <a:spcPts val="0"/>
              </a:spcAft>
              <a:buClr>
                <a:srgbClr val="000000"/>
              </a:buClr>
              <a:buSzPts val="200"/>
              <a:buFont typeface="Arial"/>
              <a:buNone/>
            </a:pPr>
            <a:r>
              <a:t/>
            </a:r>
            <a:endParaRPr b="0" i="0" sz="1600" u="none">
              <a:solidFill>
                <a:srgbClr val="FFC000"/>
              </a:solidFill>
              <a:latin typeface="Times New Roman"/>
              <a:ea typeface="Times New Roman"/>
              <a:cs typeface="Times New Roman"/>
              <a:sym typeface="Times New Roman"/>
            </a:endParaRPr>
          </a:p>
          <a:p>
            <a:pPr indent="-327025" lvl="0" marL="457200" rtl="0" algn="l">
              <a:lnSpc>
                <a:spcPct val="100000"/>
              </a:lnSpc>
              <a:spcBef>
                <a:spcPts val="0"/>
              </a:spcBef>
              <a:spcAft>
                <a:spcPts val="0"/>
              </a:spcAft>
              <a:buSzPts val="1800"/>
              <a:buNone/>
            </a:pPr>
            <a:r>
              <a:rPr b="0" i="0" lang="en-US" sz="1400" u="none">
                <a:solidFill>
                  <a:srgbClr val="FFC000"/>
                </a:solidFill>
                <a:latin typeface="Arial"/>
                <a:ea typeface="Arial"/>
                <a:cs typeface="Arial"/>
                <a:sym typeface="Arial"/>
              </a:rPr>
              <a:t>.</a:t>
            </a:r>
            <a:r>
              <a:rPr b="0" i="0" lang="en-US" sz="1400" u="non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37561f3f64b_0_12"/>
          <p:cNvSpPr txBox="1"/>
          <p:nvPr>
            <p:ph idx="1" type="body"/>
          </p:nvPr>
        </p:nvSpPr>
        <p:spPr>
          <a:xfrm>
            <a:off x="137900" y="139200"/>
            <a:ext cx="81438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None/>
            </a:pPr>
            <a:r>
              <a:rPr b="1" lang="en-US" sz="2000">
                <a:solidFill>
                  <a:srgbClr val="45818E"/>
                </a:solidFill>
                <a:latin typeface="Times New Roman"/>
                <a:ea typeface="Times New Roman"/>
                <a:cs typeface="Times New Roman"/>
                <a:sym typeface="Times New Roman"/>
              </a:rPr>
              <a:t>Identify the Senses:</a:t>
            </a:r>
            <a:r>
              <a:rPr lang="en-US" sz="2000">
                <a:solidFill>
                  <a:srgbClr val="45818E"/>
                </a:solidFill>
                <a:latin typeface="Times New Roman"/>
                <a:ea typeface="Times New Roman"/>
                <a:cs typeface="Times New Roman"/>
                <a:sym typeface="Times New Roman"/>
              </a:rPr>
              <a:t>Read each sentence below and </a:t>
            </a:r>
            <a:r>
              <a:rPr b="1" lang="en-US" sz="2000">
                <a:solidFill>
                  <a:srgbClr val="45818E"/>
                </a:solidFill>
                <a:latin typeface="Times New Roman"/>
                <a:ea typeface="Times New Roman"/>
                <a:cs typeface="Times New Roman"/>
                <a:sym typeface="Times New Roman"/>
              </a:rPr>
              <a:t>underline</a:t>
            </a:r>
            <a:r>
              <a:rPr lang="en-US" sz="2000">
                <a:solidFill>
                  <a:srgbClr val="45818E"/>
                </a:solidFill>
                <a:latin typeface="Times New Roman"/>
                <a:ea typeface="Times New Roman"/>
                <a:cs typeface="Times New Roman"/>
                <a:sym typeface="Times New Roman"/>
              </a:rPr>
              <a:t> the sensory words. Then, </a:t>
            </a:r>
            <a:r>
              <a:rPr b="1" lang="en-US" sz="2000">
                <a:solidFill>
                  <a:srgbClr val="45818E"/>
                </a:solidFill>
                <a:latin typeface="Times New Roman"/>
                <a:ea typeface="Times New Roman"/>
                <a:cs typeface="Times New Roman"/>
                <a:sym typeface="Times New Roman"/>
              </a:rPr>
              <a:t>write which sense</a:t>
            </a:r>
            <a:r>
              <a:rPr lang="en-US" sz="2000">
                <a:solidFill>
                  <a:srgbClr val="45818E"/>
                </a:solidFill>
                <a:latin typeface="Times New Roman"/>
                <a:ea typeface="Times New Roman"/>
                <a:cs typeface="Times New Roman"/>
                <a:sym typeface="Times New Roman"/>
              </a:rPr>
              <a:t> (sight, sound, smell, taste, touch, or movement) the sentence uses.</a:t>
            </a:r>
            <a:endParaRPr sz="2000">
              <a:solidFill>
                <a:srgbClr val="45818E"/>
              </a:solidFill>
              <a:latin typeface="Arial"/>
              <a:ea typeface="Arial"/>
              <a:cs typeface="Arial"/>
              <a:sym typeface="Arial"/>
            </a:endParaRPr>
          </a:p>
          <a:p>
            <a:pPr indent="0" lvl="0" marL="0" rtl="0" algn="l">
              <a:lnSpc>
                <a:spcPct val="115000"/>
              </a:lnSpc>
              <a:spcBef>
                <a:spcPts val="1400"/>
              </a:spcBef>
              <a:spcAft>
                <a:spcPts val="0"/>
              </a:spcAft>
              <a:buNone/>
            </a:pPr>
            <a:r>
              <a:t/>
            </a:r>
            <a:endParaRPr sz="2000">
              <a:latin typeface="Arial"/>
              <a:ea typeface="Arial"/>
              <a:cs typeface="Arial"/>
              <a:sym typeface="Arial"/>
            </a:endParaRPr>
          </a:p>
          <a:p>
            <a:pPr indent="-314325" lvl="0" marL="457200" rtl="0" algn="l">
              <a:spcBef>
                <a:spcPts val="400"/>
              </a:spcBef>
              <a:spcAft>
                <a:spcPts val="0"/>
              </a:spcAft>
              <a:buClr>
                <a:schemeClr val="dk1"/>
              </a:buClr>
              <a:buSzPts val="1100"/>
              <a:buFont typeface="Arial"/>
              <a:buNone/>
            </a:pPr>
            <a:r>
              <a:rPr b="1" lang="en-US">
                <a:latin typeface="Times New Roman"/>
                <a:ea typeface="Times New Roman"/>
                <a:cs typeface="Times New Roman"/>
                <a:sym typeface="Times New Roman"/>
              </a:rPr>
              <a:t>The sharp smell of fresh paint made her wrinkle her nose.</a:t>
            </a:r>
            <a:br>
              <a:rPr b="1" lang="en-US">
                <a:latin typeface="Times New Roman"/>
                <a:ea typeface="Times New Roman"/>
                <a:cs typeface="Times New Roman"/>
                <a:sym typeface="Times New Roman"/>
              </a:rPr>
            </a:br>
            <a:r>
              <a:rPr lang="en-US">
                <a:solidFill>
                  <a:srgbClr val="45818E"/>
                </a:solidFill>
                <a:latin typeface="Times New Roman"/>
                <a:ea typeface="Times New Roman"/>
                <a:cs typeface="Times New Roman"/>
                <a:sym typeface="Times New Roman"/>
              </a:rPr>
              <a:t> → </a:t>
            </a:r>
            <a:r>
              <a:rPr b="1" lang="en-US">
                <a:solidFill>
                  <a:srgbClr val="45818E"/>
                </a:solidFill>
                <a:latin typeface="Times New Roman"/>
                <a:ea typeface="Times New Roman"/>
                <a:cs typeface="Times New Roman"/>
                <a:sym typeface="Times New Roman"/>
              </a:rPr>
              <a:t>Sense: Smell</a:t>
            </a:r>
            <a:br>
              <a:rPr b="1" lang="en-US">
                <a:latin typeface="Times New Roman"/>
                <a:ea typeface="Times New Roman"/>
                <a:cs typeface="Times New Roman"/>
                <a:sym typeface="Times New Roman"/>
              </a:rPr>
            </a:br>
            <a:endParaRPr b="1">
              <a:latin typeface="Times New Roman"/>
              <a:ea typeface="Times New Roman"/>
              <a:cs typeface="Times New Roman"/>
              <a:sym typeface="Times New Roman"/>
            </a:endParaRPr>
          </a:p>
          <a:p>
            <a:pPr indent="-314325" lvl="0" marL="457200" rtl="0" algn="l">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His hands were sticky from the melted ice cream.</a:t>
            </a:r>
            <a:br>
              <a:rPr b="1" lang="en-US">
                <a:latin typeface="Times New Roman"/>
                <a:ea typeface="Times New Roman"/>
                <a:cs typeface="Times New Roman"/>
                <a:sym typeface="Times New Roman"/>
              </a:rPr>
            </a:br>
            <a:r>
              <a:rPr lang="en-US">
                <a:solidFill>
                  <a:srgbClr val="45818E"/>
                </a:solidFill>
                <a:latin typeface="Times New Roman"/>
                <a:ea typeface="Times New Roman"/>
                <a:cs typeface="Times New Roman"/>
                <a:sym typeface="Times New Roman"/>
              </a:rPr>
              <a:t> → </a:t>
            </a:r>
            <a:r>
              <a:rPr b="1" lang="en-US">
                <a:solidFill>
                  <a:srgbClr val="45818E"/>
                </a:solidFill>
                <a:latin typeface="Times New Roman"/>
                <a:ea typeface="Times New Roman"/>
                <a:cs typeface="Times New Roman"/>
                <a:sym typeface="Times New Roman"/>
              </a:rPr>
              <a:t>Sense: Touch</a:t>
            </a:r>
            <a:br>
              <a:rPr b="1" lang="en-US">
                <a:latin typeface="Times New Roman"/>
                <a:ea typeface="Times New Roman"/>
                <a:cs typeface="Times New Roman"/>
                <a:sym typeface="Times New Roman"/>
              </a:rPr>
            </a:br>
            <a:endParaRPr b="1">
              <a:latin typeface="Times New Roman"/>
              <a:ea typeface="Times New Roman"/>
              <a:cs typeface="Times New Roman"/>
              <a:sym typeface="Times New Roman"/>
            </a:endParaRPr>
          </a:p>
          <a:p>
            <a:pPr indent="-314325" lvl="0" marL="457200" rtl="0" algn="l">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The thunder roared loudly across the night sky.</a:t>
            </a:r>
            <a:br>
              <a:rPr b="1" lang="en-US">
                <a:latin typeface="Times New Roman"/>
                <a:ea typeface="Times New Roman"/>
                <a:cs typeface="Times New Roman"/>
                <a:sym typeface="Times New Roman"/>
              </a:rPr>
            </a:br>
            <a:r>
              <a:rPr lang="en-US">
                <a:solidFill>
                  <a:srgbClr val="45818E"/>
                </a:solidFill>
                <a:latin typeface="Times New Roman"/>
                <a:ea typeface="Times New Roman"/>
                <a:cs typeface="Times New Roman"/>
                <a:sym typeface="Times New Roman"/>
              </a:rPr>
              <a:t> → </a:t>
            </a:r>
            <a:r>
              <a:rPr b="1" lang="en-US">
                <a:solidFill>
                  <a:srgbClr val="45818E"/>
                </a:solidFill>
                <a:latin typeface="Times New Roman"/>
                <a:ea typeface="Times New Roman"/>
                <a:cs typeface="Times New Roman"/>
                <a:sym typeface="Times New Roman"/>
              </a:rPr>
              <a:t>Sense: Sound</a:t>
            </a:r>
            <a:br>
              <a:rPr b="1" lang="en-US">
                <a:latin typeface="Times New Roman"/>
                <a:ea typeface="Times New Roman"/>
                <a:cs typeface="Times New Roman"/>
                <a:sym typeface="Times New Roman"/>
              </a:rPr>
            </a:br>
            <a:endParaRPr b="1">
              <a:latin typeface="Times New Roman"/>
              <a:ea typeface="Times New Roman"/>
              <a:cs typeface="Times New Roman"/>
              <a:sym typeface="Times New Roman"/>
            </a:endParaRPr>
          </a:p>
          <a:p>
            <a:pPr indent="-314325" lvl="0" marL="457200" rtl="0" algn="l">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She tasted the sourness of the lemon and winced.</a:t>
            </a:r>
            <a:br>
              <a:rPr b="1" lang="en-US">
                <a:latin typeface="Times New Roman"/>
                <a:ea typeface="Times New Roman"/>
                <a:cs typeface="Times New Roman"/>
                <a:sym typeface="Times New Roman"/>
              </a:rPr>
            </a:br>
            <a:r>
              <a:rPr b="1" lang="en-US">
                <a:solidFill>
                  <a:srgbClr val="45818E"/>
                </a:solidFill>
                <a:latin typeface="Times New Roman"/>
                <a:ea typeface="Times New Roman"/>
                <a:cs typeface="Times New Roman"/>
                <a:sym typeface="Times New Roman"/>
              </a:rPr>
              <a:t> → Sense: Taste</a:t>
            </a:r>
            <a:br>
              <a:rPr b="1" lang="en-US">
                <a:latin typeface="Times New Roman"/>
                <a:ea typeface="Times New Roman"/>
                <a:cs typeface="Times New Roman"/>
                <a:sym typeface="Times New Roman"/>
              </a:rPr>
            </a:br>
            <a:endParaRPr b="1">
              <a:latin typeface="Times New Roman"/>
              <a:ea typeface="Times New Roman"/>
              <a:cs typeface="Times New Roman"/>
              <a:sym typeface="Times New Roman"/>
            </a:endParaRPr>
          </a:p>
          <a:p>
            <a:pPr indent="-314325" lvl="0" marL="457200" rtl="0" algn="l">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The puppy’s fur was soft like cotton under her fingers.</a:t>
            </a:r>
            <a:br>
              <a:rPr b="1" lang="en-US">
                <a:latin typeface="Times New Roman"/>
                <a:ea typeface="Times New Roman"/>
                <a:cs typeface="Times New Roman"/>
                <a:sym typeface="Times New Roman"/>
              </a:rPr>
            </a:br>
            <a:r>
              <a:rPr b="1" lang="en-US">
                <a:solidFill>
                  <a:srgbClr val="45818E"/>
                </a:solidFill>
                <a:latin typeface="Times New Roman"/>
                <a:ea typeface="Times New Roman"/>
                <a:cs typeface="Times New Roman"/>
                <a:sym typeface="Times New Roman"/>
              </a:rPr>
              <a:t> → Sense: Touch</a:t>
            </a:r>
            <a:br>
              <a:rPr b="1" lang="en-US">
                <a:latin typeface="Times New Roman"/>
                <a:ea typeface="Times New Roman"/>
                <a:cs typeface="Times New Roman"/>
                <a:sym typeface="Times New Roman"/>
              </a:rPr>
            </a:br>
            <a:endParaRPr b="1">
              <a:latin typeface="Times New Roman"/>
              <a:ea typeface="Times New Roman"/>
              <a:cs typeface="Times New Roman"/>
              <a:sym typeface="Times New Roman"/>
            </a:endParaRPr>
          </a:p>
          <a:p>
            <a:pPr indent="-314325" lvl="0" marL="457200" rtl="0" algn="l">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Leaves swirled around his feet as the wind blew hard.</a:t>
            </a:r>
            <a:br>
              <a:rPr b="1" lang="en-US">
                <a:latin typeface="Times New Roman"/>
                <a:ea typeface="Times New Roman"/>
                <a:cs typeface="Times New Roman"/>
                <a:sym typeface="Times New Roman"/>
              </a:rPr>
            </a:br>
            <a:r>
              <a:rPr b="1" lang="en-US">
                <a:solidFill>
                  <a:srgbClr val="45818E"/>
                </a:solidFill>
                <a:latin typeface="Times New Roman"/>
                <a:ea typeface="Times New Roman"/>
                <a:cs typeface="Times New Roman"/>
                <a:sym typeface="Times New Roman"/>
              </a:rPr>
              <a:t> → Sense: Movement</a:t>
            </a:r>
            <a:endParaRPr b="1">
              <a:latin typeface="Times New Roman"/>
              <a:ea typeface="Times New Roman"/>
              <a:cs typeface="Times New Roman"/>
              <a:sym typeface="Times New Roman"/>
            </a:endParaRPr>
          </a:p>
          <a:p>
            <a:pPr indent="-314325" lvl="0" marL="457200" rtl="0" algn="l">
              <a:lnSpc>
                <a:spcPct val="95000"/>
              </a:lnSpc>
              <a:spcBef>
                <a:spcPts val="0"/>
              </a:spcBef>
              <a:spcAft>
                <a:spcPts val="0"/>
              </a:spcAft>
              <a:buClr>
                <a:srgbClr val="000000"/>
              </a:buClr>
              <a:buSzPts val="200"/>
              <a:buFont typeface="Arial"/>
              <a:buNone/>
            </a:pPr>
            <a:r>
              <a:t/>
            </a:r>
            <a:endParaRPr sz="1600">
              <a:solidFill>
                <a:srgbClr val="FFC000"/>
              </a:solidFill>
              <a:latin typeface="Times New Roman"/>
              <a:ea typeface="Times New Roman"/>
              <a:cs typeface="Times New Roman"/>
              <a:sym typeface="Times New Roman"/>
            </a:endParaRPr>
          </a:p>
          <a:p>
            <a:pPr indent="-314325" lvl="0" marL="457200" rtl="0" algn="l">
              <a:lnSpc>
                <a:spcPct val="95000"/>
              </a:lnSpc>
              <a:spcBef>
                <a:spcPts val="0"/>
              </a:spcBef>
              <a:spcAft>
                <a:spcPts val="0"/>
              </a:spcAft>
              <a:buClr>
                <a:srgbClr val="000000"/>
              </a:buClr>
              <a:buSzPts val="200"/>
              <a:buFont typeface="Arial"/>
              <a:buNone/>
            </a:pPr>
            <a:r>
              <a:t/>
            </a:r>
            <a:endParaRPr b="0" i="0" sz="1600" u="none">
              <a:solidFill>
                <a:srgbClr val="FFC000"/>
              </a:solidFill>
              <a:latin typeface="Times New Roman"/>
              <a:ea typeface="Times New Roman"/>
              <a:cs typeface="Times New Roman"/>
              <a:sym typeface="Times New Roman"/>
            </a:endParaRPr>
          </a:p>
          <a:p>
            <a:pPr indent="-327025" lvl="0" marL="457200" rtl="0" algn="l">
              <a:lnSpc>
                <a:spcPct val="100000"/>
              </a:lnSpc>
              <a:spcBef>
                <a:spcPts val="0"/>
              </a:spcBef>
              <a:spcAft>
                <a:spcPts val="0"/>
              </a:spcAft>
              <a:buSzPts val="1800"/>
              <a:buNone/>
            </a:pPr>
            <a:r>
              <a:rPr b="0" i="0" lang="en-US" sz="1400" u="none">
                <a:solidFill>
                  <a:srgbClr val="FFC000"/>
                </a:solidFill>
                <a:latin typeface="Arial"/>
                <a:ea typeface="Arial"/>
                <a:cs typeface="Arial"/>
                <a:sym typeface="Arial"/>
              </a:rPr>
              <a:t>.</a:t>
            </a:r>
            <a:r>
              <a:rPr b="0" i="0" lang="en-US" sz="1400" u="non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ph type="title"/>
          </p:nvPr>
        </p:nvSpPr>
        <p:spPr>
          <a:xfrm>
            <a:off x="390525" y="-34925"/>
            <a:ext cx="7269162" cy="13255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800080"/>
              </a:buClr>
              <a:buSzPts val="4000"/>
              <a:buFont typeface="Century Schoolbook"/>
              <a:buNone/>
            </a:pPr>
            <a:r>
              <a:rPr b="1" i="0" lang="en-US" sz="4000" u="sng">
                <a:solidFill>
                  <a:srgbClr val="800080"/>
                </a:solidFill>
                <a:latin typeface="Century Schoolbook"/>
                <a:ea typeface="Century Schoolbook"/>
                <a:cs typeface="Century Schoolbook"/>
                <a:sym typeface="Century Schoolbook"/>
              </a:rPr>
              <a:t>Simile</a:t>
            </a:r>
            <a:endParaRPr/>
          </a:p>
        </p:txBody>
      </p:sp>
      <p:sp>
        <p:nvSpPr>
          <p:cNvPr id="147" name="Google Shape;147;p4"/>
          <p:cNvSpPr txBox="1"/>
          <p:nvPr>
            <p:ph idx="1" type="body"/>
          </p:nvPr>
        </p:nvSpPr>
        <p:spPr>
          <a:xfrm>
            <a:off x="304800" y="1303337"/>
            <a:ext cx="7696200" cy="5257800"/>
          </a:xfrm>
          <a:prstGeom prst="rect">
            <a:avLst/>
          </a:prstGeom>
          <a:noFill/>
          <a:ln>
            <a:noFill/>
          </a:ln>
        </p:spPr>
        <p:txBody>
          <a:bodyPr anchorCtr="0" anchor="t" bIns="45700" lIns="91425" spcFirstLastPara="1" rIns="91425" wrap="square" tIns="45700">
            <a:normAutofit/>
          </a:bodyPr>
          <a:lstStyle/>
          <a:p>
            <a:pPr indent="-182562" lvl="0" marL="182562" marR="0" rtl="0" algn="ctr">
              <a:lnSpc>
                <a:spcPct val="95000"/>
              </a:lnSpc>
              <a:spcBef>
                <a:spcPts val="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A figure of speech involving the </a:t>
            </a:r>
            <a:r>
              <a:rPr b="1" i="0" lang="en-US" sz="1800" u="none" cap="none" strike="noStrike">
                <a:solidFill>
                  <a:srgbClr val="7030A0"/>
                </a:solidFill>
                <a:latin typeface="Times New Roman"/>
                <a:ea typeface="Times New Roman"/>
                <a:cs typeface="Times New Roman"/>
                <a:sym typeface="Times New Roman"/>
              </a:rPr>
              <a:t>comparison</a:t>
            </a:r>
            <a:r>
              <a:rPr b="0" i="0" lang="en-US" sz="1800" u="none" cap="none" strike="noStrike">
                <a:solidFill>
                  <a:schemeClr val="dk1"/>
                </a:solidFill>
                <a:latin typeface="Times New Roman"/>
                <a:ea typeface="Times New Roman"/>
                <a:cs typeface="Times New Roman"/>
                <a:sym typeface="Times New Roman"/>
              </a:rPr>
              <a:t> of one thing with another thing of a different kind, used to make a description more decisive, using the following tools:  </a:t>
            </a:r>
            <a:r>
              <a:rPr b="1" i="0" lang="en-US" sz="1800" u="none" cap="none" strike="noStrike">
                <a:solidFill>
                  <a:srgbClr val="FF0000"/>
                </a:solidFill>
                <a:latin typeface="Times New Roman"/>
                <a:ea typeface="Times New Roman"/>
                <a:cs typeface="Times New Roman"/>
                <a:sym typeface="Times New Roman"/>
              </a:rPr>
              <a:t>“like” or “as.”</a:t>
            </a:r>
            <a:endParaRPr/>
          </a:p>
          <a:p>
            <a:pPr indent="-182562" lvl="0" marL="182562" marR="0" rtl="0" algn="ctr">
              <a:lnSpc>
                <a:spcPct val="95000"/>
              </a:lnSpc>
              <a:spcBef>
                <a:spcPts val="1600"/>
              </a:spcBef>
              <a:spcAft>
                <a:spcPts val="0"/>
              </a:spcAft>
              <a:buClr>
                <a:schemeClr val="accent1"/>
              </a:buClr>
              <a:buSzPts val="1440"/>
              <a:buFont typeface="Arial"/>
              <a:buNone/>
            </a:pPr>
            <a:r>
              <a:rPr b="1" i="0" lang="en-US" sz="1800" u="none" cap="none" strike="noStrike">
                <a:solidFill>
                  <a:schemeClr val="dk1"/>
                </a:solidFill>
                <a:latin typeface="Times New Roman"/>
                <a:ea typeface="Times New Roman"/>
                <a:cs typeface="Times New Roman"/>
                <a:sym typeface="Times New Roman"/>
              </a:rPr>
              <a:t>Examples</a:t>
            </a:r>
            <a:endParaRPr/>
          </a:p>
          <a:p>
            <a:pPr indent="-182562" lvl="0" marL="182562" marR="0" rtl="0" algn="ctr">
              <a:lnSpc>
                <a:spcPct val="95000"/>
              </a:lnSpc>
              <a:spcBef>
                <a:spcPts val="1600"/>
              </a:spcBef>
              <a:spcAft>
                <a:spcPts val="0"/>
              </a:spcAft>
              <a:buClr>
                <a:schemeClr val="accent1"/>
              </a:buClr>
              <a:buSzPts val="960"/>
              <a:buFont typeface="Arial"/>
              <a:buNone/>
            </a:pPr>
            <a:r>
              <a:t/>
            </a:r>
            <a:endParaRPr b="0" i="0" sz="12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The metal twisted </a:t>
            </a:r>
            <a:r>
              <a:rPr b="1" i="0" lang="en-US" sz="1800" u="none" cap="none" strike="noStrike">
                <a:solidFill>
                  <a:srgbClr val="FF0000"/>
                </a:solidFill>
                <a:latin typeface="Times New Roman"/>
                <a:ea typeface="Times New Roman"/>
                <a:cs typeface="Times New Roman"/>
                <a:sym typeface="Times New Roman"/>
              </a:rPr>
              <a:t>like</a:t>
            </a:r>
            <a:r>
              <a:rPr b="0" i="0" lang="en-US" sz="1800" u="none" cap="none" strike="noStrike">
                <a:solidFill>
                  <a:schemeClr val="dk1"/>
                </a:solidFill>
                <a:latin typeface="Times New Roman"/>
                <a:ea typeface="Times New Roman"/>
                <a:cs typeface="Times New Roman"/>
                <a:sym typeface="Times New Roman"/>
              </a:rPr>
              <a:t> a ribbon. </a:t>
            </a:r>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They fought </a:t>
            </a:r>
            <a:r>
              <a:rPr b="1" i="0" lang="en-US" sz="1800" u="none" cap="none" strike="noStrike">
                <a:solidFill>
                  <a:srgbClr val="FF0000"/>
                </a:solidFill>
                <a:latin typeface="Times New Roman"/>
                <a:ea typeface="Times New Roman"/>
                <a:cs typeface="Times New Roman"/>
                <a:sym typeface="Times New Roman"/>
              </a:rPr>
              <a:t>like</a:t>
            </a:r>
            <a:r>
              <a:rPr b="0" i="0" lang="en-US" sz="1800" u="none" cap="none" strike="noStrike">
                <a:solidFill>
                  <a:schemeClr val="dk1"/>
                </a:solidFill>
                <a:latin typeface="Times New Roman"/>
                <a:ea typeface="Times New Roman"/>
                <a:cs typeface="Times New Roman"/>
                <a:sym typeface="Times New Roman"/>
              </a:rPr>
              <a:t> cats and dogs. </a:t>
            </a:r>
            <a:endParaRPr b="0" i="0" sz="12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She is </a:t>
            </a:r>
            <a:r>
              <a:rPr b="1" i="0" lang="en-US" sz="1800" u="none" cap="none" strike="noStrike">
                <a:solidFill>
                  <a:srgbClr val="FF0000"/>
                </a:solidFill>
                <a:latin typeface="Times New Roman"/>
                <a:ea typeface="Times New Roman"/>
                <a:cs typeface="Times New Roman"/>
                <a:sym typeface="Times New Roman"/>
              </a:rPr>
              <a:t>as</a:t>
            </a:r>
            <a:r>
              <a:rPr b="0" i="0" lang="en-US" sz="1800" u="none" cap="none" strike="noStrike">
                <a:solidFill>
                  <a:schemeClr val="dk1"/>
                </a:solidFill>
                <a:latin typeface="Times New Roman"/>
                <a:ea typeface="Times New Roman"/>
                <a:cs typeface="Times New Roman"/>
                <a:sym typeface="Times New Roman"/>
              </a:rPr>
              <a:t> sweet </a:t>
            </a:r>
            <a:r>
              <a:rPr b="1" i="0" lang="en-US" sz="1800" u="none" cap="none" strike="noStrike">
                <a:solidFill>
                  <a:srgbClr val="FF0000"/>
                </a:solidFill>
                <a:latin typeface="Times New Roman"/>
                <a:ea typeface="Times New Roman"/>
                <a:cs typeface="Times New Roman"/>
                <a:sym typeface="Times New Roman"/>
              </a:rPr>
              <a:t>as</a:t>
            </a:r>
            <a:r>
              <a:rPr b="0" i="0" lang="en-US" sz="1800" u="none" cap="none" strike="noStrike">
                <a:solidFill>
                  <a:schemeClr val="dk1"/>
                </a:solidFill>
                <a:latin typeface="Times New Roman"/>
                <a:ea typeface="Times New Roman"/>
                <a:cs typeface="Times New Roman"/>
                <a:sym typeface="Times New Roman"/>
              </a:rPr>
              <a:t> candy.</a:t>
            </a:r>
            <a:endParaRPr/>
          </a:p>
          <a:p>
            <a:pPr indent="-182562" lvl="0" marL="182562" marR="0" rtl="0" algn="l">
              <a:lnSpc>
                <a:spcPct val="95000"/>
              </a:lnSpc>
              <a:spcBef>
                <a:spcPts val="1600"/>
              </a:spcBef>
              <a:spcAft>
                <a:spcPts val="0"/>
              </a:spcAft>
              <a:buClr>
                <a:schemeClr val="accent1"/>
              </a:buClr>
              <a:buSzPts val="1440"/>
              <a:buFont typeface="Arial"/>
              <a:buNone/>
            </a:pPr>
            <a:r>
              <a:rPr b="1" i="0" lang="en-US" sz="1800" u="none" cap="none" strike="noStrike">
                <a:solidFill>
                  <a:srgbClr val="FF0000"/>
                </a:solidFill>
                <a:latin typeface="Times New Roman"/>
                <a:ea typeface="Times New Roman"/>
                <a:cs typeface="Times New Roman"/>
                <a:sym typeface="Times New Roman"/>
              </a:rPr>
              <a:t>As</a:t>
            </a:r>
            <a:r>
              <a:rPr b="0" i="0" lang="en-US" sz="1800" u="none" cap="none" strike="noStrike">
                <a:solidFill>
                  <a:schemeClr val="dk1"/>
                </a:solidFill>
                <a:latin typeface="Times New Roman"/>
                <a:ea typeface="Times New Roman"/>
                <a:cs typeface="Times New Roman"/>
                <a:sym typeface="Times New Roman"/>
              </a:rPr>
              <a:t> cold </a:t>
            </a:r>
            <a:r>
              <a:rPr b="1" i="0" lang="en-US" sz="1800" u="none" cap="none" strike="noStrike">
                <a:solidFill>
                  <a:srgbClr val="FF0000"/>
                </a:solidFill>
                <a:latin typeface="Times New Roman"/>
                <a:ea typeface="Times New Roman"/>
                <a:cs typeface="Times New Roman"/>
                <a:sym typeface="Times New Roman"/>
              </a:rPr>
              <a:t>as</a:t>
            </a:r>
            <a:r>
              <a:rPr b="0" i="0" lang="en-US" sz="1800" u="none" cap="none" strike="noStrike">
                <a:solidFill>
                  <a:schemeClr val="dk1"/>
                </a:solidFill>
                <a:latin typeface="Times New Roman"/>
                <a:ea typeface="Times New Roman"/>
                <a:cs typeface="Times New Roman"/>
                <a:sym typeface="Times New Roman"/>
              </a:rPr>
              <a:t> ice.</a:t>
            </a:r>
            <a:endParaRPr/>
          </a:p>
          <a:p>
            <a:pPr indent="-182562" lvl="0" marL="182562" marR="0" rtl="0" algn="l">
              <a:lnSpc>
                <a:spcPct val="95000"/>
              </a:lnSpc>
              <a:spcBef>
                <a:spcPts val="1600"/>
              </a:spcBef>
              <a:spcAft>
                <a:spcPts val="0"/>
              </a:spcAft>
              <a:buClr>
                <a:schemeClr val="accent1"/>
              </a:buClr>
              <a:buSzPts val="1440"/>
              <a:buFont typeface="Arial"/>
              <a:buNone/>
            </a:pPr>
            <a:r>
              <a:rPr b="1" i="0" lang="en-US" sz="1800" u="none" cap="none" strike="noStrike">
                <a:solidFill>
                  <a:srgbClr val="FF0000"/>
                </a:solidFill>
                <a:latin typeface="Times New Roman"/>
                <a:ea typeface="Times New Roman"/>
                <a:cs typeface="Times New Roman"/>
                <a:sym typeface="Times New Roman"/>
              </a:rPr>
              <a:t>As</a:t>
            </a:r>
            <a:r>
              <a:rPr b="1" i="0" lang="en-US" sz="1800" u="none" cap="none" strike="noStrike">
                <a:solidFill>
                  <a:schemeClr val="dk1"/>
                </a:solidFill>
                <a:latin typeface="Times New Roman"/>
                <a:ea typeface="Times New Roman"/>
                <a:cs typeface="Times New Roman"/>
                <a:sym typeface="Times New Roman"/>
              </a:rPr>
              <a:t> </a:t>
            </a:r>
            <a:r>
              <a:rPr b="0" i="0" lang="en-US" sz="1800" u="none" cap="none" strike="noStrike">
                <a:solidFill>
                  <a:schemeClr val="dk1"/>
                </a:solidFill>
                <a:latin typeface="Times New Roman"/>
                <a:ea typeface="Times New Roman"/>
                <a:cs typeface="Times New Roman"/>
                <a:sym typeface="Times New Roman"/>
              </a:rPr>
              <a:t>light </a:t>
            </a:r>
            <a:r>
              <a:rPr b="1" i="0" lang="en-US" sz="1800" u="none" cap="none" strike="noStrike">
                <a:solidFill>
                  <a:srgbClr val="FF0000"/>
                </a:solidFill>
                <a:latin typeface="Times New Roman"/>
                <a:ea typeface="Times New Roman"/>
                <a:cs typeface="Times New Roman"/>
                <a:sym typeface="Times New Roman"/>
              </a:rPr>
              <a:t>as</a:t>
            </a:r>
            <a:r>
              <a:rPr b="0" i="0" lang="en-US" sz="1800" u="none" cap="none" strike="noStrike">
                <a:solidFill>
                  <a:schemeClr val="dk1"/>
                </a:solidFill>
                <a:latin typeface="Times New Roman"/>
                <a:ea typeface="Times New Roman"/>
                <a:cs typeface="Times New Roman"/>
                <a:sym typeface="Times New Roman"/>
              </a:rPr>
              <a:t> a feather.</a:t>
            </a:r>
            <a:endParaRPr b="0" i="0" sz="1800" u="none" cap="none" strike="noStrike">
              <a:solidFill>
                <a:schemeClr val="dk1"/>
              </a:solidFill>
              <a:latin typeface="Times New Roman"/>
              <a:ea typeface="Times New Roman"/>
              <a:cs typeface="Times New Roman"/>
              <a:sym typeface="Times New Roman"/>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They're </a:t>
            </a:r>
            <a:r>
              <a:rPr b="1" i="0" lang="en-US" sz="1800" u="none" cap="none" strike="noStrike">
                <a:solidFill>
                  <a:srgbClr val="FF0000"/>
                </a:solidFill>
                <a:latin typeface="Times New Roman"/>
                <a:ea typeface="Times New Roman"/>
                <a:cs typeface="Times New Roman"/>
                <a:sym typeface="Times New Roman"/>
              </a:rPr>
              <a:t>like</a:t>
            </a:r>
            <a:r>
              <a:rPr b="0" i="0" lang="en-US" sz="1800" u="none" cap="none" strike="noStrike">
                <a:solidFill>
                  <a:schemeClr val="dk1"/>
                </a:solidFill>
                <a:latin typeface="Times New Roman"/>
                <a:ea typeface="Times New Roman"/>
                <a:cs typeface="Times New Roman"/>
                <a:sym typeface="Times New Roman"/>
              </a:rPr>
              <a:t> two peas in a pod.</a:t>
            </a:r>
            <a:endParaRPr/>
          </a:p>
          <a:p>
            <a:pPr indent="-182562" lvl="0" marL="182562" marR="0" rtl="0" algn="l">
              <a:lnSpc>
                <a:spcPct val="95000"/>
              </a:lnSpc>
              <a:spcBef>
                <a:spcPts val="1600"/>
              </a:spcBef>
              <a:spcAft>
                <a:spcPts val="0"/>
              </a:spcAft>
              <a:buClr>
                <a:schemeClr val="accent1"/>
              </a:buClr>
              <a:buSzPts val="1440"/>
              <a:buFont typeface="Arial"/>
              <a:buNone/>
            </a:pPr>
            <a:r>
              <a:rPr b="0" i="0" lang="en-US" sz="1800" u="none" cap="none" strike="noStrike">
                <a:solidFill>
                  <a:schemeClr val="dk1"/>
                </a:solidFill>
                <a:latin typeface="Times New Roman"/>
                <a:ea typeface="Times New Roman"/>
                <a:cs typeface="Times New Roman"/>
                <a:sym typeface="Times New Roman"/>
              </a:rPr>
              <a:t>Sleeping </a:t>
            </a:r>
            <a:r>
              <a:rPr b="1" i="0" lang="en-US" sz="1800" u="none" cap="none" strike="noStrike">
                <a:solidFill>
                  <a:srgbClr val="FF0000"/>
                </a:solidFill>
                <a:latin typeface="Times New Roman"/>
                <a:ea typeface="Times New Roman"/>
                <a:cs typeface="Times New Roman"/>
                <a:sym typeface="Times New Roman"/>
              </a:rPr>
              <a:t>like</a:t>
            </a:r>
            <a:r>
              <a:rPr b="0" i="0" lang="en-US" sz="1800" u="none" cap="none" strike="noStrike">
                <a:solidFill>
                  <a:schemeClr val="dk1"/>
                </a:solidFill>
                <a:latin typeface="Times New Roman"/>
                <a:ea typeface="Times New Roman"/>
                <a:cs typeface="Times New Roman"/>
                <a:sym typeface="Times New Roman"/>
              </a:rPr>
              <a:t> a log.</a:t>
            </a:r>
            <a:endParaRPr/>
          </a:p>
          <a:p>
            <a:pPr indent="-182562" lvl="0" marL="182562" marR="0" rtl="0" algn="l">
              <a:lnSpc>
                <a:spcPct val="95000"/>
              </a:lnSpc>
              <a:spcBef>
                <a:spcPts val="1600"/>
              </a:spcBef>
              <a:spcAft>
                <a:spcPts val="0"/>
              </a:spcAft>
              <a:buClr>
                <a:schemeClr val="accent1"/>
              </a:buClr>
              <a:buSzPts val="144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a:p>
            <a:pPr indent="-182562" lvl="0" marL="182562" marR="0" rtl="0" algn="l">
              <a:lnSpc>
                <a:spcPct val="95000"/>
              </a:lnSpc>
              <a:spcBef>
                <a:spcPts val="1600"/>
              </a:spcBef>
              <a:spcAft>
                <a:spcPts val="0"/>
              </a:spcAft>
              <a:buClr>
                <a:schemeClr val="accent1"/>
              </a:buClr>
              <a:buSzPts val="1440"/>
              <a:buFont typeface="Arial"/>
              <a:buNone/>
            </a:pPr>
            <a:r>
              <a:t/>
            </a:r>
            <a:endParaRPr b="0" i="0" sz="1800" u="none" cap="none" strike="noStrike">
              <a:solidFill>
                <a:schemeClr val="dk1"/>
              </a:solidFill>
              <a:latin typeface="Century Schoolbook"/>
              <a:ea typeface="Century Schoolbook"/>
              <a:cs typeface="Century Schoolbook"/>
              <a:sym typeface="Century Schoolbook"/>
            </a:endParaRPr>
          </a:p>
          <a:p>
            <a:pPr indent="-91123" lvl="0" marL="182563" marR="0" rtl="0" algn="l">
              <a:lnSpc>
                <a:spcPct val="95000"/>
              </a:lnSpc>
              <a:spcBef>
                <a:spcPts val="1600"/>
              </a:spcBef>
              <a:spcAft>
                <a:spcPts val="0"/>
              </a:spcAft>
              <a:buClr>
                <a:schemeClr val="accent1"/>
              </a:buClr>
              <a:buSzPts val="1440"/>
              <a:buFont typeface="Arial"/>
              <a:buNone/>
            </a:pPr>
            <a:r>
              <a:t/>
            </a:r>
            <a:endParaRPr b="0" i="0" sz="1800" u="none">
              <a:solidFill>
                <a:schemeClr val="dk1"/>
              </a:solidFill>
              <a:latin typeface="Century Schoolbook"/>
              <a:ea typeface="Century Schoolbook"/>
              <a:cs typeface="Century Schoolbook"/>
              <a:sym typeface="Century Schoolbook"/>
            </a:endParaRPr>
          </a:p>
        </p:txBody>
      </p:sp>
      <p:pic>
        <p:nvPicPr>
          <p:cNvPr descr="http://4.bp.blogspot.com/_lMs9w-EpPiM/TH14-6elb6I/AAAAAAAAC-U/jVb7ZJqPG8g/s1600/candy1.jpg" id="148" name="Google Shape;148;p4"/>
          <p:cNvPicPr preferRelativeResize="0"/>
          <p:nvPr/>
        </p:nvPicPr>
        <p:blipFill rotWithShape="1">
          <a:blip r:embed="rId3">
            <a:alphaModFix/>
          </a:blip>
          <a:srcRect b="0" l="0" r="0" t="0"/>
          <a:stretch/>
        </p:blipFill>
        <p:spPr>
          <a:xfrm>
            <a:off x="5257800" y="3657600"/>
            <a:ext cx="2743200" cy="205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381000" y="68262"/>
            <a:ext cx="7269162" cy="13255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entury Schoolbook"/>
              <a:buNone/>
            </a:pPr>
            <a:r>
              <a:rPr b="1" i="0" lang="en-US" sz="4000" u="sng">
                <a:solidFill>
                  <a:schemeClr val="dk1"/>
                </a:solidFill>
                <a:latin typeface="Century Schoolbook"/>
                <a:ea typeface="Century Schoolbook"/>
                <a:cs typeface="Century Schoolbook"/>
                <a:sym typeface="Century Schoolbook"/>
              </a:rPr>
              <a:t>Important</a:t>
            </a:r>
            <a:r>
              <a:rPr b="1" i="0" lang="en-US" sz="4000" u="none">
                <a:solidFill>
                  <a:schemeClr val="dk1"/>
                </a:solidFill>
                <a:latin typeface="Century Schoolbook"/>
                <a:ea typeface="Century Schoolbook"/>
                <a:cs typeface="Century Schoolbook"/>
                <a:sym typeface="Century Schoolbook"/>
              </a:rPr>
              <a:t>!</a:t>
            </a:r>
            <a:endParaRPr/>
          </a:p>
        </p:txBody>
      </p:sp>
      <p:sp>
        <p:nvSpPr>
          <p:cNvPr id="154" name="Google Shape;154;p5"/>
          <p:cNvSpPr txBox="1"/>
          <p:nvPr>
            <p:ph idx="1" type="body"/>
          </p:nvPr>
        </p:nvSpPr>
        <p:spPr>
          <a:xfrm>
            <a:off x="228600" y="1600200"/>
            <a:ext cx="8001000" cy="4525962"/>
          </a:xfrm>
          <a:prstGeom prst="rect">
            <a:avLst/>
          </a:prstGeom>
          <a:noFill/>
          <a:ln>
            <a:noFill/>
          </a:ln>
        </p:spPr>
        <p:txBody>
          <a:bodyPr anchorCtr="0" anchor="t" bIns="45700" lIns="91425" spcFirstLastPara="1" rIns="91425" wrap="square" tIns="45700">
            <a:normAutofit/>
          </a:bodyPr>
          <a:lstStyle/>
          <a:p>
            <a:pPr indent="-182562" lvl="0" marL="182562" marR="0" rtl="0" algn="l">
              <a:lnSpc>
                <a:spcPct val="95000"/>
              </a:lnSpc>
              <a:spcBef>
                <a:spcPts val="0"/>
              </a:spcBef>
              <a:spcAft>
                <a:spcPts val="0"/>
              </a:spcAft>
              <a:buClr>
                <a:schemeClr val="accent1"/>
              </a:buClr>
              <a:buSzPts val="1440"/>
              <a:buFont typeface="Arial"/>
              <a:buNone/>
            </a:pPr>
            <a:r>
              <a:rPr b="1" i="0" lang="en-US" sz="1800" u="none">
                <a:solidFill>
                  <a:schemeClr val="dk1"/>
                </a:solidFill>
                <a:latin typeface="Century Schoolbook"/>
                <a:ea typeface="Century Schoolbook"/>
                <a:cs typeface="Century Schoolbook"/>
                <a:sym typeface="Century Schoolbook"/>
              </a:rPr>
              <a:t>Using “like” or “as” doesn’t make a simile.</a:t>
            </a:r>
            <a:endParaRPr/>
          </a:p>
          <a:p>
            <a:pPr indent="-182562" lvl="0" marL="182562" marR="0" rtl="0" algn="l">
              <a:lnSpc>
                <a:spcPct val="95000"/>
              </a:lnSpc>
              <a:spcBef>
                <a:spcPts val="1600"/>
              </a:spcBef>
              <a:spcAft>
                <a:spcPts val="0"/>
              </a:spcAft>
              <a:buClr>
                <a:schemeClr val="accent1"/>
              </a:buClr>
              <a:buSzPts val="1440"/>
              <a:buFont typeface="Arial"/>
              <a:buNone/>
            </a:pPr>
            <a:r>
              <a:t/>
            </a:r>
            <a:endParaRPr b="1" i="0" sz="1800" u="none">
              <a:solidFill>
                <a:schemeClr val="dk1"/>
              </a:solidFill>
              <a:latin typeface="Century Schoolbook"/>
              <a:ea typeface="Century Schoolbook"/>
              <a:cs typeface="Century Schoolbook"/>
              <a:sym typeface="Century Schoolbook"/>
            </a:endParaRPr>
          </a:p>
          <a:p>
            <a:pPr indent="-182562" lvl="0" marL="182562" marR="0" rtl="0" algn="ctr">
              <a:lnSpc>
                <a:spcPct val="95000"/>
              </a:lnSpc>
              <a:spcBef>
                <a:spcPts val="1600"/>
              </a:spcBef>
              <a:spcAft>
                <a:spcPts val="0"/>
              </a:spcAft>
              <a:buClr>
                <a:schemeClr val="accent1"/>
              </a:buClr>
              <a:buSzPts val="1440"/>
              <a:buFont typeface="Arial"/>
              <a:buNone/>
            </a:pPr>
            <a:r>
              <a:rPr b="1" i="0" lang="en-US" sz="2500" u="sng">
                <a:solidFill>
                  <a:schemeClr val="dk1"/>
                </a:solidFill>
                <a:highlight>
                  <a:srgbClr val="FFFF00"/>
                </a:highlight>
                <a:latin typeface="Century Schoolbook"/>
                <a:ea typeface="Century Schoolbook"/>
                <a:cs typeface="Century Schoolbook"/>
                <a:sym typeface="Century Schoolbook"/>
              </a:rPr>
              <a:t>A </a:t>
            </a:r>
            <a:r>
              <a:rPr b="1" i="0" lang="en-US" sz="2500" u="sng">
                <a:solidFill>
                  <a:srgbClr val="008000"/>
                </a:solidFill>
                <a:highlight>
                  <a:srgbClr val="FFFF00"/>
                </a:highlight>
                <a:latin typeface="Century Schoolbook"/>
                <a:ea typeface="Century Schoolbook"/>
                <a:cs typeface="Century Schoolbook"/>
                <a:sym typeface="Century Schoolbook"/>
              </a:rPr>
              <a:t>comparison</a:t>
            </a:r>
            <a:r>
              <a:rPr b="1" i="0" lang="en-US" sz="2500" u="sng">
                <a:solidFill>
                  <a:schemeClr val="dk1"/>
                </a:solidFill>
                <a:highlight>
                  <a:srgbClr val="FFFF00"/>
                </a:highlight>
                <a:latin typeface="Century Schoolbook"/>
                <a:ea typeface="Century Schoolbook"/>
                <a:cs typeface="Century Schoolbook"/>
                <a:sym typeface="Century Schoolbook"/>
              </a:rPr>
              <a:t> must be made.</a:t>
            </a:r>
            <a:endParaRPr sz="2500" u="sng">
              <a:highlight>
                <a:srgbClr val="FFFF00"/>
              </a:highlight>
            </a:endParaRPr>
          </a:p>
          <a:p>
            <a:pPr indent="-182562" lvl="0" marL="182562" marR="0" rtl="0" algn="l">
              <a:lnSpc>
                <a:spcPct val="95000"/>
              </a:lnSpc>
              <a:spcBef>
                <a:spcPts val="1600"/>
              </a:spcBef>
              <a:spcAft>
                <a:spcPts val="0"/>
              </a:spcAft>
              <a:buClr>
                <a:schemeClr val="accent1"/>
              </a:buClr>
              <a:buSzPts val="960"/>
              <a:buFont typeface="Arial"/>
              <a:buNone/>
            </a:pPr>
            <a:br>
              <a:rPr b="0" i="0" lang="en-US" sz="1200" u="none">
                <a:solidFill>
                  <a:schemeClr val="dk1"/>
                </a:solidFill>
                <a:latin typeface="Century Schoolbook"/>
                <a:ea typeface="Century Schoolbook"/>
                <a:cs typeface="Century Schoolbook"/>
                <a:sym typeface="Century Schoolbook"/>
              </a:rPr>
            </a:br>
            <a:r>
              <a:rPr b="0" i="0" lang="en-US" sz="1200" u="none">
                <a:solidFill>
                  <a:schemeClr val="dk1"/>
                </a:solidFill>
                <a:latin typeface="Century Schoolbook"/>
                <a:ea typeface="Century Schoolbook"/>
                <a:cs typeface="Century Schoolbook"/>
                <a:sym typeface="Century Schoolbook"/>
              </a:rPr>
              <a:t>	</a:t>
            </a:r>
            <a:endParaRPr/>
          </a:p>
          <a:p>
            <a:pPr indent="-182562" lvl="0" marL="182562" marR="0" rtl="0" algn="l">
              <a:lnSpc>
                <a:spcPct val="95000"/>
              </a:lnSpc>
              <a:spcBef>
                <a:spcPts val="1600"/>
              </a:spcBef>
              <a:spcAft>
                <a:spcPts val="0"/>
              </a:spcAft>
              <a:buClr>
                <a:schemeClr val="accent1"/>
              </a:buClr>
              <a:buSzPts val="960"/>
              <a:buFont typeface="Arial"/>
              <a:buNone/>
            </a:pPr>
            <a:r>
              <a:rPr b="0" i="0" lang="en-US" sz="1200" u="none">
                <a:solidFill>
                  <a:schemeClr val="dk1"/>
                </a:solidFill>
                <a:latin typeface="Century Schoolbook"/>
                <a:ea typeface="Century Schoolbook"/>
                <a:cs typeface="Century Schoolbook"/>
                <a:sym typeface="Century Schoolbook"/>
              </a:rPr>
              <a:t>	</a:t>
            </a:r>
            <a:r>
              <a:rPr b="1" i="0" lang="en-US" sz="1800" u="none">
                <a:solidFill>
                  <a:srgbClr val="FF0000"/>
                </a:solidFill>
                <a:latin typeface="Century Schoolbook"/>
                <a:ea typeface="Century Schoolbook"/>
                <a:cs typeface="Century Schoolbook"/>
                <a:sym typeface="Century Schoolbook"/>
              </a:rPr>
              <a:t>Not a Simile</a:t>
            </a:r>
            <a:r>
              <a:rPr b="1" i="0" lang="en-US" sz="1800" u="none">
                <a:solidFill>
                  <a:schemeClr val="dk1"/>
                </a:solidFill>
                <a:latin typeface="Century Schoolbook"/>
                <a:ea typeface="Century Schoolbook"/>
                <a:cs typeface="Century Schoolbook"/>
                <a:sym typeface="Century Schoolbook"/>
              </a:rPr>
              <a:t>:</a:t>
            </a:r>
            <a:r>
              <a:rPr b="0" i="0" lang="en-US" sz="1800" u="none">
                <a:solidFill>
                  <a:schemeClr val="dk1"/>
                </a:solidFill>
                <a:latin typeface="Century Schoolbook"/>
                <a:ea typeface="Century Schoolbook"/>
                <a:cs typeface="Century Schoolbook"/>
                <a:sym typeface="Century Schoolbook"/>
              </a:rPr>
              <a:t> </a:t>
            </a:r>
            <a:r>
              <a:rPr b="0" i="1" lang="en-US" sz="1800" u="none">
                <a:solidFill>
                  <a:schemeClr val="dk1"/>
                </a:solidFill>
                <a:latin typeface="Century Schoolbook"/>
                <a:ea typeface="Century Schoolbook"/>
                <a:cs typeface="Century Schoolbook"/>
                <a:sym typeface="Century Schoolbook"/>
              </a:rPr>
              <a:t>I </a:t>
            </a:r>
            <a:r>
              <a:rPr b="1" i="1" lang="en-US" sz="1800" u="none">
                <a:solidFill>
                  <a:schemeClr val="dk1"/>
                </a:solidFill>
                <a:latin typeface="Century Schoolbook"/>
                <a:ea typeface="Century Schoolbook"/>
                <a:cs typeface="Century Schoolbook"/>
                <a:sym typeface="Century Schoolbook"/>
              </a:rPr>
              <a:t>like</a:t>
            </a:r>
            <a:r>
              <a:rPr b="0" i="1" lang="en-US" sz="1800" u="none">
                <a:solidFill>
                  <a:schemeClr val="dk1"/>
                </a:solidFill>
                <a:latin typeface="Century Schoolbook"/>
                <a:ea typeface="Century Schoolbook"/>
                <a:cs typeface="Century Schoolbook"/>
                <a:sym typeface="Century Schoolbook"/>
              </a:rPr>
              <a:t> pizza.</a:t>
            </a:r>
            <a:r>
              <a:rPr b="0" i="0" lang="en-US" sz="1800" u="none">
                <a:solidFill>
                  <a:schemeClr val="dk1"/>
                </a:solidFill>
                <a:latin typeface="Century Schoolbook"/>
                <a:ea typeface="Century Schoolbook"/>
                <a:cs typeface="Century Schoolbook"/>
                <a:sym typeface="Century Schoolbook"/>
              </a:rPr>
              <a:t>  </a:t>
            </a:r>
            <a:br>
              <a:rPr b="0" i="0" lang="en-US" sz="1800" u="none">
                <a:solidFill>
                  <a:schemeClr val="dk1"/>
                </a:solidFill>
                <a:latin typeface="Century Schoolbook"/>
                <a:ea typeface="Century Schoolbook"/>
                <a:cs typeface="Century Schoolbook"/>
                <a:sym typeface="Century Schoolbook"/>
              </a:rPr>
            </a:br>
            <a:r>
              <a:rPr b="0" i="0" lang="en-US" sz="1800" u="none">
                <a:solidFill>
                  <a:schemeClr val="dk1"/>
                </a:solidFill>
                <a:latin typeface="Century Schoolbook"/>
                <a:ea typeface="Century Schoolbook"/>
                <a:cs typeface="Century Schoolbook"/>
                <a:sym typeface="Century Schoolbook"/>
              </a:rPr>
              <a:t>	</a:t>
            </a:r>
            <a:endParaRPr/>
          </a:p>
          <a:p>
            <a:pPr indent="-182562" lvl="0" marL="182562" marR="0" rtl="0" algn="l">
              <a:lnSpc>
                <a:spcPct val="95000"/>
              </a:lnSpc>
              <a:spcBef>
                <a:spcPts val="1600"/>
              </a:spcBef>
              <a:spcAft>
                <a:spcPts val="0"/>
              </a:spcAft>
              <a:buClr>
                <a:schemeClr val="accent1"/>
              </a:buClr>
              <a:buSzPts val="1440"/>
              <a:buFont typeface="Arial"/>
              <a:buNone/>
            </a:pPr>
            <a:r>
              <a:rPr b="1" i="0" lang="en-US" sz="1800" u="none">
                <a:solidFill>
                  <a:srgbClr val="3333FF"/>
                </a:solidFill>
                <a:latin typeface="Century Schoolbook"/>
                <a:ea typeface="Century Schoolbook"/>
                <a:cs typeface="Century Schoolbook"/>
                <a:sym typeface="Century Schoolbook"/>
              </a:rPr>
              <a:t>	Simile</a:t>
            </a:r>
            <a:r>
              <a:rPr b="1" i="0" lang="en-US" sz="1800" u="none">
                <a:solidFill>
                  <a:schemeClr val="dk1"/>
                </a:solidFill>
                <a:latin typeface="Century Schoolbook"/>
                <a:ea typeface="Century Schoolbook"/>
                <a:cs typeface="Century Schoolbook"/>
                <a:sym typeface="Century Schoolbook"/>
              </a:rPr>
              <a:t>:</a:t>
            </a:r>
            <a:r>
              <a:rPr b="0" i="0" lang="en-US" sz="1800" u="none">
                <a:solidFill>
                  <a:schemeClr val="dk1"/>
                </a:solidFill>
                <a:latin typeface="Century Schoolbook"/>
                <a:ea typeface="Century Schoolbook"/>
                <a:cs typeface="Century Schoolbook"/>
                <a:sym typeface="Century Schoolbook"/>
              </a:rPr>
              <a:t> </a:t>
            </a:r>
            <a:r>
              <a:rPr b="0" i="1" lang="en-US" sz="1800" u="none">
                <a:solidFill>
                  <a:schemeClr val="dk1"/>
                </a:solidFill>
                <a:latin typeface="Century Schoolbook"/>
                <a:ea typeface="Century Schoolbook"/>
                <a:cs typeface="Century Schoolbook"/>
                <a:sym typeface="Century Schoolbook"/>
              </a:rPr>
              <a:t>The moon is </a:t>
            </a:r>
            <a:r>
              <a:rPr b="1" i="1" lang="en-US" sz="1800" u="none">
                <a:solidFill>
                  <a:schemeClr val="dk1"/>
                </a:solidFill>
                <a:latin typeface="Century Schoolbook"/>
                <a:ea typeface="Century Schoolbook"/>
                <a:cs typeface="Century Schoolbook"/>
                <a:sym typeface="Century Schoolbook"/>
              </a:rPr>
              <a:t>like</a:t>
            </a:r>
            <a:r>
              <a:rPr b="0" i="1" lang="en-US" sz="1800" u="none">
                <a:solidFill>
                  <a:schemeClr val="dk1"/>
                </a:solidFill>
                <a:latin typeface="Century Schoolbook"/>
                <a:ea typeface="Century Schoolbook"/>
                <a:cs typeface="Century Schoolbook"/>
                <a:sym typeface="Century Schoolbook"/>
              </a:rPr>
              <a:t> a pizza.</a:t>
            </a:r>
            <a:endParaRPr b="0" i="0" sz="1200" u="none">
              <a:solidFill>
                <a:schemeClr val="dk1"/>
              </a:solidFill>
              <a:latin typeface="Century Schoolbook"/>
              <a:ea typeface="Century Schoolbook"/>
              <a:cs typeface="Century Schoolbook"/>
              <a:sym typeface="Century Schoolbook"/>
            </a:endParaRPr>
          </a:p>
          <a:p>
            <a:pPr indent="-121602" lvl="0" marL="182563" marR="0" rtl="0" algn="l">
              <a:lnSpc>
                <a:spcPct val="95000"/>
              </a:lnSpc>
              <a:spcBef>
                <a:spcPts val="1600"/>
              </a:spcBef>
              <a:spcAft>
                <a:spcPts val="0"/>
              </a:spcAft>
              <a:buClr>
                <a:schemeClr val="accent1"/>
              </a:buClr>
              <a:buSzPts val="960"/>
              <a:buFont typeface="Arial"/>
              <a:buNone/>
            </a:pPr>
            <a:r>
              <a:t/>
            </a:r>
            <a:endParaRPr b="0" i="0" sz="1200" u="none">
              <a:solidFill>
                <a:schemeClr val="dk1"/>
              </a:solidFill>
              <a:latin typeface="Century Schoolbook"/>
              <a:ea typeface="Century Schoolbook"/>
              <a:cs typeface="Century Schoolbook"/>
              <a:sym typeface="Century Schoolbook"/>
            </a:endParaRPr>
          </a:p>
        </p:txBody>
      </p:sp>
      <p:pic>
        <p:nvPicPr>
          <p:cNvPr descr="http://www.ovcart.com/images/inventory/18065.11163.zoom.jpg" id="155" name="Google Shape;155;p5"/>
          <p:cNvPicPr preferRelativeResize="0"/>
          <p:nvPr/>
        </p:nvPicPr>
        <p:blipFill rotWithShape="1">
          <a:blip r:embed="rId3">
            <a:alphaModFix/>
          </a:blip>
          <a:srcRect b="0" l="0" r="0" t="0"/>
          <a:stretch/>
        </p:blipFill>
        <p:spPr>
          <a:xfrm>
            <a:off x="6324600" y="4114800"/>
            <a:ext cx="2041525" cy="255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2011-02-16T18:06:34Z</dcterms:created>
  <dc:creator>Melonie Rau</dc:creator>
</cp:coreProperties>
</file>

<file path=docProps/custom.xml><?xml version="1.0" encoding="utf-8"?>
<Properties xmlns="http://schemas.openxmlformats.org/officeDocument/2006/custom-properties" xmlns:vt="http://schemas.openxmlformats.org/officeDocument/2006/docPropsVTypes"/>
</file>