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2" roundtripDataSignature="AMtx7mjDU9QfL8N3MO9lDs9Htdku//GEe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2"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3822a79b788_0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3822a79b788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3822a79b788_0_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3822a79b788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340f7631042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340f763104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3822a79b788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3822a79b78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3430d28a95a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3430d28a95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340f7631042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340f763104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3822a79b788_0_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3822a79b788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3822a79b788_0_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3822a79b788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3822a79b788_0_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3822a79b788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3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3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4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3822a79b788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3822a79b788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3822a79b788_0_6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3822a79b788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4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4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5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5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5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5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4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4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3" name="Shape 23"/>
        <p:cNvGrpSpPr/>
        <p:nvPr/>
      </p:nvGrpSpPr>
      <p:grpSpPr>
        <a:xfrm>
          <a:off x="0" y="0"/>
          <a:ext cx="0" cy="0"/>
          <a:chOff x="0" y="0"/>
          <a:chExt cx="0" cy="0"/>
        </a:xfrm>
      </p:grpSpPr>
      <p:sp>
        <p:nvSpPr>
          <p:cNvPr id="24" name="Google Shape;24;p4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6" name="Google Shape;26;p4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4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8" name="Google Shape;28;p4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2" name="Shape 32"/>
        <p:cNvGrpSpPr/>
        <p:nvPr/>
      </p:nvGrpSpPr>
      <p:grpSpPr>
        <a:xfrm>
          <a:off x="0" y="0"/>
          <a:ext cx="0" cy="0"/>
          <a:chOff x="0" y="0"/>
          <a:chExt cx="0" cy="0"/>
        </a:xfrm>
      </p:grpSpPr>
      <p:sp>
        <p:nvSpPr>
          <p:cNvPr id="33" name="Google Shape;33;p4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4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4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9" name="Shape 39"/>
        <p:cNvGrpSpPr/>
        <p:nvPr/>
      </p:nvGrpSpPr>
      <p:grpSpPr>
        <a:xfrm>
          <a:off x="0" y="0"/>
          <a:ext cx="0" cy="0"/>
          <a:chOff x="0" y="0"/>
          <a:chExt cx="0" cy="0"/>
        </a:xfrm>
      </p:grpSpPr>
      <p:sp>
        <p:nvSpPr>
          <p:cNvPr id="40" name="Google Shape;40;p4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4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2" name="Google Shape;42;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4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4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4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4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5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50"/>
          <p:cNvSpPr/>
          <p:nvPr>
            <p:ph idx="2" type="pic"/>
          </p:nvPr>
        </p:nvSpPr>
        <p:spPr>
          <a:xfrm>
            <a:off x="5183188" y="987425"/>
            <a:ext cx="6172200" cy="4873625"/>
          </a:xfrm>
          <a:prstGeom prst="rect">
            <a:avLst/>
          </a:prstGeom>
          <a:noFill/>
          <a:ln>
            <a:noFill/>
          </a:ln>
        </p:spPr>
      </p:sp>
      <p:sp>
        <p:nvSpPr>
          <p:cNvPr id="64" name="Google Shape;64;p5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4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0.jpg"/><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8.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3.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2.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5.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6.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4.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7.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0.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33.jpg"/><Relationship Id="rId4" Type="http://schemas.openxmlformats.org/officeDocument/2006/relationships/image" Target="../media/image21.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3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6.png"/><Relationship Id="rId4" Type="http://schemas.openxmlformats.org/officeDocument/2006/relationships/image" Target="../media/image2.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23.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30.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29.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3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28.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34.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3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6.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ctrTitle"/>
          </p:nvPr>
        </p:nvSpPr>
        <p:spPr>
          <a:xfrm>
            <a:off x="1275806" y="234089"/>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US">
                <a:latin typeface="Arial"/>
                <a:ea typeface="Arial"/>
                <a:cs typeface="Arial"/>
                <a:sym typeface="Arial"/>
              </a:rPr>
              <a:t>Mineral elements</a:t>
            </a:r>
            <a:endParaRPr>
              <a:latin typeface="Arial"/>
              <a:ea typeface="Arial"/>
              <a:cs typeface="Arial"/>
              <a:sym typeface="Arial"/>
            </a:endParaRPr>
          </a:p>
        </p:txBody>
      </p:sp>
      <p:pic>
        <p:nvPicPr>
          <p:cNvPr id="85" name="Google Shape;85;p1"/>
          <p:cNvPicPr preferRelativeResize="0"/>
          <p:nvPr/>
        </p:nvPicPr>
        <p:blipFill rotWithShape="1">
          <a:blip r:embed="rId3">
            <a:alphaModFix/>
          </a:blip>
          <a:srcRect b="0" l="0" r="0" t="0"/>
          <a:stretch/>
        </p:blipFill>
        <p:spPr>
          <a:xfrm>
            <a:off x="3450801" y="2935197"/>
            <a:ext cx="4794009" cy="319019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11"/>
          <p:cNvSpPr txBox="1"/>
          <p:nvPr>
            <p:ph idx="1" type="body"/>
          </p:nvPr>
        </p:nvSpPr>
        <p:spPr>
          <a:xfrm>
            <a:off x="759823" y="164274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highlight>
                  <a:srgbClr val="FFFF00"/>
                </a:highlight>
                <a:latin typeface="Arial"/>
                <a:ea typeface="Arial"/>
                <a:cs typeface="Arial"/>
                <a:sym typeface="Arial"/>
              </a:rPr>
              <a:t>Too much calcium in the body is dangerous, as it will be deposited in organs such as the kidneys, and this may be fatal.</a:t>
            </a:r>
            <a:endParaRPr>
              <a:highlight>
                <a:srgbClr val="FFFF00"/>
              </a:highlight>
            </a:endParaRPr>
          </a:p>
          <a:p>
            <a:pPr indent="-50800" lvl="0" marL="22860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Char char="•"/>
            </a:pPr>
            <a:r>
              <a:rPr lang="en-US">
                <a:latin typeface="Arial"/>
                <a:ea typeface="Arial"/>
                <a:cs typeface="Arial"/>
                <a:sym typeface="Arial"/>
              </a:rPr>
              <a:t>People who take too much Vitamin D absorb calcium in excessive amounts, which results in death.</a:t>
            </a:r>
            <a:endParaRPr>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g3822a79b788_0_11"/>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145" name="Google Shape;145;g3822a79b788_0_11"/>
          <p:cNvPicPr preferRelativeResize="0"/>
          <p:nvPr/>
        </p:nvPicPr>
        <p:blipFill>
          <a:blip r:embed="rId3">
            <a:alphaModFix/>
          </a:blip>
          <a:stretch>
            <a:fillRect/>
          </a:stretch>
        </p:blipFill>
        <p:spPr>
          <a:xfrm>
            <a:off x="838202" y="152400"/>
            <a:ext cx="9415475" cy="6553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g3822a79b788_0_17"/>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sp>
        <p:nvSpPr>
          <p:cNvPr id="151" name="Google Shape;151;g3822a79b788_0_17"/>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152" name="Google Shape;152;g3822a79b788_0_17"/>
          <p:cNvPicPr preferRelativeResize="0"/>
          <p:nvPr/>
        </p:nvPicPr>
        <p:blipFill>
          <a:blip r:embed="rId3">
            <a:alphaModFix/>
          </a:blip>
          <a:stretch>
            <a:fillRect/>
          </a:stretch>
        </p:blipFill>
        <p:spPr>
          <a:xfrm>
            <a:off x="166688" y="109538"/>
            <a:ext cx="11858625" cy="66389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latin typeface="Arial"/>
                <a:ea typeface="Arial"/>
                <a:cs typeface="Arial"/>
                <a:sym typeface="Arial"/>
              </a:rPr>
              <a:t>Phosphorus </a:t>
            </a:r>
            <a:endParaRPr>
              <a:latin typeface="Arial"/>
              <a:ea typeface="Arial"/>
              <a:cs typeface="Arial"/>
              <a:sym typeface="Arial"/>
            </a:endParaRPr>
          </a:p>
        </p:txBody>
      </p:sp>
      <p:sp>
        <p:nvSpPr>
          <p:cNvPr id="158" name="Google Shape;158;p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latin typeface="Arial"/>
                <a:ea typeface="Arial"/>
                <a:cs typeface="Arial"/>
                <a:sym typeface="Arial"/>
              </a:rPr>
              <a:t>Functions of phosphorus:</a:t>
            </a:r>
            <a:endParaRPr/>
          </a:p>
          <a:p>
            <a:pPr indent="-50800" lvl="0" marL="22860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0" lvl="0" marL="0" rtl="0" algn="l">
              <a:lnSpc>
                <a:spcPct val="90000"/>
              </a:lnSpc>
              <a:spcBef>
                <a:spcPts val="1000"/>
              </a:spcBef>
              <a:spcAft>
                <a:spcPts val="0"/>
              </a:spcAft>
              <a:buClr>
                <a:schemeClr val="dk1"/>
              </a:buClr>
              <a:buSzPts val="2800"/>
              <a:buNone/>
            </a:pPr>
            <a:r>
              <a:rPr lang="en-US">
                <a:latin typeface="Arial"/>
                <a:ea typeface="Arial"/>
                <a:cs typeface="Arial"/>
                <a:sym typeface="Arial"/>
              </a:rPr>
              <a:t>-Phosphorus works in conjunction with calcium, therefore has the same functions.</a:t>
            </a:r>
            <a:endParaRPr/>
          </a:p>
          <a:p>
            <a:pPr indent="0" lvl="0" marL="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0" lvl="0" marL="0" rtl="0" algn="l">
              <a:lnSpc>
                <a:spcPct val="90000"/>
              </a:lnSpc>
              <a:spcBef>
                <a:spcPts val="1000"/>
              </a:spcBef>
              <a:spcAft>
                <a:spcPts val="0"/>
              </a:spcAft>
              <a:buClr>
                <a:schemeClr val="dk1"/>
              </a:buClr>
              <a:buSzPts val="2800"/>
              <a:buNone/>
            </a:pPr>
            <a:r>
              <a:rPr lang="en-US">
                <a:latin typeface="Arial"/>
                <a:ea typeface="Arial"/>
                <a:cs typeface="Arial"/>
                <a:sym typeface="Arial"/>
              </a:rPr>
              <a:t>-I</a:t>
            </a:r>
            <a:r>
              <a:rPr lang="en-US">
                <a:highlight>
                  <a:srgbClr val="FFFF00"/>
                </a:highlight>
                <a:latin typeface="Arial"/>
                <a:ea typeface="Arial"/>
                <a:cs typeface="Arial"/>
                <a:sym typeface="Arial"/>
              </a:rPr>
              <a:t>t is essential for the production of energy in the body.</a:t>
            </a:r>
            <a:endParaRPr>
              <a:highlight>
                <a:srgbClr val="FFFF00"/>
              </a:highlight>
            </a:endParaRPr>
          </a:p>
          <a:p>
            <a:pPr indent="0" lvl="0" marL="0" rtl="0" algn="l">
              <a:lnSpc>
                <a:spcPct val="90000"/>
              </a:lnSpc>
              <a:spcBef>
                <a:spcPts val="1000"/>
              </a:spcBef>
              <a:spcAft>
                <a:spcPts val="0"/>
              </a:spcAft>
              <a:buClr>
                <a:schemeClr val="dk1"/>
              </a:buClr>
              <a:buSzPts val="2800"/>
              <a:buNone/>
            </a:pPr>
            <a:r>
              <a:t/>
            </a:r>
            <a:endParaRPr>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pic>
        <p:nvPicPr>
          <p:cNvPr id="163" name="Google Shape;163;g340f7631042_0_6" title="phosphorus function .jpg"/>
          <p:cNvPicPr preferRelativeResize="0"/>
          <p:nvPr/>
        </p:nvPicPr>
        <p:blipFill>
          <a:blip r:embed="rId3">
            <a:alphaModFix/>
          </a:blip>
          <a:stretch>
            <a:fillRect/>
          </a:stretch>
        </p:blipFill>
        <p:spPr>
          <a:xfrm>
            <a:off x="161025" y="2303845"/>
            <a:ext cx="11081375" cy="27545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3"/>
          <p:cNvSpPr txBox="1"/>
          <p:nvPr>
            <p:ph type="title"/>
          </p:nvPr>
        </p:nvSpPr>
        <p:spPr>
          <a:xfrm>
            <a:off x="838200" y="0"/>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latin typeface="Arial"/>
                <a:ea typeface="Arial"/>
                <a:cs typeface="Arial"/>
                <a:sym typeface="Arial"/>
              </a:rPr>
              <a:t>Sources:</a:t>
            </a:r>
            <a:endParaRPr>
              <a:latin typeface="Arial"/>
              <a:ea typeface="Arial"/>
              <a:cs typeface="Arial"/>
              <a:sym typeface="Arial"/>
            </a:endParaRPr>
          </a:p>
        </p:txBody>
      </p:sp>
      <p:sp>
        <p:nvSpPr>
          <p:cNvPr id="169" name="Google Shape;169;p13"/>
          <p:cNvSpPr txBox="1"/>
          <p:nvPr>
            <p:ph idx="1" type="body"/>
          </p:nvPr>
        </p:nvSpPr>
        <p:spPr>
          <a:xfrm>
            <a:off x="838200" y="1133294"/>
            <a:ext cx="10515600" cy="303375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latin typeface="Arial"/>
                <a:ea typeface="Arial"/>
                <a:cs typeface="Arial"/>
                <a:sym typeface="Arial"/>
              </a:rPr>
              <a:t>Phosphorus is present as phosphate in </a:t>
            </a:r>
            <a:r>
              <a:rPr lang="en-US">
                <a:highlight>
                  <a:srgbClr val="FFFF00"/>
                </a:highlight>
                <a:latin typeface="Arial"/>
                <a:ea typeface="Arial"/>
                <a:cs typeface="Arial"/>
                <a:sym typeface="Arial"/>
              </a:rPr>
              <a:t>all plant and animal cells, therefore it is present in all natural foods.</a:t>
            </a:r>
            <a:endParaRPr>
              <a:highlight>
                <a:srgbClr val="FFFF00"/>
              </a:highlight>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Char char="•"/>
            </a:pPr>
            <a:r>
              <a:rPr lang="en-US">
                <a:highlight>
                  <a:srgbClr val="FFFF00"/>
                </a:highlight>
                <a:latin typeface="Arial"/>
                <a:ea typeface="Arial"/>
                <a:cs typeface="Arial"/>
                <a:sym typeface="Arial"/>
              </a:rPr>
              <a:t>It forms part of many proteins.</a:t>
            </a:r>
            <a:endParaRPr>
              <a:highlight>
                <a:srgbClr val="FFFF00"/>
              </a:highlight>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Char char="•"/>
            </a:pPr>
            <a:r>
              <a:rPr lang="en-US">
                <a:highlight>
                  <a:srgbClr val="FFFF00"/>
                </a:highlight>
                <a:latin typeface="Arial"/>
                <a:ea typeface="Arial"/>
                <a:cs typeface="Arial"/>
                <a:sym typeface="Arial"/>
              </a:rPr>
              <a:t>It is used as an additive in manufactured foods.</a:t>
            </a:r>
            <a:endParaRPr>
              <a:highlight>
                <a:srgbClr val="FFFF00"/>
              </a:highlight>
            </a:endParaRPr>
          </a:p>
          <a:p>
            <a:pPr indent="-50800" lvl="0" marL="228600" rtl="0" algn="l">
              <a:lnSpc>
                <a:spcPct val="90000"/>
              </a:lnSpc>
              <a:spcBef>
                <a:spcPts val="1000"/>
              </a:spcBef>
              <a:spcAft>
                <a:spcPts val="0"/>
              </a:spcAft>
              <a:buClr>
                <a:schemeClr val="dk1"/>
              </a:buClr>
              <a:buSzPts val="2800"/>
              <a:buNone/>
            </a:pPr>
            <a:r>
              <a:t/>
            </a:r>
            <a:endParaRPr>
              <a:latin typeface="Arial"/>
              <a:ea typeface="Arial"/>
              <a:cs typeface="Arial"/>
              <a:sym typeface="Arial"/>
            </a:endParaRPr>
          </a:p>
        </p:txBody>
      </p:sp>
      <p:pic>
        <p:nvPicPr>
          <p:cNvPr id="170" name="Google Shape;170;p13"/>
          <p:cNvPicPr preferRelativeResize="0"/>
          <p:nvPr/>
        </p:nvPicPr>
        <p:blipFill rotWithShape="1">
          <a:blip r:embed="rId3">
            <a:alphaModFix/>
          </a:blip>
          <a:srcRect b="0" l="0" r="0" t="0"/>
          <a:stretch/>
        </p:blipFill>
        <p:spPr>
          <a:xfrm>
            <a:off x="1280160" y="3370217"/>
            <a:ext cx="8752113" cy="297596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latin typeface="Arial"/>
                <a:ea typeface="Arial"/>
                <a:cs typeface="Arial"/>
                <a:sym typeface="Arial"/>
              </a:rPr>
              <a:t>Iron </a:t>
            </a:r>
            <a:endParaRPr>
              <a:latin typeface="Arial"/>
              <a:ea typeface="Arial"/>
              <a:cs typeface="Arial"/>
              <a:sym typeface="Arial"/>
            </a:endParaRPr>
          </a:p>
        </p:txBody>
      </p:sp>
      <p:sp>
        <p:nvSpPr>
          <p:cNvPr id="176" name="Google Shape;176;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latin typeface="Arial"/>
                <a:ea typeface="Arial"/>
                <a:cs typeface="Arial"/>
                <a:sym typeface="Arial"/>
              </a:rPr>
              <a:t>Functions of iron:</a:t>
            </a:r>
            <a:endParaRPr/>
          </a:p>
          <a:p>
            <a:pPr indent="-50800" lvl="0" marL="22860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Char char="•"/>
            </a:pPr>
            <a:r>
              <a:rPr lang="en-US">
                <a:latin typeface="Arial"/>
                <a:ea typeface="Arial"/>
                <a:cs typeface="Arial"/>
                <a:sym typeface="Arial"/>
              </a:rPr>
              <a:t>Iron is a </a:t>
            </a:r>
            <a:r>
              <a:rPr lang="en-US">
                <a:highlight>
                  <a:srgbClr val="FFFF00"/>
                </a:highlight>
                <a:latin typeface="Arial"/>
                <a:ea typeface="Arial"/>
                <a:cs typeface="Arial"/>
                <a:sym typeface="Arial"/>
              </a:rPr>
              <a:t>component of haemoglobin</a:t>
            </a:r>
            <a:r>
              <a:rPr lang="en-US">
                <a:latin typeface="Arial"/>
                <a:ea typeface="Arial"/>
                <a:cs typeface="Arial"/>
                <a:sym typeface="Arial"/>
              </a:rPr>
              <a:t>, the substance which gives red blood cells their colour.</a:t>
            </a:r>
            <a:endParaRPr>
              <a:latin typeface="Arial"/>
              <a:ea typeface="Arial"/>
              <a:cs typeface="Arial"/>
              <a:sym typeface="Arial"/>
            </a:endParaRPr>
          </a:p>
          <a:p>
            <a:pPr indent="-165100" lvl="0" marL="228600" rtl="0" algn="l">
              <a:lnSpc>
                <a:spcPct val="90000"/>
              </a:lnSpc>
              <a:spcBef>
                <a:spcPts val="1000"/>
              </a:spcBef>
              <a:spcAft>
                <a:spcPts val="0"/>
              </a:spcAft>
              <a:buSzPts val="1800"/>
              <a:buFont typeface="Arial"/>
              <a:buChar char="•"/>
            </a:pPr>
            <a:r>
              <a:rPr lang="en-US">
                <a:highlight>
                  <a:srgbClr val="FFFF00"/>
                </a:highlight>
                <a:latin typeface="Arial"/>
                <a:ea typeface="Arial"/>
                <a:cs typeface="Arial"/>
                <a:sym typeface="Arial"/>
              </a:rPr>
              <a:t>Production of red blood cells </a:t>
            </a:r>
            <a:endParaRPr>
              <a:highlight>
                <a:srgbClr val="FFFF00"/>
              </a:highlight>
              <a:latin typeface="Arial"/>
              <a:ea typeface="Arial"/>
              <a:cs typeface="Arial"/>
              <a:sym typeface="Arial"/>
            </a:endParaRPr>
          </a:p>
          <a:p>
            <a:pPr indent="-50800" lvl="0" marL="22860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Char char="•"/>
            </a:pPr>
            <a:r>
              <a:rPr lang="en-US">
                <a:latin typeface="Arial"/>
                <a:ea typeface="Arial"/>
                <a:cs typeface="Arial"/>
                <a:sym typeface="Arial"/>
              </a:rPr>
              <a:t>Haemoglobin is required to </a:t>
            </a:r>
            <a:r>
              <a:rPr lang="en-US">
                <a:highlight>
                  <a:srgbClr val="FFFF00"/>
                </a:highlight>
                <a:latin typeface="Arial"/>
                <a:ea typeface="Arial"/>
                <a:cs typeface="Arial"/>
                <a:sym typeface="Arial"/>
              </a:rPr>
              <a:t>transport oxygen around the body to every cell</a:t>
            </a:r>
            <a:r>
              <a:rPr lang="en-US">
                <a:latin typeface="Arial"/>
                <a:ea typeface="Arial"/>
                <a:cs typeface="Arial"/>
                <a:sym typeface="Arial"/>
              </a:rPr>
              <a:t>, for the production of energy and the maintenance of all cell functions.</a:t>
            </a:r>
            <a:endParaRPr>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pic>
        <p:nvPicPr>
          <p:cNvPr id="181" name="Google Shape;181;p16"/>
          <p:cNvPicPr preferRelativeResize="0"/>
          <p:nvPr>
            <p:ph idx="1" type="body"/>
          </p:nvPr>
        </p:nvPicPr>
        <p:blipFill rotWithShape="1">
          <a:blip r:embed="rId3">
            <a:alphaModFix/>
          </a:blip>
          <a:srcRect b="0" l="0" r="0" t="0"/>
          <a:stretch/>
        </p:blipFill>
        <p:spPr>
          <a:xfrm>
            <a:off x="1369195" y="1825625"/>
            <a:ext cx="4119609" cy="4351338"/>
          </a:xfrm>
          <a:prstGeom prst="rect">
            <a:avLst/>
          </a:prstGeom>
          <a:noFill/>
          <a:ln>
            <a:noFill/>
          </a:ln>
        </p:spPr>
      </p:pic>
      <p:pic>
        <p:nvPicPr>
          <p:cNvPr id="182" name="Google Shape;182;p16"/>
          <p:cNvPicPr preferRelativeResize="0"/>
          <p:nvPr>
            <p:ph idx="2" type="body"/>
          </p:nvPr>
        </p:nvPicPr>
        <p:blipFill rotWithShape="1">
          <a:blip r:embed="rId4">
            <a:alphaModFix/>
          </a:blip>
          <a:srcRect b="0" l="0" r="0" t="0"/>
          <a:stretch/>
        </p:blipFill>
        <p:spPr>
          <a:xfrm>
            <a:off x="6428808" y="2011680"/>
            <a:ext cx="4323805" cy="432380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latin typeface="Arial"/>
                <a:ea typeface="Arial"/>
                <a:cs typeface="Arial"/>
                <a:sym typeface="Arial"/>
              </a:rPr>
              <a:t>Sources:</a:t>
            </a:r>
            <a:endParaRPr>
              <a:latin typeface="Arial"/>
              <a:ea typeface="Arial"/>
              <a:cs typeface="Arial"/>
              <a:sym typeface="Arial"/>
            </a:endParaRPr>
          </a:p>
        </p:txBody>
      </p:sp>
      <p:sp>
        <p:nvSpPr>
          <p:cNvPr id="188" name="Google Shape;188;p1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a:latin typeface="Arial"/>
                <a:ea typeface="Arial"/>
                <a:cs typeface="Arial"/>
                <a:sym typeface="Arial"/>
              </a:rPr>
              <a:t>Good sources</a:t>
            </a:r>
            <a:endParaRPr>
              <a:latin typeface="Arial"/>
              <a:ea typeface="Arial"/>
              <a:cs typeface="Arial"/>
              <a:sym typeface="Arial"/>
            </a:endParaRPr>
          </a:p>
        </p:txBody>
      </p:sp>
      <p:sp>
        <p:nvSpPr>
          <p:cNvPr id="189" name="Google Shape;189;p17"/>
          <p:cNvSpPr txBox="1"/>
          <p:nvPr>
            <p:ph idx="2" type="body"/>
          </p:nvPr>
        </p:nvSpPr>
        <p:spPr>
          <a:xfrm>
            <a:off x="839787" y="3006726"/>
            <a:ext cx="5157787" cy="368458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highlight>
                  <a:srgbClr val="FFFF00"/>
                </a:highlight>
                <a:latin typeface="Arial"/>
                <a:ea typeface="Arial"/>
                <a:cs typeface="Arial"/>
                <a:sym typeface="Arial"/>
              </a:rPr>
              <a:t>Liver, kidney, corned beef </a:t>
            </a:r>
            <a:endParaRPr>
              <a:highlight>
                <a:srgbClr val="FFFF00"/>
              </a:highlight>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Char char="•"/>
            </a:pPr>
            <a:r>
              <a:rPr lang="en-US">
                <a:highlight>
                  <a:srgbClr val="FFFF00"/>
                </a:highlight>
                <a:latin typeface="Arial"/>
                <a:ea typeface="Arial"/>
                <a:cs typeface="Arial"/>
                <a:sym typeface="Arial"/>
              </a:rPr>
              <a:t>Cocoa, plain chocolate</a:t>
            </a:r>
            <a:endParaRPr>
              <a:highlight>
                <a:srgbClr val="FFFF00"/>
              </a:highlight>
            </a:endParaRPr>
          </a:p>
          <a:p>
            <a:pPr indent="-228600" lvl="0" marL="228600" rtl="0" algn="l">
              <a:lnSpc>
                <a:spcPct val="90000"/>
              </a:lnSpc>
              <a:spcBef>
                <a:spcPts val="1000"/>
              </a:spcBef>
              <a:spcAft>
                <a:spcPts val="0"/>
              </a:spcAft>
              <a:buClr>
                <a:schemeClr val="dk1"/>
              </a:buClr>
              <a:buSzPts val="2800"/>
              <a:buChar char="•"/>
            </a:pPr>
            <a:r>
              <a:rPr lang="en-US">
                <a:highlight>
                  <a:srgbClr val="FFFF00"/>
                </a:highlight>
                <a:latin typeface="Arial"/>
                <a:ea typeface="Arial"/>
                <a:cs typeface="Arial"/>
                <a:sym typeface="Arial"/>
              </a:rPr>
              <a:t>watercress</a:t>
            </a:r>
            <a:endParaRPr>
              <a:highlight>
                <a:srgbClr val="FFFF00"/>
              </a:highlight>
              <a:latin typeface="Arial"/>
              <a:ea typeface="Arial"/>
              <a:cs typeface="Arial"/>
              <a:sym typeface="Arial"/>
            </a:endParaRPr>
          </a:p>
        </p:txBody>
      </p:sp>
      <p:sp>
        <p:nvSpPr>
          <p:cNvPr id="190" name="Google Shape;190;p1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a:latin typeface="Arial"/>
                <a:ea typeface="Arial"/>
                <a:cs typeface="Arial"/>
                <a:sym typeface="Arial"/>
              </a:rPr>
              <a:t>Reasonable sources</a:t>
            </a:r>
            <a:endParaRPr>
              <a:latin typeface="Arial"/>
              <a:ea typeface="Arial"/>
              <a:cs typeface="Arial"/>
              <a:sym typeface="Arial"/>
            </a:endParaRPr>
          </a:p>
        </p:txBody>
      </p:sp>
      <p:sp>
        <p:nvSpPr>
          <p:cNvPr id="191" name="Google Shape;191;p17"/>
          <p:cNvSpPr txBox="1"/>
          <p:nvPr>
            <p:ph idx="4" type="body"/>
          </p:nvPr>
        </p:nvSpPr>
        <p:spPr>
          <a:xfrm>
            <a:off x="6172200" y="3006726"/>
            <a:ext cx="5183188" cy="368458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highlight>
                  <a:srgbClr val="FFFF00"/>
                </a:highlight>
                <a:latin typeface="Arial"/>
                <a:ea typeface="Arial"/>
                <a:cs typeface="Arial"/>
                <a:sym typeface="Arial"/>
              </a:rPr>
              <a:t>White bread ( added by law)</a:t>
            </a:r>
            <a:endParaRPr>
              <a:highlight>
                <a:srgbClr val="FFFF00"/>
              </a:highlight>
            </a:endParaRPr>
          </a:p>
          <a:p>
            <a:pPr indent="-228600" lvl="0" marL="228600" rtl="0" algn="l">
              <a:lnSpc>
                <a:spcPct val="90000"/>
              </a:lnSpc>
              <a:spcBef>
                <a:spcPts val="1000"/>
              </a:spcBef>
              <a:spcAft>
                <a:spcPts val="0"/>
              </a:spcAft>
              <a:buClr>
                <a:schemeClr val="dk1"/>
              </a:buClr>
              <a:buSzPts val="2800"/>
              <a:buChar char="•"/>
            </a:pPr>
            <a:r>
              <a:rPr lang="en-US">
                <a:highlight>
                  <a:srgbClr val="FFFF00"/>
                </a:highlight>
                <a:latin typeface="Arial"/>
                <a:ea typeface="Arial"/>
                <a:cs typeface="Arial"/>
                <a:sym typeface="Arial"/>
              </a:rPr>
              <a:t>Curry powder, dried fruits</a:t>
            </a:r>
            <a:endParaRPr>
              <a:highlight>
                <a:srgbClr val="FFFF00"/>
              </a:highlight>
            </a:endParaRPr>
          </a:p>
          <a:p>
            <a:pPr indent="-228600" lvl="0" marL="228600" rtl="0" algn="l">
              <a:lnSpc>
                <a:spcPct val="90000"/>
              </a:lnSpc>
              <a:spcBef>
                <a:spcPts val="1000"/>
              </a:spcBef>
              <a:spcAft>
                <a:spcPts val="0"/>
              </a:spcAft>
              <a:buClr>
                <a:schemeClr val="dk1"/>
              </a:buClr>
              <a:buSzPts val="2800"/>
              <a:buChar char="•"/>
            </a:pPr>
            <a:r>
              <a:rPr lang="en-US">
                <a:highlight>
                  <a:srgbClr val="FFFF00"/>
                </a:highlight>
                <a:latin typeface="Arial"/>
                <a:ea typeface="Arial"/>
                <a:cs typeface="Arial"/>
                <a:sym typeface="Arial"/>
              </a:rPr>
              <a:t>Pulses, wholegrain cereals </a:t>
            </a:r>
            <a:endParaRPr>
              <a:highlight>
                <a:srgbClr val="FFFF00"/>
              </a:highlight>
            </a:endParaRPr>
          </a:p>
          <a:p>
            <a:pPr indent="-228600" lvl="0" marL="228600" rtl="0" algn="l">
              <a:lnSpc>
                <a:spcPct val="90000"/>
              </a:lnSpc>
              <a:spcBef>
                <a:spcPts val="1000"/>
              </a:spcBef>
              <a:spcAft>
                <a:spcPts val="0"/>
              </a:spcAft>
              <a:buClr>
                <a:schemeClr val="dk1"/>
              </a:buClr>
              <a:buSzPts val="2800"/>
              <a:buChar char="•"/>
            </a:pPr>
            <a:r>
              <a:rPr lang="en-US">
                <a:highlight>
                  <a:srgbClr val="FFFF00"/>
                </a:highlight>
                <a:latin typeface="Arial"/>
                <a:ea typeface="Arial"/>
                <a:cs typeface="Arial"/>
                <a:sym typeface="Arial"/>
              </a:rPr>
              <a:t>Green leafy vegetables</a:t>
            </a:r>
            <a:endParaRPr>
              <a:highlight>
                <a:srgbClr val="FFFF00"/>
              </a:highlight>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18"/>
          <p:cNvSpPr txBox="1"/>
          <p:nvPr>
            <p:ph type="title"/>
          </p:nvPr>
        </p:nvSpPr>
        <p:spPr>
          <a:xfrm>
            <a:off x="838200" y="116931"/>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latin typeface="Arial"/>
                <a:ea typeface="Arial"/>
                <a:cs typeface="Arial"/>
                <a:sym typeface="Arial"/>
              </a:rPr>
              <a:t>Absorption of iron </a:t>
            </a:r>
            <a:endParaRPr>
              <a:latin typeface="Arial"/>
              <a:ea typeface="Arial"/>
              <a:cs typeface="Arial"/>
              <a:sym typeface="Arial"/>
            </a:endParaRPr>
          </a:p>
        </p:txBody>
      </p:sp>
      <p:sp>
        <p:nvSpPr>
          <p:cNvPr id="197" name="Google Shape;197;p18"/>
          <p:cNvSpPr txBox="1"/>
          <p:nvPr>
            <p:ph idx="1" type="body"/>
          </p:nvPr>
        </p:nvSpPr>
        <p:spPr>
          <a:xfrm>
            <a:off x="838200" y="1267097"/>
            <a:ext cx="10515600" cy="4909866"/>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latin typeface="Arial"/>
                <a:ea typeface="Arial"/>
                <a:cs typeface="Arial"/>
                <a:sym typeface="Arial"/>
              </a:rPr>
              <a:t>Iron in its ferrous form is easier to absorb than in its ferric form.</a:t>
            </a:r>
            <a:endParaRPr/>
          </a:p>
          <a:p>
            <a:pPr indent="-228600" lvl="0" marL="228600" rtl="0" algn="l">
              <a:lnSpc>
                <a:spcPct val="90000"/>
              </a:lnSpc>
              <a:spcBef>
                <a:spcPts val="1000"/>
              </a:spcBef>
              <a:spcAft>
                <a:spcPts val="0"/>
              </a:spcAft>
              <a:buClr>
                <a:schemeClr val="dk1"/>
              </a:buClr>
              <a:buSzPts val="2800"/>
              <a:buChar char="•"/>
            </a:pPr>
            <a:r>
              <a:rPr lang="en-US">
                <a:latin typeface="Arial"/>
                <a:ea typeface="Arial"/>
                <a:cs typeface="Arial"/>
                <a:sym typeface="Arial"/>
              </a:rPr>
              <a:t>Iron from plant food, e.g. grains, leafy vegetables and soya proteins may be more difficult to absorb by the presence of phytic acid.</a:t>
            </a:r>
            <a:endParaRPr/>
          </a:p>
          <a:p>
            <a:pPr indent="-228600" lvl="0" marL="228600" rtl="0" algn="l">
              <a:lnSpc>
                <a:spcPct val="90000"/>
              </a:lnSpc>
              <a:spcBef>
                <a:spcPts val="1000"/>
              </a:spcBef>
              <a:spcAft>
                <a:spcPts val="0"/>
              </a:spcAft>
              <a:buClr>
                <a:schemeClr val="dk1"/>
              </a:buClr>
              <a:buSzPts val="2800"/>
              <a:buChar char="•"/>
            </a:pPr>
            <a:r>
              <a:rPr lang="en-US">
                <a:highlight>
                  <a:srgbClr val="FFFF00"/>
                </a:highlight>
                <a:latin typeface="Arial"/>
                <a:ea typeface="Arial"/>
                <a:cs typeface="Arial"/>
                <a:sym typeface="Arial"/>
              </a:rPr>
              <a:t>Ascorbic acid (Vitamin C) increases iron absorption</a:t>
            </a:r>
            <a:r>
              <a:rPr lang="en-US">
                <a:latin typeface="Arial"/>
                <a:ea typeface="Arial"/>
                <a:cs typeface="Arial"/>
                <a:sym typeface="Arial"/>
              </a:rPr>
              <a:t>, especially from plant foods, as it changes the iron from the ferric to the ferrous form.</a:t>
            </a:r>
            <a:endParaRPr/>
          </a:p>
          <a:p>
            <a:pPr indent="-228600" lvl="0" marL="228600" rtl="0" algn="l">
              <a:lnSpc>
                <a:spcPct val="90000"/>
              </a:lnSpc>
              <a:spcBef>
                <a:spcPts val="1000"/>
              </a:spcBef>
              <a:spcAft>
                <a:spcPts val="0"/>
              </a:spcAft>
              <a:buClr>
                <a:schemeClr val="dk1"/>
              </a:buClr>
              <a:buSzPts val="2800"/>
              <a:buChar char="•"/>
            </a:pPr>
            <a:r>
              <a:rPr lang="en-US">
                <a:highlight>
                  <a:srgbClr val="FFFF00"/>
                </a:highlight>
                <a:latin typeface="Arial"/>
                <a:ea typeface="Arial"/>
                <a:cs typeface="Arial"/>
                <a:sym typeface="Arial"/>
              </a:rPr>
              <a:t>Egg yolk is a good source of iron, but the iron is poorly absorbed by humans</a:t>
            </a:r>
            <a:r>
              <a:rPr lang="en-US">
                <a:latin typeface="Arial"/>
                <a:ea typeface="Arial"/>
                <a:cs typeface="Arial"/>
                <a:sym typeface="Arial"/>
              </a:rPr>
              <a:t>. Egg yolk should not be relied on as the main source of iron in the diet, and foods containing Vitamin C should be eaten with it. </a:t>
            </a:r>
            <a:endParaRPr>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latin typeface="Arial"/>
                <a:ea typeface="Arial"/>
                <a:cs typeface="Arial"/>
                <a:sym typeface="Arial"/>
              </a:rPr>
              <a:t>Calcium                     </a:t>
            </a:r>
            <a:r>
              <a:rPr lang="en-US" sz="2900">
                <a:highlight>
                  <a:srgbClr val="FFFF00"/>
                </a:highlight>
                <a:latin typeface="Arial"/>
                <a:ea typeface="Arial"/>
                <a:cs typeface="Arial"/>
                <a:sym typeface="Arial"/>
              </a:rPr>
              <a:t>  Past Paper Question</a:t>
            </a:r>
            <a:endParaRPr sz="2900">
              <a:highlight>
                <a:srgbClr val="FFFF00"/>
              </a:highlight>
              <a:latin typeface="Arial"/>
              <a:ea typeface="Arial"/>
              <a:cs typeface="Arial"/>
              <a:sym typeface="Arial"/>
            </a:endParaRPr>
          </a:p>
        </p:txBody>
      </p:sp>
      <p:sp>
        <p:nvSpPr>
          <p:cNvPr id="91" name="Google Shape;91;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800"/>
              <a:buChar char="•"/>
            </a:pPr>
            <a:r>
              <a:rPr lang="en-US">
                <a:highlight>
                  <a:schemeClr val="lt1"/>
                </a:highlight>
                <a:latin typeface="Arial"/>
                <a:ea typeface="Arial"/>
                <a:cs typeface="Arial"/>
                <a:sym typeface="Arial"/>
              </a:rPr>
              <a:t>Functions of Calcium:</a:t>
            </a:r>
            <a:endParaRPr>
              <a:highlight>
                <a:schemeClr val="lt1"/>
              </a:highlight>
            </a:endParaRPr>
          </a:p>
          <a:p>
            <a:pPr indent="-514350" lvl="0" marL="514350" rtl="0" algn="l">
              <a:lnSpc>
                <a:spcPct val="90000"/>
              </a:lnSpc>
              <a:spcBef>
                <a:spcPts val="1000"/>
              </a:spcBef>
              <a:spcAft>
                <a:spcPts val="0"/>
              </a:spcAft>
              <a:buClr>
                <a:schemeClr val="dk1"/>
              </a:buClr>
              <a:buSzPts val="2800"/>
              <a:buAutoNum type="arabicPeriod"/>
            </a:pPr>
            <a:r>
              <a:rPr lang="en-US">
                <a:highlight>
                  <a:schemeClr val="lt1"/>
                </a:highlight>
                <a:latin typeface="Arial"/>
                <a:ea typeface="Arial"/>
                <a:cs typeface="Arial"/>
                <a:sym typeface="Arial"/>
              </a:rPr>
              <a:t>With phosphorus, it combines to make </a:t>
            </a:r>
            <a:r>
              <a:rPr b="1" lang="en-US">
                <a:solidFill>
                  <a:srgbClr val="F7CAAC"/>
                </a:solidFill>
                <a:highlight>
                  <a:schemeClr val="lt1"/>
                </a:highlight>
                <a:latin typeface="Arial"/>
                <a:ea typeface="Arial"/>
                <a:cs typeface="Arial"/>
                <a:sym typeface="Arial"/>
              </a:rPr>
              <a:t>calcium phosphate</a:t>
            </a:r>
            <a:r>
              <a:rPr lang="en-US">
                <a:highlight>
                  <a:schemeClr val="lt1"/>
                </a:highlight>
                <a:latin typeface="Arial"/>
                <a:ea typeface="Arial"/>
                <a:cs typeface="Arial"/>
                <a:sym typeface="Arial"/>
              </a:rPr>
              <a:t>, which is the chief material that gives hardness and strength to bones and teeth. </a:t>
            </a:r>
            <a:endParaRPr>
              <a:highlight>
                <a:schemeClr val="lt1"/>
              </a:highlight>
            </a:endParaRPr>
          </a:p>
          <a:p>
            <a:pPr indent="-514350" lvl="0" marL="514350" rtl="0" algn="l">
              <a:lnSpc>
                <a:spcPct val="90000"/>
              </a:lnSpc>
              <a:spcBef>
                <a:spcPts val="1000"/>
              </a:spcBef>
              <a:spcAft>
                <a:spcPts val="0"/>
              </a:spcAft>
              <a:buClr>
                <a:schemeClr val="dk1"/>
              </a:buClr>
              <a:buSzPts val="2800"/>
              <a:buAutoNum type="arabicPeriod"/>
            </a:pPr>
            <a:r>
              <a:rPr lang="en-US">
                <a:highlight>
                  <a:schemeClr val="lt1"/>
                </a:highlight>
                <a:latin typeface="Arial"/>
                <a:ea typeface="Arial"/>
                <a:cs typeface="Arial"/>
                <a:sym typeface="Arial"/>
              </a:rPr>
              <a:t>Required for part of the complex mechanism which causes blood to clot after an injury.</a:t>
            </a:r>
            <a:endParaRPr>
              <a:highlight>
                <a:schemeClr val="lt1"/>
              </a:highlight>
            </a:endParaRPr>
          </a:p>
          <a:p>
            <a:pPr indent="-514350" lvl="0" marL="514350" rtl="0" algn="l">
              <a:lnSpc>
                <a:spcPct val="90000"/>
              </a:lnSpc>
              <a:spcBef>
                <a:spcPts val="1000"/>
              </a:spcBef>
              <a:spcAft>
                <a:spcPts val="0"/>
              </a:spcAft>
              <a:buClr>
                <a:schemeClr val="dk1"/>
              </a:buClr>
              <a:buSzPts val="2800"/>
              <a:buAutoNum type="arabicPeriod"/>
            </a:pPr>
            <a:r>
              <a:rPr lang="en-US">
                <a:highlight>
                  <a:schemeClr val="lt1"/>
                </a:highlight>
                <a:latin typeface="Arial"/>
                <a:ea typeface="Arial"/>
                <a:cs typeface="Arial"/>
                <a:sym typeface="Arial"/>
              </a:rPr>
              <a:t>Required to the correct functioning of muscles.</a:t>
            </a:r>
            <a:endParaRPr>
              <a:highlight>
                <a:schemeClr val="lt1"/>
              </a:highlight>
              <a:latin typeface="Arial"/>
              <a:ea typeface="Arial"/>
              <a:cs typeface="Arial"/>
              <a:sym typeface="Arial"/>
            </a:endParaRPr>
          </a:p>
          <a:p>
            <a:pPr indent="-514350" lvl="0" marL="514350" rtl="0" algn="l">
              <a:lnSpc>
                <a:spcPct val="90000"/>
              </a:lnSpc>
              <a:spcBef>
                <a:spcPts val="1000"/>
              </a:spcBef>
              <a:spcAft>
                <a:spcPts val="0"/>
              </a:spcAft>
              <a:buClr>
                <a:schemeClr val="dk1"/>
              </a:buClr>
              <a:buSzPts val="2800"/>
              <a:buAutoNum type="arabicPeriod"/>
            </a:pPr>
            <a:r>
              <a:rPr lang="en-US">
                <a:highlight>
                  <a:schemeClr val="lt1"/>
                </a:highlight>
                <a:latin typeface="Arial"/>
                <a:ea typeface="Arial"/>
                <a:cs typeface="Arial"/>
                <a:sym typeface="Arial"/>
              </a:rPr>
              <a:t>Required to the correct functioning nerves.</a:t>
            </a:r>
            <a:endParaRPr>
              <a:highlight>
                <a:schemeClr val="lt1"/>
              </a:highlight>
            </a:endParaRPr>
          </a:p>
          <a:p>
            <a:pPr indent="-514350" lvl="0" marL="514350" rtl="0" algn="l">
              <a:lnSpc>
                <a:spcPct val="90000"/>
              </a:lnSpc>
              <a:spcBef>
                <a:spcPts val="1000"/>
              </a:spcBef>
              <a:spcAft>
                <a:spcPts val="0"/>
              </a:spcAft>
              <a:buClr>
                <a:schemeClr val="dk1"/>
              </a:buClr>
              <a:buSzPts val="2800"/>
              <a:buAutoNum type="arabicPeriod"/>
            </a:pPr>
            <a:r>
              <a:rPr lang="en-US">
                <a:highlight>
                  <a:schemeClr val="lt1"/>
                </a:highlight>
                <a:latin typeface="Arial"/>
                <a:ea typeface="Arial"/>
                <a:cs typeface="Arial"/>
                <a:sym typeface="Arial"/>
              </a:rPr>
              <a:t>Required for the maintenance of bones and teeth once formed.</a:t>
            </a:r>
            <a:endParaRPr>
              <a:highlight>
                <a:schemeClr val="lt1"/>
              </a:highlight>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571500" lvl="0" marL="571500" rtl="0" algn="l">
              <a:lnSpc>
                <a:spcPct val="90000"/>
              </a:lnSpc>
              <a:spcBef>
                <a:spcPts val="0"/>
              </a:spcBef>
              <a:spcAft>
                <a:spcPts val="0"/>
              </a:spcAft>
              <a:buClr>
                <a:schemeClr val="dk1"/>
              </a:buClr>
              <a:buSzPts val="4400"/>
              <a:buFont typeface="Arial"/>
              <a:buChar char="•"/>
            </a:pPr>
            <a:r>
              <a:rPr lang="en-US">
                <a:latin typeface="Arial"/>
                <a:ea typeface="Arial"/>
                <a:cs typeface="Arial"/>
                <a:sym typeface="Arial"/>
              </a:rPr>
              <a:t>There are two forms of iron </a:t>
            </a:r>
            <a:endParaRPr>
              <a:latin typeface="Arial"/>
              <a:ea typeface="Arial"/>
              <a:cs typeface="Arial"/>
              <a:sym typeface="Arial"/>
            </a:endParaRPr>
          </a:p>
        </p:txBody>
      </p:sp>
      <p:pic>
        <p:nvPicPr>
          <p:cNvPr id="203" name="Google Shape;203;p19"/>
          <p:cNvPicPr preferRelativeResize="0"/>
          <p:nvPr>
            <p:ph idx="1" type="body"/>
          </p:nvPr>
        </p:nvPicPr>
        <p:blipFill rotWithShape="1">
          <a:blip r:embed="rId3">
            <a:alphaModFix/>
          </a:blip>
          <a:srcRect b="0" l="0" r="0" t="0"/>
          <a:stretch/>
        </p:blipFill>
        <p:spPr>
          <a:xfrm>
            <a:off x="838200" y="1907178"/>
            <a:ext cx="9690463" cy="495082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latin typeface="Arial"/>
                <a:ea typeface="Arial"/>
                <a:cs typeface="Arial"/>
                <a:sym typeface="Arial"/>
              </a:rPr>
              <a:t>Requirements:</a:t>
            </a:r>
            <a:endParaRPr>
              <a:latin typeface="Arial"/>
              <a:ea typeface="Arial"/>
              <a:cs typeface="Arial"/>
              <a:sym typeface="Arial"/>
            </a:endParaRPr>
          </a:p>
        </p:txBody>
      </p:sp>
      <p:sp>
        <p:nvSpPr>
          <p:cNvPr id="209" name="Google Shape;209;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latin typeface="Arial"/>
                <a:ea typeface="Arial"/>
                <a:cs typeface="Arial"/>
                <a:sym typeface="Arial"/>
              </a:rPr>
              <a:t>Red blood cells die after about (six weeks), and must be replaced. This process is continually occurring in the body. As the blood cells are removed from the body, some of the iron is saved. However some iron is lost, and </a:t>
            </a:r>
            <a:r>
              <a:rPr lang="en-US">
                <a:highlight>
                  <a:srgbClr val="FFFF00"/>
                </a:highlight>
                <a:latin typeface="Arial"/>
                <a:ea typeface="Arial"/>
                <a:cs typeface="Arial"/>
                <a:sym typeface="Arial"/>
              </a:rPr>
              <a:t>must be replaced by a daily food supply.</a:t>
            </a:r>
            <a:endParaRPr>
              <a:highlight>
                <a:srgbClr val="FFFF00"/>
              </a:highlight>
            </a:endParaRPr>
          </a:p>
          <a:p>
            <a:pPr indent="-50800" lvl="0" marL="22860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Char char="•"/>
            </a:pPr>
            <a:r>
              <a:rPr lang="en-US">
                <a:latin typeface="Arial"/>
                <a:ea typeface="Arial"/>
                <a:cs typeface="Arial"/>
                <a:sym typeface="Arial"/>
              </a:rPr>
              <a:t>Absorption of iron is controlled in the small intestine. Normally, only a small percentage of the iron in the diet is absorbed, but if </a:t>
            </a:r>
            <a:r>
              <a:rPr lang="en-US">
                <a:highlight>
                  <a:srgbClr val="FFFF00"/>
                </a:highlight>
                <a:latin typeface="Arial"/>
                <a:ea typeface="Arial"/>
                <a:cs typeface="Arial"/>
                <a:sym typeface="Arial"/>
              </a:rPr>
              <a:t>more is required (e.g. pregnancy), </a:t>
            </a:r>
            <a:r>
              <a:rPr lang="en-US">
                <a:latin typeface="Arial"/>
                <a:ea typeface="Arial"/>
                <a:cs typeface="Arial"/>
                <a:sym typeface="Arial"/>
              </a:rPr>
              <a:t>then more is absorbed to meet these demands.</a:t>
            </a:r>
            <a:endParaRPr>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21"/>
          <p:cNvSpPr txBox="1"/>
          <p:nvPr>
            <p:ph idx="1" type="body"/>
          </p:nvPr>
        </p:nvSpPr>
        <p:spPr>
          <a:xfrm>
            <a:off x="590005" y="480151"/>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highlight>
                  <a:srgbClr val="FFFF00"/>
                </a:highlight>
                <a:latin typeface="Arial"/>
                <a:ea typeface="Arial"/>
                <a:cs typeface="Arial"/>
                <a:sym typeface="Arial"/>
              </a:rPr>
              <a:t>To ensure that iron is properly absorbed, foods containing iron should be eaten with foods containing Vitamin C.</a:t>
            </a:r>
            <a:endParaRPr>
              <a:highlight>
                <a:srgbClr val="FFFF00"/>
              </a:highlight>
              <a:latin typeface="Arial"/>
              <a:ea typeface="Arial"/>
              <a:cs typeface="Arial"/>
              <a:sym typeface="Arial"/>
            </a:endParaRPr>
          </a:p>
        </p:txBody>
      </p:sp>
      <p:pic>
        <p:nvPicPr>
          <p:cNvPr id="215" name="Google Shape;215;p21"/>
          <p:cNvPicPr preferRelativeResize="0"/>
          <p:nvPr/>
        </p:nvPicPr>
        <p:blipFill rotWithShape="1">
          <a:blip r:embed="rId3">
            <a:alphaModFix/>
          </a:blip>
          <a:srcRect b="0" l="0" r="0" t="0"/>
          <a:stretch/>
        </p:blipFill>
        <p:spPr>
          <a:xfrm>
            <a:off x="1084217" y="1894114"/>
            <a:ext cx="10384972" cy="450668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latin typeface="Arial"/>
                <a:ea typeface="Arial"/>
                <a:cs typeface="Arial"/>
                <a:sym typeface="Arial"/>
              </a:rPr>
              <a:t>Special requirements:   </a:t>
            </a:r>
            <a:r>
              <a:rPr lang="en-US">
                <a:highlight>
                  <a:srgbClr val="FFFF00"/>
                </a:highlight>
                <a:latin typeface="Arial"/>
                <a:ea typeface="Arial"/>
                <a:cs typeface="Arial"/>
                <a:sym typeface="Arial"/>
              </a:rPr>
              <a:t>    </a:t>
            </a:r>
            <a:r>
              <a:rPr lang="en-US" sz="2900">
                <a:highlight>
                  <a:srgbClr val="FFFF00"/>
                </a:highlight>
                <a:latin typeface="Arial"/>
                <a:ea typeface="Arial"/>
                <a:cs typeface="Arial"/>
                <a:sym typeface="Arial"/>
              </a:rPr>
              <a:t>Past Paper</a:t>
            </a:r>
            <a:r>
              <a:rPr lang="en-US">
                <a:highlight>
                  <a:srgbClr val="FFFF00"/>
                </a:highlight>
                <a:latin typeface="Arial"/>
                <a:ea typeface="Arial"/>
                <a:cs typeface="Arial"/>
                <a:sym typeface="Arial"/>
              </a:rPr>
              <a:t> </a:t>
            </a:r>
            <a:r>
              <a:rPr lang="en-US" sz="2900">
                <a:highlight>
                  <a:srgbClr val="FFFF00"/>
                </a:highlight>
                <a:latin typeface="Arial"/>
                <a:ea typeface="Arial"/>
                <a:cs typeface="Arial"/>
                <a:sym typeface="Arial"/>
              </a:rPr>
              <a:t>Question</a:t>
            </a:r>
            <a:endParaRPr sz="2900">
              <a:highlight>
                <a:srgbClr val="FFFF00"/>
              </a:highlight>
              <a:latin typeface="Arial"/>
              <a:ea typeface="Arial"/>
              <a:cs typeface="Arial"/>
              <a:sym typeface="Arial"/>
            </a:endParaRPr>
          </a:p>
        </p:txBody>
      </p:sp>
      <p:sp>
        <p:nvSpPr>
          <p:cNvPr id="221" name="Google Shape;221;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14350" lvl="0" marL="514350" rtl="0" algn="l">
              <a:lnSpc>
                <a:spcPct val="90000"/>
              </a:lnSpc>
              <a:spcBef>
                <a:spcPts val="0"/>
              </a:spcBef>
              <a:spcAft>
                <a:spcPts val="0"/>
              </a:spcAft>
              <a:buClr>
                <a:schemeClr val="dk1"/>
              </a:buClr>
              <a:buSzPts val="2800"/>
              <a:buAutoNum type="arabicPeriod"/>
            </a:pPr>
            <a:r>
              <a:rPr lang="en-US">
                <a:highlight>
                  <a:srgbClr val="FFFF00"/>
                </a:highlight>
                <a:latin typeface="Arial"/>
                <a:ea typeface="Arial"/>
                <a:cs typeface="Arial"/>
                <a:sym typeface="Arial"/>
              </a:rPr>
              <a:t>Babies- are born with a supply of iron to last them up to four months, as milk contains very little iron. After this time babies need to be given iron in the form of solid food or mineral drops.</a:t>
            </a:r>
            <a:endParaRPr>
              <a:highlight>
                <a:srgbClr val="FFFF00"/>
              </a:highlight>
            </a:endParaRPr>
          </a:p>
          <a:p>
            <a:pPr indent="-336550" lvl="0" marL="514350" rtl="0" algn="l">
              <a:lnSpc>
                <a:spcPct val="90000"/>
              </a:lnSpc>
              <a:spcBef>
                <a:spcPts val="1000"/>
              </a:spcBef>
              <a:spcAft>
                <a:spcPts val="0"/>
              </a:spcAft>
              <a:buClr>
                <a:schemeClr val="dk1"/>
              </a:buClr>
              <a:buSzPts val="2800"/>
              <a:buNone/>
            </a:pPr>
            <a:r>
              <a:t/>
            </a:r>
            <a:endParaRPr>
              <a:highlight>
                <a:srgbClr val="FFFF00"/>
              </a:highlight>
              <a:latin typeface="Arial"/>
              <a:ea typeface="Arial"/>
              <a:cs typeface="Arial"/>
              <a:sym typeface="Arial"/>
            </a:endParaRPr>
          </a:p>
          <a:p>
            <a:pPr indent="-514350" lvl="0" marL="514350" rtl="0" algn="l">
              <a:lnSpc>
                <a:spcPct val="90000"/>
              </a:lnSpc>
              <a:spcBef>
                <a:spcPts val="1000"/>
              </a:spcBef>
              <a:spcAft>
                <a:spcPts val="0"/>
              </a:spcAft>
              <a:buClr>
                <a:schemeClr val="dk1"/>
              </a:buClr>
              <a:buSzPts val="2800"/>
              <a:buAutoNum type="arabicPeriod"/>
            </a:pPr>
            <a:r>
              <a:rPr lang="en-US">
                <a:highlight>
                  <a:srgbClr val="FFFF00"/>
                </a:highlight>
                <a:latin typeface="Arial"/>
                <a:ea typeface="Arial"/>
                <a:cs typeface="Arial"/>
                <a:sym typeface="Arial"/>
              </a:rPr>
              <a:t>Pregnant women- Iron requirements increase in pregnancy to allow for the development of the growing baby’s blood supply. The body usually adapts to meet these demands, but some may require iron tablets. </a:t>
            </a:r>
            <a:endParaRPr>
              <a:highlight>
                <a:srgbClr val="FFFF00"/>
              </a:high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23"/>
          <p:cNvSpPr txBox="1"/>
          <p:nvPr>
            <p:ph idx="1" type="body"/>
          </p:nvPr>
        </p:nvSpPr>
        <p:spPr>
          <a:xfrm>
            <a:off x="668383" y="558528"/>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latin typeface="Arial"/>
                <a:ea typeface="Arial"/>
                <a:cs typeface="Arial"/>
                <a:sym typeface="Arial"/>
              </a:rPr>
              <a:t>3. </a:t>
            </a:r>
            <a:r>
              <a:rPr lang="en-US">
                <a:highlight>
                  <a:srgbClr val="FFFF00"/>
                </a:highlight>
                <a:latin typeface="Arial"/>
                <a:ea typeface="Arial"/>
                <a:cs typeface="Arial"/>
                <a:sym typeface="Arial"/>
              </a:rPr>
              <a:t>Girls and women- The regular menstrual loss of blood means that iron is lost and must be replaced. After the birth of a baby, iron supplies must be replaced. </a:t>
            </a:r>
            <a:endParaRPr>
              <a:highlight>
                <a:srgbClr val="FFFF00"/>
              </a:highlight>
            </a:endParaRPr>
          </a:p>
          <a:p>
            <a:pPr indent="0" lvl="0" marL="0" rtl="0" algn="l">
              <a:lnSpc>
                <a:spcPct val="90000"/>
              </a:lnSpc>
              <a:spcBef>
                <a:spcPts val="1000"/>
              </a:spcBef>
              <a:spcAft>
                <a:spcPts val="0"/>
              </a:spcAft>
              <a:buClr>
                <a:schemeClr val="dk1"/>
              </a:buClr>
              <a:buSzPts val="2800"/>
              <a:buNone/>
            </a:pPr>
            <a:r>
              <a:t/>
            </a:r>
            <a:endParaRPr>
              <a:highlight>
                <a:srgbClr val="FFFF00"/>
              </a:highlight>
              <a:latin typeface="Arial"/>
              <a:ea typeface="Arial"/>
              <a:cs typeface="Arial"/>
              <a:sym typeface="Arial"/>
            </a:endParaRPr>
          </a:p>
          <a:p>
            <a:pPr indent="0" lvl="0" marL="0" rtl="0" algn="l">
              <a:lnSpc>
                <a:spcPct val="90000"/>
              </a:lnSpc>
              <a:spcBef>
                <a:spcPts val="1000"/>
              </a:spcBef>
              <a:spcAft>
                <a:spcPts val="0"/>
              </a:spcAft>
              <a:buClr>
                <a:srgbClr val="F7CAAC"/>
              </a:buClr>
              <a:buSzPts val="2800"/>
              <a:buNone/>
            </a:pPr>
            <a:r>
              <a:rPr b="1" lang="en-US">
                <a:solidFill>
                  <a:srgbClr val="F7CAAC"/>
                </a:solidFill>
                <a:highlight>
                  <a:srgbClr val="FFFF00"/>
                </a:highlight>
                <a:latin typeface="Arial"/>
                <a:ea typeface="Arial"/>
                <a:cs typeface="Arial"/>
                <a:sym typeface="Arial"/>
              </a:rPr>
              <a:t>4. Injuries and operations- </a:t>
            </a:r>
            <a:r>
              <a:rPr lang="en-US">
                <a:highlight>
                  <a:srgbClr val="FFFF00"/>
                </a:highlight>
                <a:latin typeface="Arial"/>
                <a:ea typeface="Arial"/>
                <a:cs typeface="Arial"/>
                <a:sym typeface="Arial"/>
              </a:rPr>
              <a:t>Result in loss of blood and the iron </a:t>
            </a:r>
            <a:r>
              <a:rPr lang="en-US">
                <a:highlight>
                  <a:srgbClr val="FFFF00"/>
                </a:highlight>
                <a:latin typeface="Arial"/>
                <a:ea typeface="Arial"/>
                <a:cs typeface="Arial"/>
                <a:sym typeface="Arial"/>
              </a:rPr>
              <a:t>must be replaced.</a:t>
            </a:r>
            <a:endParaRPr>
              <a:highlight>
                <a:srgbClr val="FFFF00"/>
              </a:highlight>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latin typeface="Arial"/>
                <a:ea typeface="Arial"/>
                <a:cs typeface="Arial"/>
                <a:sym typeface="Arial"/>
              </a:rPr>
              <a:t>Deficiency:</a:t>
            </a:r>
            <a:endParaRPr>
              <a:latin typeface="Arial"/>
              <a:ea typeface="Arial"/>
              <a:cs typeface="Arial"/>
              <a:sym typeface="Arial"/>
            </a:endParaRPr>
          </a:p>
        </p:txBody>
      </p:sp>
      <p:sp>
        <p:nvSpPr>
          <p:cNvPr id="232" name="Google Shape;232;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14350" lvl="0" marL="514350" rtl="0" algn="l">
              <a:lnSpc>
                <a:spcPct val="90000"/>
              </a:lnSpc>
              <a:spcBef>
                <a:spcPts val="0"/>
              </a:spcBef>
              <a:spcAft>
                <a:spcPts val="0"/>
              </a:spcAft>
              <a:buClr>
                <a:schemeClr val="dk1"/>
              </a:buClr>
              <a:buSzPts val="2800"/>
              <a:buAutoNum type="arabicPeriod"/>
            </a:pPr>
            <a:r>
              <a:rPr lang="en-US">
                <a:latin typeface="Arial"/>
                <a:ea typeface="Arial"/>
                <a:cs typeface="Arial"/>
                <a:sym typeface="Arial"/>
              </a:rPr>
              <a:t>Haemoglobin is not made properly, so insufficient oxygen is carried around the body. This leads to </a:t>
            </a:r>
            <a:r>
              <a:rPr lang="en-US">
                <a:highlight>
                  <a:srgbClr val="FFFF00"/>
                </a:highlight>
                <a:latin typeface="Arial"/>
                <a:ea typeface="Arial"/>
                <a:cs typeface="Arial"/>
                <a:sym typeface="Arial"/>
              </a:rPr>
              <a:t>fatigue, weakness, pale of complexion. In severe cases this leads to the condition known as iron deficiency anaemia.</a:t>
            </a:r>
            <a:endParaRPr>
              <a:highlight>
                <a:srgbClr val="FFFF00"/>
              </a:highlight>
            </a:endParaRPr>
          </a:p>
          <a:p>
            <a:pPr indent="-336550" lvl="0" marL="51435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514350" lvl="0" marL="514350" rtl="0" algn="l">
              <a:lnSpc>
                <a:spcPct val="90000"/>
              </a:lnSpc>
              <a:spcBef>
                <a:spcPts val="1000"/>
              </a:spcBef>
              <a:spcAft>
                <a:spcPts val="0"/>
              </a:spcAft>
              <a:buClr>
                <a:schemeClr val="dk1"/>
              </a:buClr>
              <a:buSzPts val="2800"/>
              <a:buAutoNum type="arabicPeriod"/>
            </a:pPr>
            <a:r>
              <a:rPr lang="en-US">
                <a:latin typeface="Arial"/>
                <a:ea typeface="Arial"/>
                <a:cs typeface="Arial"/>
                <a:sym typeface="Arial"/>
              </a:rPr>
              <a:t>General health is affected, as cells cannot function properly.</a:t>
            </a:r>
            <a:endParaRPr>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pic>
        <p:nvPicPr>
          <p:cNvPr id="237" name="Google Shape;237;g3822a79b788_0_0"/>
          <p:cNvPicPr preferRelativeResize="0"/>
          <p:nvPr/>
        </p:nvPicPr>
        <p:blipFill>
          <a:blip r:embed="rId3">
            <a:alphaModFix/>
          </a:blip>
          <a:stretch>
            <a:fillRect/>
          </a:stretch>
        </p:blipFill>
        <p:spPr>
          <a:xfrm>
            <a:off x="1104087" y="646172"/>
            <a:ext cx="9456362" cy="58816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g3430d28a95a_0_0"/>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243" name="Google Shape;243;g3430d28a95a_0_0" title="pregnant woman .jpg"/>
          <p:cNvPicPr preferRelativeResize="0"/>
          <p:nvPr/>
        </p:nvPicPr>
        <p:blipFill>
          <a:blip r:embed="rId3">
            <a:alphaModFix/>
          </a:blip>
          <a:stretch>
            <a:fillRect/>
          </a:stretch>
        </p:blipFill>
        <p:spPr>
          <a:xfrm>
            <a:off x="838200" y="1046248"/>
            <a:ext cx="10106025" cy="53462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latin typeface="Arial"/>
                <a:ea typeface="Arial"/>
                <a:cs typeface="Arial"/>
                <a:sym typeface="Arial"/>
              </a:rPr>
              <a:t>Sodium, chloride, potassium</a:t>
            </a:r>
            <a:endParaRPr>
              <a:latin typeface="Arial"/>
              <a:ea typeface="Arial"/>
              <a:cs typeface="Arial"/>
              <a:sym typeface="Arial"/>
            </a:endParaRPr>
          </a:p>
        </p:txBody>
      </p:sp>
      <p:sp>
        <p:nvSpPr>
          <p:cNvPr id="249" name="Google Shape;249;p25"/>
          <p:cNvSpPr txBox="1"/>
          <p:nvPr>
            <p:ph idx="1" type="body"/>
          </p:nvPr>
        </p:nvSpPr>
        <p:spPr>
          <a:xfrm>
            <a:off x="838200" y="1590494"/>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latin typeface="Arial"/>
                <a:ea typeface="Arial"/>
                <a:cs typeface="Arial"/>
                <a:sym typeface="Arial"/>
              </a:rPr>
              <a:t>Functions:</a:t>
            </a:r>
            <a:endParaRPr/>
          </a:p>
          <a:p>
            <a:pPr indent="-514350" lvl="0" marL="514350" rtl="0" algn="l">
              <a:lnSpc>
                <a:spcPct val="90000"/>
              </a:lnSpc>
              <a:spcBef>
                <a:spcPts val="1000"/>
              </a:spcBef>
              <a:spcAft>
                <a:spcPts val="0"/>
              </a:spcAft>
              <a:buClr>
                <a:schemeClr val="dk1"/>
              </a:buClr>
              <a:buSzPts val="2800"/>
              <a:buAutoNum type="arabicPeriod"/>
            </a:pPr>
            <a:r>
              <a:rPr lang="en-US">
                <a:highlight>
                  <a:srgbClr val="FFFF00"/>
                </a:highlight>
                <a:latin typeface="Arial"/>
                <a:ea typeface="Arial"/>
                <a:cs typeface="Arial"/>
                <a:sym typeface="Arial"/>
              </a:rPr>
              <a:t>Required to maintain the correct concentration of the body fluids.</a:t>
            </a:r>
            <a:endParaRPr>
              <a:highlight>
                <a:srgbClr val="FFFF00"/>
              </a:highlight>
            </a:endParaRPr>
          </a:p>
          <a:p>
            <a:pPr indent="-514350" lvl="0" marL="514350" rtl="0" algn="l">
              <a:lnSpc>
                <a:spcPct val="90000"/>
              </a:lnSpc>
              <a:spcBef>
                <a:spcPts val="1000"/>
              </a:spcBef>
              <a:spcAft>
                <a:spcPts val="0"/>
              </a:spcAft>
              <a:buClr>
                <a:schemeClr val="dk1"/>
              </a:buClr>
              <a:buSzPts val="2800"/>
              <a:buAutoNum type="arabicPeriod"/>
            </a:pPr>
            <a:r>
              <a:rPr lang="en-US">
                <a:highlight>
                  <a:srgbClr val="FFFF00"/>
                </a:highlight>
                <a:latin typeface="Arial"/>
                <a:ea typeface="Arial"/>
                <a:cs typeface="Arial"/>
                <a:sym typeface="Arial"/>
              </a:rPr>
              <a:t>Chloride is required for the production of the hydrochloric acid in the gastric juice of the stomach.</a:t>
            </a:r>
            <a:endParaRPr>
              <a:highlight>
                <a:srgbClr val="FFFF00"/>
              </a:highlight>
            </a:endParaRPr>
          </a:p>
          <a:p>
            <a:pPr indent="0" lvl="0" marL="0" rtl="0" algn="l">
              <a:lnSpc>
                <a:spcPct val="90000"/>
              </a:lnSpc>
              <a:spcBef>
                <a:spcPts val="1000"/>
              </a:spcBef>
              <a:spcAft>
                <a:spcPts val="0"/>
              </a:spcAft>
              <a:buClr>
                <a:schemeClr val="dk1"/>
              </a:buClr>
              <a:buSzPts val="2800"/>
              <a:buNone/>
            </a:pPr>
            <a:r>
              <a:t/>
            </a:r>
            <a:endParaRPr>
              <a:highlight>
                <a:srgbClr val="FFFF00"/>
              </a:highlight>
              <a:latin typeface="Arial"/>
              <a:ea typeface="Arial"/>
              <a:cs typeface="Arial"/>
              <a:sym typeface="Arial"/>
            </a:endParaRPr>
          </a:p>
        </p:txBody>
      </p:sp>
      <p:pic>
        <p:nvPicPr>
          <p:cNvPr id="250" name="Google Shape;250;p25"/>
          <p:cNvPicPr preferRelativeResize="0"/>
          <p:nvPr/>
        </p:nvPicPr>
        <p:blipFill rotWithShape="1">
          <a:blip r:embed="rId3">
            <a:alphaModFix/>
          </a:blip>
          <a:srcRect b="0" l="0" r="0" t="0"/>
          <a:stretch/>
        </p:blipFill>
        <p:spPr>
          <a:xfrm>
            <a:off x="3265714" y="4043225"/>
            <a:ext cx="5120640" cy="243713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latin typeface="Arial"/>
                <a:ea typeface="Arial"/>
                <a:cs typeface="Arial"/>
                <a:sym typeface="Arial"/>
              </a:rPr>
              <a:t>Sources</a:t>
            </a:r>
            <a:endParaRPr>
              <a:latin typeface="Arial"/>
              <a:ea typeface="Arial"/>
              <a:cs typeface="Arial"/>
              <a:sym typeface="Arial"/>
            </a:endParaRPr>
          </a:p>
        </p:txBody>
      </p:sp>
      <p:sp>
        <p:nvSpPr>
          <p:cNvPr id="256" name="Google Shape;256;p26"/>
          <p:cNvSpPr txBox="1"/>
          <p:nvPr>
            <p:ph idx="1" type="body"/>
          </p:nvPr>
        </p:nvSpPr>
        <p:spPr>
          <a:xfrm>
            <a:off x="838200" y="1410500"/>
            <a:ext cx="10515600" cy="5253000"/>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800"/>
              <a:buChar char="•"/>
            </a:pPr>
            <a:r>
              <a:rPr lang="en-US">
                <a:latin typeface="Arial"/>
                <a:ea typeface="Arial"/>
                <a:cs typeface="Arial"/>
                <a:sym typeface="Arial"/>
              </a:rPr>
              <a:t>All three are usually eaten as sodium chloride or as potassium chloride in food.</a:t>
            </a:r>
            <a:endParaRPr/>
          </a:p>
          <a:p>
            <a:pPr indent="-228600" lvl="0" marL="228600" rtl="0" algn="l">
              <a:lnSpc>
                <a:spcPct val="90000"/>
              </a:lnSpc>
              <a:spcBef>
                <a:spcPts val="1000"/>
              </a:spcBef>
              <a:spcAft>
                <a:spcPts val="0"/>
              </a:spcAft>
              <a:buClr>
                <a:schemeClr val="dk1"/>
              </a:buClr>
              <a:buSzPts val="2800"/>
              <a:buChar char="•"/>
            </a:pPr>
            <a:r>
              <a:rPr lang="en-US">
                <a:latin typeface="Arial"/>
                <a:ea typeface="Arial"/>
                <a:cs typeface="Arial"/>
                <a:sym typeface="Arial"/>
              </a:rPr>
              <a:t>They are also added as salt to foods e.g.:</a:t>
            </a:r>
            <a:endParaRPr/>
          </a:p>
          <a:p>
            <a:pPr indent="0" lvl="0" marL="0" rtl="0" algn="l">
              <a:lnSpc>
                <a:spcPct val="90000"/>
              </a:lnSpc>
              <a:spcBef>
                <a:spcPts val="1000"/>
              </a:spcBef>
              <a:spcAft>
                <a:spcPts val="0"/>
              </a:spcAft>
              <a:buClr>
                <a:schemeClr val="dk1"/>
              </a:buClr>
              <a:buSzPts val="2800"/>
              <a:buNone/>
            </a:pPr>
            <a:r>
              <a:rPr lang="en-US">
                <a:latin typeface="Arial"/>
                <a:ea typeface="Arial"/>
                <a:cs typeface="Arial"/>
                <a:sym typeface="Arial"/>
              </a:rPr>
              <a:t>    </a:t>
            </a:r>
            <a:r>
              <a:rPr lang="en-US">
                <a:highlight>
                  <a:srgbClr val="FFFF00"/>
                </a:highlight>
                <a:latin typeface="Arial"/>
                <a:ea typeface="Arial"/>
                <a:cs typeface="Arial"/>
                <a:sym typeface="Arial"/>
              </a:rPr>
              <a:t>-yeast extract                bacon </a:t>
            </a:r>
            <a:endParaRPr>
              <a:highlight>
                <a:srgbClr val="FFFF00"/>
              </a:highlight>
            </a:endParaRPr>
          </a:p>
          <a:p>
            <a:pPr indent="0" lvl="0" marL="0" rtl="0" algn="l">
              <a:lnSpc>
                <a:spcPct val="90000"/>
              </a:lnSpc>
              <a:spcBef>
                <a:spcPts val="1000"/>
              </a:spcBef>
              <a:spcAft>
                <a:spcPts val="0"/>
              </a:spcAft>
              <a:buClr>
                <a:schemeClr val="dk1"/>
              </a:buClr>
              <a:buSzPts val="2800"/>
              <a:buNone/>
            </a:pPr>
            <a:r>
              <a:rPr lang="en-US">
                <a:highlight>
                  <a:srgbClr val="FFFF00"/>
                </a:highlight>
                <a:latin typeface="Arial"/>
                <a:ea typeface="Arial"/>
                <a:cs typeface="Arial"/>
                <a:sym typeface="Arial"/>
              </a:rPr>
              <a:t>    -cheese                         fish</a:t>
            </a:r>
            <a:endParaRPr>
              <a:highlight>
                <a:srgbClr val="FFFF00"/>
              </a:highlight>
              <a:latin typeface="Arial"/>
              <a:ea typeface="Arial"/>
              <a:cs typeface="Arial"/>
              <a:sym typeface="Arial"/>
            </a:endParaRPr>
          </a:p>
          <a:p>
            <a:pPr indent="0" lvl="0" marL="0" rtl="0" algn="l">
              <a:lnSpc>
                <a:spcPct val="90000"/>
              </a:lnSpc>
              <a:spcBef>
                <a:spcPts val="1000"/>
              </a:spcBef>
              <a:spcAft>
                <a:spcPts val="0"/>
              </a:spcAft>
              <a:buClr>
                <a:schemeClr val="dk1"/>
              </a:buClr>
              <a:buSzPts val="2800"/>
              <a:buNone/>
            </a:pPr>
            <a:r>
              <a:t/>
            </a:r>
            <a:endParaRPr>
              <a:highlight>
                <a:srgbClr val="FFFF00"/>
              </a:highlight>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Char char="•"/>
            </a:pPr>
            <a:r>
              <a:rPr lang="en-US">
                <a:latin typeface="Arial"/>
                <a:ea typeface="Arial"/>
                <a:cs typeface="Arial"/>
                <a:sym typeface="Arial"/>
              </a:rPr>
              <a:t>They are found naturally in fish, meat and other foods.</a:t>
            </a:r>
            <a:endParaRPr/>
          </a:p>
          <a:p>
            <a:pPr indent="-228600" lvl="0" marL="228600" rtl="0" algn="l">
              <a:lnSpc>
                <a:spcPct val="90000"/>
              </a:lnSpc>
              <a:spcBef>
                <a:spcPts val="1000"/>
              </a:spcBef>
              <a:spcAft>
                <a:spcPts val="0"/>
              </a:spcAft>
              <a:buClr>
                <a:schemeClr val="dk1"/>
              </a:buClr>
              <a:buSzPts val="2800"/>
              <a:buChar char="•"/>
            </a:pPr>
            <a:r>
              <a:rPr lang="en-US">
                <a:latin typeface="Arial"/>
                <a:ea typeface="Arial"/>
                <a:cs typeface="Arial"/>
                <a:sym typeface="Arial"/>
              </a:rPr>
              <a:t>Sodium in the form of sodium chloride (NaCl) “SALT” is added to many, manufactured foods, especially savory snacks. </a:t>
            </a:r>
            <a:endParaRPr/>
          </a:p>
          <a:p>
            <a:pPr indent="0" lvl="0" marL="0" rtl="0" algn="l">
              <a:lnSpc>
                <a:spcPct val="90000"/>
              </a:lnSpc>
              <a:spcBef>
                <a:spcPts val="1000"/>
              </a:spcBef>
              <a:spcAft>
                <a:spcPts val="0"/>
              </a:spcAft>
              <a:buClr>
                <a:schemeClr val="dk1"/>
              </a:buClr>
              <a:buSzPts val="2800"/>
              <a:buNone/>
            </a:pPr>
            <a:r>
              <a:rPr lang="en-US">
                <a:latin typeface="Arial"/>
                <a:ea typeface="Arial"/>
                <a:cs typeface="Arial"/>
                <a:sym typeface="Arial"/>
              </a:rPr>
              <a:t> </a:t>
            </a:r>
            <a:endParaRPr/>
          </a:p>
          <a:p>
            <a:pPr indent="-50800" lvl="0" marL="228600" rtl="0" algn="l">
              <a:lnSpc>
                <a:spcPct val="90000"/>
              </a:lnSpc>
              <a:spcBef>
                <a:spcPts val="1000"/>
              </a:spcBef>
              <a:spcAft>
                <a:spcPts val="0"/>
              </a:spcAft>
              <a:buClr>
                <a:schemeClr val="dk1"/>
              </a:buClr>
              <a:buSzPts val="2800"/>
              <a:buNone/>
            </a:pPr>
            <a:r>
              <a:t/>
            </a:r>
            <a:endParaRPr>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id="96" name="Google Shape;96;g340f7631042_0_0" title="Calcium Functions .jpg"/>
          <p:cNvPicPr preferRelativeResize="0"/>
          <p:nvPr/>
        </p:nvPicPr>
        <p:blipFill>
          <a:blip r:embed="rId3">
            <a:alphaModFix/>
          </a:blip>
          <a:stretch>
            <a:fillRect/>
          </a:stretch>
        </p:blipFill>
        <p:spPr>
          <a:xfrm>
            <a:off x="1113050" y="1325200"/>
            <a:ext cx="8086175" cy="29838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27"/>
          <p:cNvSpPr txBox="1"/>
          <p:nvPr>
            <p:ph idx="1" type="body"/>
          </p:nvPr>
        </p:nvSpPr>
        <p:spPr>
          <a:xfrm>
            <a:off x="707572" y="4540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latin typeface="Arial"/>
                <a:ea typeface="Arial"/>
                <a:cs typeface="Arial"/>
                <a:sym typeface="Arial"/>
              </a:rPr>
              <a:t>It forms part of </a:t>
            </a:r>
            <a:r>
              <a:rPr lang="en-US">
                <a:highlight>
                  <a:srgbClr val="FFFF00"/>
                </a:highlight>
                <a:latin typeface="Arial"/>
                <a:ea typeface="Arial"/>
                <a:cs typeface="Arial"/>
                <a:sym typeface="Arial"/>
              </a:rPr>
              <a:t>monosodium glutamate (MSG) which is a flavor enhancer used in many foods.</a:t>
            </a:r>
            <a:endParaRPr>
              <a:highlight>
                <a:srgbClr val="FFFF00"/>
              </a:highlight>
            </a:endParaRPr>
          </a:p>
          <a:p>
            <a:pPr indent="-228600" lvl="0" marL="228600" rtl="0" algn="l">
              <a:lnSpc>
                <a:spcPct val="90000"/>
              </a:lnSpc>
              <a:spcBef>
                <a:spcPts val="1000"/>
              </a:spcBef>
              <a:spcAft>
                <a:spcPts val="0"/>
              </a:spcAft>
              <a:buClr>
                <a:schemeClr val="dk1"/>
              </a:buClr>
              <a:buSzPts val="2800"/>
              <a:buChar char="•"/>
            </a:pPr>
            <a:r>
              <a:rPr lang="en-US">
                <a:latin typeface="Arial"/>
                <a:ea typeface="Arial"/>
                <a:cs typeface="Arial"/>
                <a:sym typeface="Arial"/>
              </a:rPr>
              <a:t>Sodium bicarbonate and sodium nitrite are other commonly used additives. </a:t>
            </a:r>
            <a:endParaRPr>
              <a:latin typeface="Arial"/>
              <a:ea typeface="Arial"/>
              <a:cs typeface="Arial"/>
              <a:sym typeface="Arial"/>
            </a:endParaRPr>
          </a:p>
          <a:p>
            <a:pPr indent="0" lvl="0" marL="0" rtl="0" algn="l">
              <a:lnSpc>
                <a:spcPct val="90000"/>
              </a:lnSpc>
              <a:spcBef>
                <a:spcPts val="1000"/>
              </a:spcBef>
              <a:spcAft>
                <a:spcPts val="0"/>
              </a:spcAft>
              <a:buClr>
                <a:schemeClr val="dk1"/>
              </a:buClr>
              <a:buSzPts val="2800"/>
              <a:buNone/>
            </a:pPr>
            <a:r>
              <a:rPr lang="en-US">
                <a:latin typeface="Arial"/>
                <a:ea typeface="Arial"/>
                <a:cs typeface="Arial"/>
                <a:sym typeface="Arial"/>
              </a:rPr>
              <a:t>*Food labels often give the sodium content.</a:t>
            </a:r>
            <a:endParaRPr>
              <a:latin typeface="Arial"/>
              <a:ea typeface="Arial"/>
              <a:cs typeface="Arial"/>
              <a:sym typeface="Arial"/>
            </a:endParaRPr>
          </a:p>
        </p:txBody>
      </p:sp>
      <p:pic>
        <p:nvPicPr>
          <p:cNvPr id="262" name="Google Shape;262;p27"/>
          <p:cNvPicPr preferRelativeResize="0"/>
          <p:nvPr/>
        </p:nvPicPr>
        <p:blipFill rotWithShape="1">
          <a:blip r:embed="rId3">
            <a:alphaModFix/>
          </a:blip>
          <a:srcRect b="0" l="0" r="0" t="0"/>
          <a:stretch/>
        </p:blipFill>
        <p:spPr>
          <a:xfrm>
            <a:off x="532623" y="2628899"/>
            <a:ext cx="10988817" cy="391559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28"/>
          <p:cNvSpPr txBox="1"/>
          <p:nvPr>
            <p:ph type="title"/>
          </p:nvPr>
        </p:nvSpPr>
        <p:spPr>
          <a:xfrm>
            <a:off x="838200" y="43873"/>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latin typeface="Arial"/>
                <a:ea typeface="Arial"/>
                <a:cs typeface="Arial"/>
                <a:sym typeface="Arial"/>
              </a:rPr>
              <a:t>Requirements:               </a:t>
            </a:r>
            <a:r>
              <a:rPr lang="en-US" sz="2900">
                <a:latin typeface="Arial"/>
                <a:ea typeface="Arial"/>
                <a:cs typeface="Arial"/>
                <a:sym typeface="Arial"/>
              </a:rPr>
              <a:t>  </a:t>
            </a:r>
            <a:r>
              <a:rPr lang="en-US" sz="2900">
                <a:highlight>
                  <a:srgbClr val="FFFF00"/>
                </a:highlight>
                <a:latin typeface="Arial"/>
                <a:ea typeface="Arial"/>
                <a:cs typeface="Arial"/>
                <a:sym typeface="Arial"/>
              </a:rPr>
              <a:t> Past Paper Question</a:t>
            </a:r>
            <a:endParaRPr sz="2900">
              <a:highlight>
                <a:srgbClr val="FFFF00"/>
              </a:highlight>
              <a:latin typeface="Arial"/>
              <a:ea typeface="Arial"/>
              <a:cs typeface="Arial"/>
              <a:sym typeface="Arial"/>
            </a:endParaRPr>
          </a:p>
        </p:txBody>
      </p:sp>
      <p:sp>
        <p:nvSpPr>
          <p:cNvPr id="268" name="Google Shape;268;p28"/>
          <p:cNvSpPr txBox="1"/>
          <p:nvPr>
            <p:ph idx="1" type="body"/>
          </p:nvPr>
        </p:nvSpPr>
        <p:spPr>
          <a:xfrm>
            <a:off x="838200" y="1015728"/>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latin typeface="Arial"/>
                <a:ea typeface="Arial"/>
                <a:cs typeface="Arial"/>
                <a:sym typeface="Arial"/>
              </a:rPr>
              <a:t>Everyone needs these elements.</a:t>
            </a:r>
            <a:endParaRPr/>
          </a:p>
          <a:p>
            <a:pPr indent="-228600" lvl="0" marL="228600" rtl="0" algn="l">
              <a:lnSpc>
                <a:spcPct val="90000"/>
              </a:lnSpc>
              <a:spcBef>
                <a:spcPts val="1000"/>
              </a:spcBef>
              <a:spcAft>
                <a:spcPts val="0"/>
              </a:spcAft>
              <a:buClr>
                <a:schemeClr val="dk1"/>
              </a:buClr>
              <a:buSzPts val="2800"/>
              <a:buChar char="•"/>
            </a:pPr>
            <a:r>
              <a:rPr lang="en-US">
                <a:latin typeface="Arial"/>
                <a:ea typeface="Arial"/>
                <a:cs typeface="Arial"/>
                <a:sym typeface="Arial"/>
              </a:rPr>
              <a:t>Sodium and chloride are especially necessary in </a:t>
            </a:r>
            <a:r>
              <a:rPr lang="en-US">
                <a:highlight>
                  <a:srgbClr val="FFFF00"/>
                </a:highlight>
                <a:latin typeface="Arial"/>
                <a:ea typeface="Arial"/>
                <a:cs typeface="Arial"/>
                <a:sym typeface="Arial"/>
              </a:rPr>
              <a:t>hot climates where they are lost in sweat.</a:t>
            </a:r>
            <a:endParaRPr>
              <a:highlight>
                <a:srgbClr val="FFFF00"/>
              </a:highlight>
            </a:endParaRPr>
          </a:p>
          <a:p>
            <a:pPr indent="-228600" lvl="0" marL="228600" rtl="0" algn="l">
              <a:lnSpc>
                <a:spcPct val="90000"/>
              </a:lnSpc>
              <a:spcBef>
                <a:spcPts val="1000"/>
              </a:spcBef>
              <a:spcAft>
                <a:spcPts val="0"/>
              </a:spcAft>
              <a:buClr>
                <a:schemeClr val="dk1"/>
              </a:buClr>
              <a:buSzPts val="2800"/>
              <a:buChar char="•"/>
            </a:pPr>
            <a:r>
              <a:rPr lang="en-US">
                <a:highlight>
                  <a:srgbClr val="FFFF00"/>
                </a:highlight>
                <a:latin typeface="Arial"/>
                <a:ea typeface="Arial"/>
                <a:cs typeface="Arial"/>
                <a:sym typeface="Arial"/>
              </a:rPr>
              <a:t>Workers in heavy industry need these elements.</a:t>
            </a:r>
            <a:endParaRPr>
              <a:highlight>
                <a:srgbClr val="FFFF00"/>
              </a:highlight>
            </a:endParaRPr>
          </a:p>
          <a:p>
            <a:pPr indent="-228600" lvl="0" marL="228600" rtl="0" algn="l">
              <a:lnSpc>
                <a:spcPct val="90000"/>
              </a:lnSpc>
              <a:spcBef>
                <a:spcPts val="1000"/>
              </a:spcBef>
              <a:spcAft>
                <a:spcPts val="0"/>
              </a:spcAft>
              <a:buClr>
                <a:schemeClr val="dk1"/>
              </a:buClr>
              <a:buSzPts val="2800"/>
              <a:buChar char="•"/>
            </a:pPr>
            <a:r>
              <a:rPr lang="en-US">
                <a:latin typeface="Arial"/>
                <a:ea typeface="Arial"/>
                <a:cs typeface="Arial"/>
                <a:sym typeface="Arial"/>
              </a:rPr>
              <a:t>Excess intakes are excreted in the urine and sweat.</a:t>
            </a:r>
            <a:endParaRPr/>
          </a:p>
          <a:p>
            <a:pPr indent="-50800" lvl="0" marL="228600" rtl="0" algn="l">
              <a:lnSpc>
                <a:spcPct val="90000"/>
              </a:lnSpc>
              <a:spcBef>
                <a:spcPts val="1000"/>
              </a:spcBef>
              <a:spcAft>
                <a:spcPts val="0"/>
              </a:spcAft>
              <a:buClr>
                <a:schemeClr val="dk1"/>
              </a:buClr>
              <a:buSzPts val="2800"/>
              <a:buNone/>
            </a:pPr>
            <a:r>
              <a:t/>
            </a:r>
            <a:endParaRPr>
              <a:latin typeface="Arial"/>
              <a:ea typeface="Arial"/>
              <a:cs typeface="Arial"/>
              <a:sym typeface="Arial"/>
            </a:endParaRPr>
          </a:p>
        </p:txBody>
      </p:sp>
      <p:pic>
        <p:nvPicPr>
          <p:cNvPr id="269" name="Google Shape;269;p28"/>
          <p:cNvPicPr preferRelativeResize="0"/>
          <p:nvPr/>
        </p:nvPicPr>
        <p:blipFill rotWithShape="1">
          <a:blip r:embed="rId3">
            <a:alphaModFix/>
          </a:blip>
          <a:srcRect b="0" l="0" r="0" t="0"/>
          <a:stretch/>
        </p:blipFill>
        <p:spPr>
          <a:xfrm>
            <a:off x="2349069" y="3500846"/>
            <a:ext cx="6892970" cy="335715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29"/>
          <p:cNvSpPr txBox="1"/>
          <p:nvPr>
            <p:ph idx="1" type="body"/>
          </p:nvPr>
        </p:nvSpPr>
        <p:spPr>
          <a:xfrm>
            <a:off x="590006" y="323397"/>
            <a:ext cx="10515600" cy="6430100"/>
          </a:xfrm>
          <a:prstGeom prst="rect">
            <a:avLst/>
          </a:prstGeom>
          <a:noFill/>
          <a:ln>
            <a:noFill/>
          </a:ln>
        </p:spPr>
        <p:txBody>
          <a:bodyPr anchorCtr="0" anchor="t" bIns="45700" lIns="91425" spcFirstLastPara="1" rIns="91425" wrap="square" tIns="45700">
            <a:normAutofit lnSpcReduction="20000"/>
          </a:bodyPr>
          <a:lstStyle/>
          <a:p>
            <a:pPr indent="-228600" lvl="0" marL="228600" rtl="0" algn="l">
              <a:lnSpc>
                <a:spcPct val="90000"/>
              </a:lnSpc>
              <a:spcBef>
                <a:spcPts val="0"/>
              </a:spcBef>
              <a:spcAft>
                <a:spcPts val="0"/>
              </a:spcAft>
              <a:buClr>
                <a:schemeClr val="dk1"/>
              </a:buClr>
              <a:buSzPts val="2800"/>
              <a:buChar char="•"/>
            </a:pPr>
            <a:r>
              <a:rPr lang="en-US">
                <a:latin typeface="Arial"/>
                <a:ea typeface="Arial"/>
                <a:cs typeface="Arial"/>
                <a:sym typeface="Arial"/>
              </a:rPr>
              <a:t>It is sometimes necessary to place a person on a salt-restricted diet, for certain medical conditions:      </a:t>
            </a:r>
            <a:r>
              <a:rPr lang="en-US">
                <a:highlight>
                  <a:srgbClr val="FFFF00"/>
                </a:highlight>
                <a:latin typeface="Arial"/>
                <a:ea typeface="Arial"/>
                <a:cs typeface="Arial"/>
                <a:sym typeface="Arial"/>
              </a:rPr>
              <a:t> Past Paper Question</a:t>
            </a:r>
            <a:r>
              <a:rPr lang="en-US">
                <a:latin typeface="Arial"/>
                <a:ea typeface="Arial"/>
                <a:cs typeface="Arial"/>
                <a:sym typeface="Arial"/>
              </a:rPr>
              <a:t> </a:t>
            </a:r>
            <a:endParaRPr/>
          </a:p>
          <a:p>
            <a:pPr indent="-228600" lvl="0" marL="228600" rtl="0" algn="l">
              <a:lnSpc>
                <a:spcPct val="90000"/>
              </a:lnSpc>
              <a:spcBef>
                <a:spcPts val="1000"/>
              </a:spcBef>
              <a:spcAft>
                <a:spcPts val="0"/>
              </a:spcAft>
              <a:buClr>
                <a:schemeClr val="dk1"/>
              </a:buClr>
              <a:buSzPts val="2800"/>
              <a:buFont typeface="Arial"/>
              <a:buChar char="-"/>
            </a:pPr>
            <a:r>
              <a:rPr lang="en-US">
                <a:highlight>
                  <a:srgbClr val="FFFF00"/>
                </a:highlight>
                <a:latin typeface="Arial"/>
                <a:ea typeface="Arial"/>
                <a:cs typeface="Arial"/>
                <a:sym typeface="Arial"/>
              </a:rPr>
              <a:t>heart, kidney, or liver disease</a:t>
            </a:r>
            <a:endParaRPr>
              <a:highlight>
                <a:srgbClr val="FFFF00"/>
              </a:highlight>
            </a:endParaRPr>
          </a:p>
          <a:p>
            <a:pPr indent="-228600" lvl="0" marL="228600" rtl="0" algn="l">
              <a:lnSpc>
                <a:spcPct val="90000"/>
              </a:lnSpc>
              <a:spcBef>
                <a:spcPts val="1000"/>
              </a:spcBef>
              <a:spcAft>
                <a:spcPts val="0"/>
              </a:spcAft>
              <a:buClr>
                <a:schemeClr val="dk1"/>
              </a:buClr>
              <a:buSzPts val="2800"/>
              <a:buFont typeface="Arial"/>
              <a:buChar char="-"/>
            </a:pPr>
            <a:r>
              <a:rPr lang="en-US">
                <a:highlight>
                  <a:srgbClr val="FFFF00"/>
                </a:highlight>
                <a:latin typeface="Arial"/>
                <a:ea typeface="Arial"/>
                <a:cs typeface="Arial"/>
                <a:sym typeface="Arial"/>
              </a:rPr>
              <a:t>High blood pressure.  </a:t>
            </a:r>
            <a:r>
              <a:rPr lang="en-US">
                <a:latin typeface="Arial"/>
                <a:ea typeface="Arial"/>
                <a:cs typeface="Arial"/>
                <a:sym typeface="Arial"/>
              </a:rPr>
              <a:t>                 </a:t>
            </a:r>
            <a:r>
              <a:rPr lang="en-US">
                <a:solidFill>
                  <a:srgbClr val="C00000"/>
                </a:solidFill>
                <a:latin typeface="Arial"/>
                <a:ea typeface="Arial"/>
                <a:cs typeface="Arial"/>
                <a:sym typeface="Arial"/>
              </a:rPr>
              <a:t>When temp. is higher, people           </a:t>
            </a:r>
            <a:endParaRPr>
              <a:solidFill>
                <a:srgbClr val="C00000"/>
              </a:solidFill>
              <a:latin typeface="Arial"/>
              <a:ea typeface="Arial"/>
              <a:cs typeface="Arial"/>
              <a:sym typeface="Arial"/>
            </a:endParaRPr>
          </a:p>
          <a:p>
            <a:pPr indent="0" lvl="0" marL="0" rtl="0" algn="l">
              <a:lnSpc>
                <a:spcPct val="90000"/>
              </a:lnSpc>
              <a:spcBef>
                <a:spcPts val="1000"/>
              </a:spcBef>
              <a:spcAft>
                <a:spcPts val="0"/>
              </a:spcAft>
              <a:buClr>
                <a:srgbClr val="C00000"/>
              </a:buClr>
              <a:buSzPts val="2800"/>
              <a:buNone/>
            </a:pPr>
            <a:r>
              <a:rPr lang="en-US">
                <a:solidFill>
                  <a:srgbClr val="C00000"/>
                </a:solidFill>
                <a:latin typeface="Arial"/>
                <a:ea typeface="Arial"/>
                <a:cs typeface="Arial"/>
                <a:sym typeface="Arial"/>
              </a:rPr>
              <a:t>                                                        need higher minerals </a:t>
            </a:r>
            <a:endParaRPr>
              <a:solidFill>
                <a:srgbClr val="C00000"/>
              </a:solidFill>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Char char="•"/>
            </a:pPr>
            <a:r>
              <a:rPr lang="en-US">
                <a:latin typeface="Arial"/>
                <a:ea typeface="Arial"/>
                <a:cs typeface="Arial"/>
                <a:sym typeface="Arial"/>
              </a:rPr>
              <a:t>This means that:</a:t>
            </a:r>
            <a:endParaRPr>
              <a:latin typeface="Arial"/>
              <a:ea typeface="Arial"/>
              <a:cs typeface="Arial"/>
              <a:sym typeface="Arial"/>
            </a:endParaRPr>
          </a:p>
          <a:p>
            <a:pPr indent="0" lvl="0" marL="0" rtl="0" algn="l">
              <a:lnSpc>
                <a:spcPct val="90000"/>
              </a:lnSpc>
              <a:spcBef>
                <a:spcPts val="1000"/>
              </a:spcBef>
              <a:spcAft>
                <a:spcPts val="0"/>
              </a:spcAft>
              <a:buClr>
                <a:schemeClr val="dk1"/>
              </a:buClr>
              <a:buSzPts val="2800"/>
              <a:buNone/>
            </a:pPr>
            <a:r>
              <a:rPr lang="en-US">
                <a:latin typeface="Arial"/>
                <a:ea typeface="Arial"/>
                <a:cs typeface="Arial"/>
                <a:sym typeface="Arial"/>
              </a:rPr>
              <a:t>-Low-salt foods (e.g. natural cereals, fruit, unsalted butter) must be eaten with small amounts of fresh meat and fish, and root vegetables.</a:t>
            </a:r>
            <a:endParaRPr/>
          </a:p>
          <a:p>
            <a:pPr indent="0" lvl="0" marL="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0" lvl="0" marL="0" rtl="0" algn="l">
              <a:lnSpc>
                <a:spcPct val="90000"/>
              </a:lnSpc>
              <a:spcBef>
                <a:spcPts val="1000"/>
              </a:spcBef>
              <a:spcAft>
                <a:spcPts val="0"/>
              </a:spcAft>
              <a:buClr>
                <a:schemeClr val="dk1"/>
              </a:buClr>
              <a:buSzPts val="2800"/>
              <a:buNone/>
            </a:pPr>
            <a:r>
              <a:rPr lang="en-US">
                <a:latin typeface="Arial"/>
                <a:ea typeface="Arial"/>
                <a:cs typeface="Arial"/>
                <a:sym typeface="Arial"/>
              </a:rPr>
              <a:t>-No salt many be added to food but:</a:t>
            </a:r>
            <a:endParaRPr/>
          </a:p>
          <a:p>
            <a:pPr indent="0" lvl="0" marL="0" rtl="0" algn="l">
              <a:lnSpc>
                <a:spcPct val="90000"/>
              </a:lnSpc>
              <a:spcBef>
                <a:spcPts val="1000"/>
              </a:spcBef>
              <a:spcAft>
                <a:spcPts val="0"/>
              </a:spcAft>
              <a:buClr>
                <a:schemeClr val="dk1"/>
              </a:buClr>
              <a:buSzPts val="2800"/>
              <a:buNone/>
            </a:pPr>
            <a:r>
              <a:rPr lang="en-US">
                <a:latin typeface="Arial"/>
                <a:ea typeface="Arial"/>
                <a:cs typeface="Arial"/>
                <a:sym typeface="Arial"/>
              </a:rPr>
              <a:t>1. Alternative flavoring e.g. herbs, spices, can be used as a substitute.</a:t>
            </a:r>
            <a:endParaRPr/>
          </a:p>
          <a:p>
            <a:pPr indent="0" lvl="0" marL="0" rtl="0" algn="l">
              <a:lnSpc>
                <a:spcPct val="90000"/>
              </a:lnSpc>
              <a:spcBef>
                <a:spcPts val="1000"/>
              </a:spcBef>
              <a:spcAft>
                <a:spcPts val="0"/>
              </a:spcAft>
              <a:buClr>
                <a:schemeClr val="dk1"/>
              </a:buClr>
              <a:buSzPts val="2800"/>
              <a:buNone/>
            </a:pPr>
            <a:r>
              <a:rPr lang="en-US">
                <a:latin typeface="Arial"/>
                <a:ea typeface="Arial"/>
                <a:cs typeface="Arial"/>
                <a:sym typeface="Arial"/>
              </a:rPr>
              <a:t>2. Low sodium table salt is also available.</a:t>
            </a:r>
            <a:endParaRPr/>
          </a:p>
          <a:p>
            <a:pPr indent="0" lvl="0" marL="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0" lvl="0" marL="0" rtl="0" algn="l">
              <a:lnSpc>
                <a:spcPct val="90000"/>
              </a:lnSpc>
              <a:spcBef>
                <a:spcPts val="1000"/>
              </a:spcBef>
              <a:spcAft>
                <a:spcPts val="0"/>
              </a:spcAft>
              <a:buClr>
                <a:schemeClr val="dk1"/>
              </a:buClr>
              <a:buSzPts val="2800"/>
              <a:buNone/>
            </a:pPr>
            <a:r>
              <a:t/>
            </a:r>
            <a:endParaRPr>
              <a:latin typeface="Arial"/>
              <a:ea typeface="Arial"/>
              <a:cs typeface="Arial"/>
              <a:sym typeface="Arial"/>
            </a:endParaRPr>
          </a:p>
        </p:txBody>
      </p:sp>
      <p:sp>
        <p:nvSpPr>
          <p:cNvPr id="275" name="Google Shape;275;p29"/>
          <p:cNvSpPr/>
          <p:nvPr/>
        </p:nvSpPr>
        <p:spPr>
          <a:xfrm>
            <a:off x="5538651" y="1045030"/>
            <a:ext cx="5251269" cy="1802674"/>
          </a:xfrm>
          <a:prstGeom prst="cloud">
            <a:avLst/>
          </a:prstGeom>
          <a:no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latin typeface="Arial"/>
                <a:ea typeface="Arial"/>
                <a:cs typeface="Arial"/>
                <a:sym typeface="Arial"/>
              </a:rPr>
              <a:t>Deficiency:</a:t>
            </a:r>
            <a:endParaRPr>
              <a:latin typeface="Arial"/>
              <a:ea typeface="Arial"/>
              <a:cs typeface="Arial"/>
              <a:sym typeface="Arial"/>
            </a:endParaRPr>
          </a:p>
        </p:txBody>
      </p:sp>
      <p:sp>
        <p:nvSpPr>
          <p:cNvPr id="281" name="Google Shape;281;p3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latin typeface="Arial"/>
                <a:ea typeface="Arial"/>
                <a:cs typeface="Arial"/>
                <a:sym typeface="Arial"/>
              </a:rPr>
              <a:t>Salt tablets are issued to some workers in hot climates (e.g. in civil engineering) if they are unused to long periods in such heat.</a:t>
            </a:r>
            <a:endParaRPr>
              <a:latin typeface="Arial"/>
              <a:ea typeface="Arial"/>
              <a:cs typeface="Arial"/>
              <a:sym typeface="Arial"/>
            </a:endParaRPr>
          </a:p>
        </p:txBody>
      </p:sp>
      <p:pic>
        <p:nvPicPr>
          <p:cNvPr id="282" name="Google Shape;282;p30"/>
          <p:cNvPicPr preferRelativeResize="0"/>
          <p:nvPr/>
        </p:nvPicPr>
        <p:blipFill rotWithShape="1">
          <a:blip r:embed="rId3">
            <a:alphaModFix/>
          </a:blip>
          <a:srcRect b="0" l="0" r="0" t="0"/>
          <a:stretch/>
        </p:blipFill>
        <p:spPr>
          <a:xfrm>
            <a:off x="3299732" y="3180080"/>
            <a:ext cx="5592536" cy="313182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pic>
        <p:nvPicPr>
          <p:cNvPr id="287" name="Google Shape;287;g3822a79b788_0_40"/>
          <p:cNvPicPr preferRelativeResize="0"/>
          <p:nvPr/>
        </p:nvPicPr>
        <p:blipFill>
          <a:blip r:embed="rId3">
            <a:alphaModFix/>
          </a:blip>
          <a:stretch>
            <a:fillRect/>
          </a:stretch>
        </p:blipFill>
        <p:spPr>
          <a:xfrm>
            <a:off x="1930190" y="0"/>
            <a:ext cx="8331619" cy="685799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g3822a79b788_0_45"/>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293" name="Google Shape;293;g3822a79b788_0_45"/>
          <p:cNvPicPr preferRelativeResize="0"/>
          <p:nvPr/>
        </p:nvPicPr>
        <p:blipFill>
          <a:blip r:embed="rId3">
            <a:alphaModFix/>
          </a:blip>
          <a:stretch>
            <a:fillRect/>
          </a:stretch>
        </p:blipFill>
        <p:spPr>
          <a:xfrm>
            <a:off x="692879" y="1800441"/>
            <a:ext cx="10093400" cy="325712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g3822a79b788_0_57"/>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sp>
        <p:nvSpPr>
          <p:cNvPr id="299" name="Google Shape;299;g3822a79b788_0_57"/>
          <p:cNvSpPr txBox="1"/>
          <p:nvPr>
            <p:ph idx="1" type="body"/>
          </p:nvPr>
        </p:nvSpPr>
        <p:spPr>
          <a:xfrm>
            <a:off x="1401000" y="1783950"/>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300" name="Google Shape;300;g3822a79b788_0_57"/>
          <p:cNvPicPr preferRelativeResize="0"/>
          <p:nvPr/>
        </p:nvPicPr>
        <p:blipFill>
          <a:blip r:embed="rId3">
            <a:alphaModFix/>
          </a:blip>
          <a:stretch>
            <a:fillRect/>
          </a:stretch>
        </p:blipFill>
        <p:spPr>
          <a:xfrm>
            <a:off x="509925" y="167900"/>
            <a:ext cx="10843876" cy="6522199"/>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31"/>
          <p:cNvSpPr txBox="1"/>
          <p:nvPr>
            <p:ph type="title"/>
          </p:nvPr>
        </p:nvSpPr>
        <p:spPr>
          <a:xfrm>
            <a:off x="838200" y="0"/>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latin typeface="Arial"/>
                <a:ea typeface="Arial"/>
                <a:cs typeface="Arial"/>
                <a:sym typeface="Arial"/>
              </a:rPr>
              <a:t>Fluoride</a:t>
            </a:r>
            <a:endParaRPr>
              <a:latin typeface="Arial"/>
              <a:ea typeface="Arial"/>
              <a:cs typeface="Arial"/>
              <a:sym typeface="Arial"/>
            </a:endParaRPr>
          </a:p>
        </p:txBody>
      </p:sp>
      <p:sp>
        <p:nvSpPr>
          <p:cNvPr id="306" name="Google Shape;306;p31"/>
          <p:cNvSpPr txBox="1"/>
          <p:nvPr>
            <p:ph idx="1" type="body"/>
          </p:nvPr>
        </p:nvSpPr>
        <p:spPr>
          <a:xfrm>
            <a:off x="838200" y="989602"/>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latin typeface="Arial"/>
                <a:ea typeface="Arial"/>
                <a:cs typeface="Arial"/>
                <a:sym typeface="Arial"/>
              </a:rPr>
              <a:t>Functions of fluoride:</a:t>
            </a:r>
            <a:endParaRPr/>
          </a:p>
          <a:p>
            <a:pPr indent="-50800" lvl="0" marL="22860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Char char="•"/>
            </a:pPr>
            <a:r>
              <a:rPr lang="en-US">
                <a:latin typeface="Arial"/>
                <a:ea typeface="Arial"/>
                <a:cs typeface="Arial"/>
                <a:sym typeface="Arial"/>
              </a:rPr>
              <a:t>Fluoride is </a:t>
            </a:r>
            <a:r>
              <a:rPr lang="en-US">
                <a:highlight>
                  <a:srgbClr val="FFFF00"/>
                </a:highlight>
                <a:latin typeface="Arial"/>
                <a:ea typeface="Arial"/>
                <a:cs typeface="Arial"/>
                <a:sym typeface="Arial"/>
              </a:rPr>
              <a:t>important in strengthening teeth against decay.</a:t>
            </a:r>
            <a:endParaRPr>
              <a:highlight>
                <a:srgbClr val="FFFF00"/>
              </a:highlight>
            </a:endParaRPr>
          </a:p>
          <a:p>
            <a:pPr indent="-228600" lvl="0" marL="228600" rtl="0" algn="l">
              <a:lnSpc>
                <a:spcPct val="90000"/>
              </a:lnSpc>
              <a:spcBef>
                <a:spcPts val="1000"/>
              </a:spcBef>
              <a:spcAft>
                <a:spcPts val="0"/>
              </a:spcAft>
              <a:buClr>
                <a:schemeClr val="dk1"/>
              </a:buClr>
              <a:buSzPts val="2800"/>
              <a:buChar char="•"/>
            </a:pPr>
            <a:r>
              <a:rPr lang="en-US">
                <a:latin typeface="Arial"/>
                <a:ea typeface="Arial"/>
                <a:cs typeface="Arial"/>
                <a:sym typeface="Arial"/>
              </a:rPr>
              <a:t>It combines with the protective enamel coating of the teeth, making them more resistant to attack by the acids produced by bacteria in the mouth.</a:t>
            </a:r>
            <a:endParaRPr>
              <a:latin typeface="Arial"/>
              <a:ea typeface="Arial"/>
              <a:cs typeface="Arial"/>
              <a:sym typeface="Arial"/>
            </a:endParaRPr>
          </a:p>
        </p:txBody>
      </p:sp>
      <p:pic>
        <p:nvPicPr>
          <p:cNvPr id="307" name="Google Shape;307;p31"/>
          <p:cNvPicPr preferRelativeResize="0"/>
          <p:nvPr/>
        </p:nvPicPr>
        <p:blipFill rotWithShape="1">
          <a:blip r:embed="rId3">
            <a:alphaModFix/>
          </a:blip>
          <a:srcRect b="0" l="0" r="0" t="0"/>
          <a:stretch/>
        </p:blipFill>
        <p:spPr>
          <a:xfrm>
            <a:off x="4956483" y="3423339"/>
            <a:ext cx="5858256" cy="3304032"/>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latin typeface="Arial"/>
                <a:ea typeface="Arial"/>
                <a:cs typeface="Arial"/>
                <a:sym typeface="Arial"/>
              </a:rPr>
              <a:t>Tooth decay </a:t>
            </a:r>
            <a:endParaRPr>
              <a:latin typeface="Arial"/>
              <a:ea typeface="Arial"/>
              <a:cs typeface="Arial"/>
              <a:sym typeface="Arial"/>
            </a:endParaRPr>
          </a:p>
        </p:txBody>
      </p:sp>
      <p:pic>
        <p:nvPicPr>
          <p:cNvPr id="313" name="Google Shape;313;p32"/>
          <p:cNvPicPr preferRelativeResize="0"/>
          <p:nvPr>
            <p:ph idx="1" type="body"/>
          </p:nvPr>
        </p:nvPicPr>
        <p:blipFill rotWithShape="1">
          <a:blip r:embed="rId3">
            <a:alphaModFix/>
          </a:blip>
          <a:srcRect b="0" l="0" r="0" t="0"/>
          <a:stretch/>
        </p:blipFill>
        <p:spPr>
          <a:xfrm>
            <a:off x="490784" y="1812562"/>
            <a:ext cx="7294679" cy="4351338"/>
          </a:xfrm>
          <a:prstGeom prst="rect">
            <a:avLst/>
          </a:prstGeom>
          <a:noFill/>
          <a:ln>
            <a:noFill/>
          </a:ln>
        </p:spPr>
      </p:pic>
      <p:pic>
        <p:nvPicPr>
          <p:cNvPr id="314" name="Google Shape;314;p32"/>
          <p:cNvPicPr preferRelativeResize="0"/>
          <p:nvPr/>
        </p:nvPicPr>
        <p:blipFill rotWithShape="1">
          <a:blip r:embed="rId4">
            <a:alphaModFix/>
          </a:blip>
          <a:srcRect b="0" l="0" r="0" t="0"/>
          <a:stretch/>
        </p:blipFill>
        <p:spPr>
          <a:xfrm>
            <a:off x="8176395" y="1027906"/>
            <a:ext cx="3697742" cy="4745877"/>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latin typeface="Arial"/>
                <a:ea typeface="Arial"/>
                <a:cs typeface="Arial"/>
                <a:sym typeface="Arial"/>
              </a:rPr>
              <a:t>Sources:</a:t>
            </a:r>
            <a:endParaRPr>
              <a:latin typeface="Arial"/>
              <a:ea typeface="Arial"/>
              <a:cs typeface="Arial"/>
              <a:sym typeface="Arial"/>
            </a:endParaRPr>
          </a:p>
        </p:txBody>
      </p:sp>
      <p:sp>
        <p:nvSpPr>
          <p:cNvPr id="320" name="Google Shape;320;p3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latin typeface="Arial"/>
                <a:ea typeface="Arial"/>
                <a:cs typeface="Arial"/>
                <a:sym typeface="Arial"/>
              </a:rPr>
              <a:t>Fluoride is found naturally in </a:t>
            </a:r>
            <a:r>
              <a:rPr lang="en-US">
                <a:highlight>
                  <a:srgbClr val="FFFF00"/>
                </a:highlight>
                <a:latin typeface="Arial"/>
                <a:ea typeface="Arial"/>
                <a:cs typeface="Arial"/>
                <a:sym typeface="Arial"/>
              </a:rPr>
              <a:t>tea, sea-water fish, and in some water supplies.</a:t>
            </a:r>
            <a:endParaRPr>
              <a:highlight>
                <a:srgbClr val="FFFF00"/>
              </a:highlight>
              <a:latin typeface="Arial"/>
              <a:ea typeface="Arial"/>
              <a:cs typeface="Arial"/>
              <a:sym typeface="Arial"/>
            </a:endParaRPr>
          </a:p>
        </p:txBody>
      </p:sp>
      <p:pic>
        <p:nvPicPr>
          <p:cNvPr id="321" name="Google Shape;321;p33"/>
          <p:cNvPicPr preferRelativeResize="0"/>
          <p:nvPr/>
        </p:nvPicPr>
        <p:blipFill rotWithShape="1">
          <a:blip r:embed="rId3">
            <a:alphaModFix/>
          </a:blip>
          <a:srcRect b="0" l="0" r="0" t="0"/>
          <a:stretch/>
        </p:blipFill>
        <p:spPr>
          <a:xfrm>
            <a:off x="3847598" y="2936285"/>
            <a:ext cx="5439141" cy="36195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5"/>
          <p:cNvSpPr txBox="1"/>
          <p:nvPr>
            <p:ph type="title"/>
          </p:nvPr>
        </p:nvSpPr>
        <p:spPr>
          <a:xfrm>
            <a:off x="524691" y="10817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a:t>
            </a:r>
            <a:r>
              <a:rPr lang="en-US">
                <a:latin typeface="Arial"/>
                <a:ea typeface="Arial"/>
                <a:cs typeface="Arial"/>
                <a:sym typeface="Arial"/>
              </a:rPr>
              <a:t>Sources</a:t>
            </a:r>
            <a:endParaRPr/>
          </a:p>
        </p:txBody>
      </p:sp>
      <p:sp>
        <p:nvSpPr>
          <p:cNvPr id="102" name="Google Shape;102;p5"/>
          <p:cNvSpPr txBox="1"/>
          <p:nvPr>
            <p:ph idx="1" type="body"/>
          </p:nvPr>
        </p:nvSpPr>
        <p:spPr>
          <a:xfrm>
            <a:off x="407126" y="1433740"/>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latin typeface="Arial"/>
                <a:ea typeface="Arial"/>
                <a:cs typeface="Arial"/>
                <a:sym typeface="Arial"/>
              </a:rPr>
              <a:t>Calcium is found in good supply in</a:t>
            </a:r>
            <a:endParaRPr/>
          </a:p>
          <a:p>
            <a:pPr indent="-514350" lvl="0" marL="514350" rtl="0" algn="l">
              <a:lnSpc>
                <a:spcPct val="90000"/>
              </a:lnSpc>
              <a:spcBef>
                <a:spcPts val="1000"/>
              </a:spcBef>
              <a:spcAft>
                <a:spcPts val="0"/>
              </a:spcAft>
              <a:buClr>
                <a:schemeClr val="dk1"/>
              </a:buClr>
              <a:buSzPts val="2800"/>
              <a:buAutoNum type="arabicPeriod"/>
            </a:pPr>
            <a:r>
              <a:rPr lang="en-US">
                <a:highlight>
                  <a:srgbClr val="FFFF00"/>
                </a:highlight>
                <a:latin typeface="Arial"/>
                <a:ea typeface="Arial"/>
                <a:cs typeface="Arial"/>
                <a:sym typeface="Arial"/>
              </a:rPr>
              <a:t>Milk </a:t>
            </a:r>
            <a:endParaRPr>
              <a:highlight>
                <a:srgbClr val="FFFF00"/>
              </a:highlight>
            </a:endParaRPr>
          </a:p>
          <a:p>
            <a:pPr indent="-514350" lvl="0" marL="514350" rtl="0" algn="l">
              <a:lnSpc>
                <a:spcPct val="90000"/>
              </a:lnSpc>
              <a:spcBef>
                <a:spcPts val="1000"/>
              </a:spcBef>
              <a:spcAft>
                <a:spcPts val="0"/>
              </a:spcAft>
              <a:buClr>
                <a:schemeClr val="dk1"/>
              </a:buClr>
              <a:buSzPts val="2800"/>
              <a:buAutoNum type="arabicPeriod"/>
            </a:pPr>
            <a:r>
              <a:rPr lang="en-US">
                <a:highlight>
                  <a:srgbClr val="FFFF00"/>
                </a:highlight>
                <a:latin typeface="Arial"/>
                <a:ea typeface="Arial"/>
                <a:cs typeface="Arial"/>
                <a:sym typeface="Arial"/>
              </a:rPr>
              <a:t>Cheese</a:t>
            </a:r>
            <a:endParaRPr>
              <a:highlight>
                <a:srgbClr val="FFFF00"/>
              </a:highlight>
            </a:endParaRPr>
          </a:p>
          <a:p>
            <a:pPr indent="-514350" lvl="0" marL="514350" rtl="0" algn="l">
              <a:lnSpc>
                <a:spcPct val="90000"/>
              </a:lnSpc>
              <a:spcBef>
                <a:spcPts val="1000"/>
              </a:spcBef>
              <a:spcAft>
                <a:spcPts val="0"/>
              </a:spcAft>
              <a:buClr>
                <a:schemeClr val="dk1"/>
              </a:buClr>
              <a:buSzPts val="2800"/>
              <a:buAutoNum type="arabicPeriod"/>
            </a:pPr>
            <a:r>
              <a:rPr lang="en-US">
                <a:highlight>
                  <a:srgbClr val="FFFF00"/>
                </a:highlight>
                <a:latin typeface="Arial"/>
                <a:ea typeface="Arial"/>
                <a:cs typeface="Arial"/>
                <a:sym typeface="Arial"/>
              </a:rPr>
              <a:t>Wheat ( added to white flour by law)</a:t>
            </a:r>
            <a:endParaRPr>
              <a:highlight>
                <a:srgbClr val="FFFF00"/>
              </a:highlight>
            </a:endParaRPr>
          </a:p>
          <a:p>
            <a:pPr indent="-514350" lvl="0" marL="514350" rtl="0" algn="l">
              <a:lnSpc>
                <a:spcPct val="90000"/>
              </a:lnSpc>
              <a:spcBef>
                <a:spcPts val="1000"/>
              </a:spcBef>
              <a:spcAft>
                <a:spcPts val="0"/>
              </a:spcAft>
              <a:buClr>
                <a:schemeClr val="dk1"/>
              </a:buClr>
              <a:buSzPts val="2800"/>
              <a:buAutoNum type="arabicPeriod"/>
            </a:pPr>
            <a:r>
              <a:rPr lang="en-US">
                <a:highlight>
                  <a:srgbClr val="FFFF00"/>
                </a:highlight>
                <a:latin typeface="Arial"/>
                <a:ea typeface="Arial"/>
                <a:cs typeface="Arial"/>
                <a:sym typeface="Arial"/>
              </a:rPr>
              <a:t>Bones in canned fish </a:t>
            </a:r>
            <a:endParaRPr>
              <a:highlight>
                <a:srgbClr val="FFFF00"/>
              </a:highlight>
            </a:endParaRPr>
          </a:p>
          <a:p>
            <a:pPr indent="-514350" lvl="0" marL="514350" rtl="0" algn="l">
              <a:lnSpc>
                <a:spcPct val="90000"/>
              </a:lnSpc>
              <a:spcBef>
                <a:spcPts val="1000"/>
              </a:spcBef>
              <a:spcAft>
                <a:spcPts val="0"/>
              </a:spcAft>
              <a:buClr>
                <a:schemeClr val="dk1"/>
              </a:buClr>
              <a:buSzPts val="2800"/>
              <a:buAutoNum type="arabicPeriod"/>
            </a:pPr>
            <a:r>
              <a:rPr lang="en-US">
                <a:highlight>
                  <a:srgbClr val="FFFF00"/>
                </a:highlight>
                <a:latin typeface="Arial"/>
                <a:ea typeface="Arial"/>
                <a:cs typeface="Arial"/>
                <a:sym typeface="Arial"/>
              </a:rPr>
              <a:t>Hard water </a:t>
            </a:r>
            <a:endParaRPr>
              <a:highlight>
                <a:srgbClr val="FFFF00"/>
              </a:highlight>
            </a:endParaRPr>
          </a:p>
          <a:p>
            <a:pPr indent="0" lvl="0" marL="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0" lvl="0" marL="0" rtl="0" algn="l">
              <a:lnSpc>
                <a:spcPct val="90000"/>
              </a:lnSpc>
              <a:spcBef>
                <a:spcPts val="1000"/>
              </a:spcBef>
              <a:spcAft>
                <a:spcPts val="0"/>
              </a:spcAft>
              <a:buClr>
                <a:schemeClr val="dk1"/>
              </a:buClr>
              <a:buSzPts val="2800"/>
              <a:buNone/>
            </a:pPr>
            <a:r>
              <a:t/>
            </a:r>
            <a:endParaRPr>
              <a:latin typeface="Arial"/>
              <a:ea typeface="Arial"/>
              <a:cs typeface="Arial"/>
              <a:sym typeface="Arial"/>
            </a:endParaRPr>
          </a:p>
        </p:txBody>
      </p:sp>
      <p:pic>
        <p:nvPicPr>
          <p:cNvPr id="103" name="Google Shape;103;p5"/>
          <p:cNvPicPr preferRelativeResize="0"/>
          <p:nvPr/>
        </p:nvPicPr>
        <p:blipFill rotWithShape="1">
          <a:blip r:embed="rId3">
            <a:alphaModFix/>
          </a:blip>
          <a:srcRect b="0" l="0" r="0" t="0"/>
          <a:stretch/>
        </p:blipFill>
        <p:spPr>
          <a:xfrm>
            <a:off x="6962503" y="391887"/>
            <a:ext cx="4781006" cy="6296296"/>
          </a:xfrm>
          <a:prstGeom prst="rect">
            <a:avLst/>
          </a:prstGeom>
          <a:noFill/>
          <a:ln>
            <a:noFill/>
          </a:ln>
        </p:spPr>
      </p:pic>
      <p:pic>
        <p:nvPicPr>
          <p:cNvPr id="104" name="Google Shape;104;p5"/>
          <p:cNvPicPr preferRelativeResize="0"/>
          <p:nvPr/>
        </p:nvPicPr>
        <p:blipFill rotWithShape="1">
          <a:blip r:embed="rId4">
            <a:alphaModFix/>
          </a:blip>
          <a:srcRect b="0" l="0" r="0" t="0"/>
          <a:stretch/>
        </p:blipFill>
        <p:spPr>
          <a:xfrm>
            <a:off x="1031966" y="4455250"/>
            <a:ext cx="5225143" cy="208793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latin typeface="Arial"/>
                <a:ea typeface="Arial"/>
                <a:cs typeface="Arial"/>
                <a:sym typeface="Arial"/>
              </a:rPr>
              <a:t>Fluoridation of water supplies:</a:t>
            </a:r>
            <a:endParaRPr>
              <a:latin typeface="Arial"/>
              <a:ea typeface="Arial"/>
              <a:cs typeface="Arial"/>
              <a:sym typeface="Arial"/>
            </a:endParaRPr>
          </a:p>
        </p:txBody>
      </p:sp>
      <p:sp>
        <p:nvSpPr>
          <p:cNvPr id="327" name="Google Shape;327;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latin typeface="Arial"/>
                <a:ea typeface="Arial"/>
                <a:cs typeface="Arial"/>
                <a:sym typeface="Arial"/>
              </a:rPr>
              <a:t>In areas where fluoride occurs naturally in the water supply, the number of children who need treatment for tooth decay is lower than in other areas.</a:t>
            </a:r>
            <a:endParaRPr/>
          </a:p>
          <a:p>
            <a:pPr indent="-50800" lvl="0" marL="22860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50800" lvl="0" marL="22860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Char char="•"/>
            </a:pPr>
            <a:r>
              <a:rPr lang="en-US">
                <a:latin typeface="Arial"/>
                <a:ea typeface="Arial"/>
                <a:cs typeface="Arial"/>
                <a:sym typeface="Arial"/>
              </a:rPr>
              <a:t>It is recommended that all water supplies should have fluoride added at a strength of 1mg per 1 litre, to reduce the number of children requiring dental treatment.</a:t>
            </a:r>
            <a:endParaRPr/>
          </a:p>
          <a:p>
            <a:pPr indent="-50800" lvl="0" marL="228600" rtl="0" algn="l">
              <a:lnSpc>
                <a:spcPct val="90000"/>
              </a:lnSpc>
              <a:spcBef>
                <a:spcPts val="1000"/>
              </a:spcBef>
              <a:spcAft>
                <a:spcPts val="0"/>
              </a:spcAft>
              <a:buClr>
                <a:schemeClr val="dk1"/>
              </a:buClr>
              <a:buSzPts val="2800"/>
              <a:buNone/>
            </a:pPr>
            <a:r>
              <a:t/>
            </a:r>
            <a:endParaRPr>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latin typeface="Arial"/>
                <a:ea typeface="Arial"/>
                <a:cs typeface="Arial"/>
                <a:sym typeface="Arial"/>
              </a:rPr>
              <a:t>Requirements:</a:t>
            </a:r>
            <a:endParaRPr>
              <a:latin typeface="Arial"/>
              <a:ea typeface="Arial"/>
              <a:cs typeface="Arial"/>
              <a:sym typeface="Arial"/>
            </a:endParaRPr>
          </a:p>
        </p:txBody>
      </p:sp>
      <p:sp>
        <p:nvSpPr>
          <p:cNvPr id="333" name="Google Shape;333;p3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latin typeface="Arial"/>
                <a:ea typeface="Arial"/>
                <a:cs typeface="Arial"/>
                <a:sym typeface="Arial"/>
              </a:rPr>
              <a:t>The strengthening effect of fluoride is only of value when the teeth are developing in children. Only small quantities are required.</a:t>
            </a:r>
            <a:endParaRPr/>
          </a:p>
          <a:p>
            <a:pPr indent="-50800" lvl="0" marL="22860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Char char="•"/>
            </a:pPr>
            <a:r>
              <a:rPr lang="en-US">
                <a:latin typeface="Arial"/>
                <a:ea typeface="Arial"/>
                <a:cs typeface="Arial"/>
                <a:sym typeface="Arial"/>
              </a:rPr>
              <a:t>Too much fluoride can be harmful, as it causes the teeth to become “mottled” with dark brown spots.</a:t>
            </a:r>
            <a:endParaRPr>
              <a:latin typeface="Arial"/>
              <a:ea typeface="Arial"/>
              <a:cs typeface="Arial"/>
              <a:sym typeface="Arial"/>
            </a:endParaRPr>
          </a:p>
        </p:txBody>
      </p:sp>
      <p:pic>
        <p:nvPicPr>
          <p:cNvPr id="334" name="Google Shape;334;p35"/>
          <p:cNvPicPr preferRelativeResize="0"/>
          <p:nvPr/>
        </p:nvPicPr>
        <p:blipFill rotWithShape="1">
          <a:blip r:embed="rId3">
            <a:alphaModFix/>
          </a:blip>
          <a:srcRect b="0" l="0" r="0" t="0"/>
          <a:stretch/>
        </p:blipFill>
        <p:spPr>
          <a:xfrm>
            <a:off x="6217920" y="4662488"/>
            <a:ext cx="4619081" cy="2051821"/>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36"/>
          <p:cNvSpPr txBox="1"/>
          <p:nvPr>
            <p:ph type="title"/>
          </p:nvPr>
        </p:nvSpPr>
        <p:spPr>
          <a:xfrm>
            <a:off x="838200" y="0"/>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latin typeface="Arial"/>
                <a:ea typeface="Arial"/>
                <a:cs typeface="Arial"/>
                <a:sym typeface="Arial"/>
              </a:rPr>
              <a:t>Iodine:</a:t>
            </a:r>
            <a:endParaRPr>
              <a:latin typeface="Arial"/>
              <a:ea typeface="Arial"/>
              <a:cs typeface="Arial"/>
              <a:sym typeface="Arial"/>
            </a:endParaRPr>
          </a:p>
        </p:txBody>
      </p:sp>
      <p:sp>
        <p:nvSpPr>
          <p:cNvPr id="340" name="Google Shape;340;p36"/>
          <p:cNvSpPr txBox="1"/>
          <p:nvPr>
            <p:ph idx="1" type="body"/>
          </p:nvPr>
        </p:nvSpPr>
        <p:spPr>
          <a:xfrm>
            <a:off x="838200" y="1015728"/>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latin typeface="Arial"/>
                <a:ea typeface="Arial"/>
                <a:cs typeface="Arial"/>
                <a:sym typeface="Arial"/>
              </a:rPr>
              <a:t>Functions of Iodine:</a:t>
            </a:r>
            <a:endParaRPr/>
          </a:p>
          <a:p>
            <a:pPr indent="-50800" lvl="0" marL="22860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Char char="•"/>
            </a:pPr>
            <a:r>
              <a:rPr lang="en-US">
                <a:highlight>
                  <a:srgbClr val="FFFF00"/>
                </a:highlight>
                <a:latin typeface="Arial"/>
                <a:ea typeface="Arial"/>
                <a:cs typeface="Arial"/>
                <a:sym typeface="Arial"/>
              </a:rPr>
              <a:t>Iodine is required to make the hormone thyroxine</a:t>
            </a:r>
            <a:r>
              <a:rPr lang="en-US">
                <a:latin typeface="Arial"/>
                <a:ea typeface="Arial"/>
                <a:cs typeface="Arial"/>
                <a:sym typeface="Arial"/>
              </a:rPr>
              <a:t>, which is produced by the thyroid gland in the neck.</a:t>
            </a:r>
            <a:endParaRPr/>
          </a:p>
          <a:p>
            <a:pPr indent="-50800" lvl="0" marL="22860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Char char="•"/>
            </a:pPr>
            <a:r>
              <a:rPr lang="en-US">
                <a:latin typeface="Arial"/>
                <a:ea typeface="Arial"/>
                <a:cs typeface="Arial"/>
                <a:sym typeface="Arial"/>
              </a:rPr>
              <a:t>Thyroxine, along with other hormones, help to </a:t>
            </a:r>
            <a:r>
              <a:rPr lang="en-US">
                <a:highlight>
                  <a:srgbClr val="FFFF00"/>
                </a:highlight>
                <a:latin typeface="Arial"/>
                <a:ea typeface="Arial"/>
                <a:cs typeface="Arial"/>
                <a:sym typeface="Arial"/>
              </a:rPr>
              <a:t>control the rate of metabolism in the body.</a:t>
            </a:r>
            <a:endParaRPr>
              <a:highlight>
                <a:srgbClr val="FFFF00"/>
              </a:highlight>
              <a:latin typeface="Arial"/>
              <a:ea typeface="Arial"/>
              <a:cs typeface="Arial"/>
              <a:sym typeface="Arial"/>
            </a:endParaRPr>
          </a:p>
        </p:txBody>
      </p:sp>
      <p:pic>
        <p:nvPicPr>
          <p:cNvPr id="341" name="Google Shape;341;p36"/>
          <p:cNvPicPr preferRelativeResize="0"/>
          <p:nvPr/>
        </p:nvPicPr>
        <p:blipFill rotWithShape="1">
          <a:blip r:embed="rId3">
            <a:alphaModFix/>
          </a:blip>
          <a:srcRect b="0" l="0" r="0" t="0"/>
          <a:stretch/>
        </p:blipFill>
        <p:spPr>
          <a:xfrm>
            <a:off x="5263242" y="4336869"/>
            <a:ext cx="5931626" cy="2267994"/>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latin typeface="Arial"/>
                <a:ea typeface="Arial"/>
                <a:cs typeface="Arial"/>
                <a:sym typeface="Arial"/>
              </a:rPr>
              <a:t>Thyroid gland</a:t>
            </a:r>
            <a:endParaRPr>
              <a:latin typeface="Arial"/>
              <a:ea typeface="Arial"/>
              <a:cs typeface="Arial"/>
              <a:sym typeface="Arial"/>
            </a:endParaRPr>
          </a:p>
        </p:txBody>
      </p:sp>
      <p:pic>
        <p:nvPicPr>
          <p:cNvPr id="347" name="Google Shape;347;p37"/>
          <p:cNvPicPr preferRelativeResize="0"/>
          <p:nvPr>
            <p:ph idx="1" type="body"/>
          </p:nvPr>
        </p:nvPicPr>
        <p:blipFill rotWithShape="1">
          <a:blip r:embed="rId3">
            <a:alphaModFix/>
          </a:blip>
          <a:srcRect b="0" l="0" r="0" t="0"/>
          <a:stretch/>
        </p:blipFill>
        <p:spPr>
          <a:xfrm>
            <a:off x="2832496" y="1825625"/>
            <a:ext cx="6527007" cy="4351338"/>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38"/>
          <p:cNvSpPr txBox="1"/>
          <p:nvPr>
            <p:ph type="title"/>
          </p:nvPr>
        </p:nvSpPr>
        <p:spPr>
          <a:xfrm>
            <a:off x="224246" y="14305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latin typeface="Arial"/>
                <a:ea typeface="Arial"/>
                <a:cs typeface="Arial"/>
                <a:sym typeface="Arial"/>
              </a:rPr>
              <a:t>Sources</a:t>
            </a:r>
            <a:endParaRPr>
              <a:latin typeface="Arial"/>
              <a:ea typeface="Arial"/>
              <a:cs typeface="Arial"/>
              <a:sym typeface="Arial"/>
            </a:endParaRPr>
          </a:p>
        </p:txBody>
      </p:sp>
      <p:sp>
        <p:nvSpPr>
          <p:cNvPr id="353" name="Google Shape;353;p38"/>
          <p:cNvSpPr txBox="1"/>
          <p:nvPr>
            <p:ph idx="1" type="body"/>
          </p:nvPr>
        </p:nvSpPr>
        <p:spPr>
          <a:xfrm>
            <a:off x="224246" y="118554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latin typeface="Arial"/>
                <a:ea typeface="Arial"/>
                <a:cs typeface="Arial"/>
                <a:sym typeface="Arial"/>
              </a:rPr>
              <a:t>Iodine is widely distributed in foods, but is found in good supply in:</a:t>
            </a:r>
            <a:endParaRPr/>
          </a:p>
          <a:p>
            <a:pPr indent="-228600" lvl="0" marL="228600" rtl="0" algn="l">
              <a:lnSpc>
                <a:spcPct val="90000"/>
              </a:lnSpc>
              <a:spcBef>
                <a:spcPts val="1000"/>
              </a:spcBef>
              <a:spcAft>
                <a:spcPts val="0"/>
              </a:spcAft>
              <a:buClr>
                <a:schemeClr val="dk1"/>
              </a:buClr>
              <a:buSzPts val="2800"/>
              <a:buFont typeface="Arial"/>
              <a:buChar char="-"/>
            </a:pPr>
            <a:r>
              <a:rPr lang="en-US">
                <a:highlight>
                  <a:srgbClr val="FFFF00"/>
                </a:highlight>
                <a:latin typeface="Arial"/>
                <a:ea typeface="Arial"/>
                <a:cs typeface="Arial"/>
                <a:sym typeface="Arial"/>
              </a:rPr>
              <a:t>Sea foods.</a:t>
            </a:r>
            <a:endParaRPr>
              <a:highlight>
                <a:srgbClr val="FFFF00"/>
              </a:highlight>
            </a:endParaRPr>
          </a:p>
          <a:p>
            <a:pPr indent="-228600" lvl="0" marL="228600" rtl="0" algn="l">
              <a:lnSpc>
                <a:spcPct val="90000"/>
              </a:lnSpc>
              <a:spcBef>
                <a:spcPts val="1000"/>
              </a:spcBef>
              <a:spcAft>
                <a:spcPts val="0"/>
              </a:spcAft>
              <a:buClr>
                <a:schemeClr val="dk1"/>
              </a:buClr>
              <a:buSzPts val="2800"/>
              <a:buFont typeface="Arial"/>
              <a:buChar char="-"/>
            </a:pPr>
            <a:r>
              <a:rPr lang="en-US">
                <a:highlight>
                  <a:srgbClr val="FFFF00"/>
                </a:highlight>
                <a:latin typeface="Arial"/>
                <a:ea typeface="Arial"/>
                <a:cs typeface="Arial"/>
                <a:sym typeface="Arial"/>
              </a:rPr>
              <a:t>Milk. </a:t>
            </a:r>
            <a:endParaRPr>
              <a:highlight>
                <a:srgbClr val="FFFF00"/>
              </a:highlight>
            </a:endParaRPr>
          </a:p>
          <a:p>
            <a:pPr indent="-228600" lvl="0" marL="228600" rtl="0" algn="l">
              <a:lnSpc>
                <a:spcPct val="90000"/>
              </a:lnSpc>
              <a:spcBef>
                <a:spcPts val="1000"/>
              </a:spcBef>
              <a:spcAft>
                <a:spcPts val="0"/>
              </a:spcAft>
              <a:buClr>
                <a:schemeClr val="dk1"/>
              </a:buClr>
              <a:buSzPts val="2800"/>
              <a:buFont typeface="Arial"/>
              <a:buChar char="-"/>
            </a:pPr>
            <a:r>
              <a:rPr lang="en-US">
                <a:highlight>
                  <a:srgbClr val="FFFF00"/>
                </a:highlight>
                <a:latin typeface="Arial"/>
                <a:ea typeface="Arial"/>
                <a:cs typeface="Arial"/>
                <a:sym typeface="Arial"/>
              </a:rPr>
              <a:t>Green vegetables, especially spinach.</a:t>
            </a:r>
            <a:endParaRPr>
              <a:highlight>
                <a:srgbClr val="FFFF00"/>
              </a:highlight>
            </a:endParaRPr>
          </a:p>
          <a:p>
            <a:pPr indent="-228600" lvl="0" marL="228600" rtl="0" algn="l">
              <a:lnSpc>
                <a:spcPct val="90000"/>
              </a:lnSpc>
              <a:spcBef>
                <a:spcPts val="1000"/>
              </a:spcBef>
              <a:spcAft>
                <a:spcPts val="0"/>
              </a:spcAft>
              <a:buClr>
                <a:schemeClr val="dk1"/>
              </a:buClr>
              <a:buSzPts val="2800"/>
              <a:buFont typeface="Arial"/>
              <a:buChar char="-"/>
            </a:pPr>
            <a:r>
              <a:rPr lang="en-US">
                <a:highlight>
                  <a:srgbClr val="FFFF00"/>
                </a:highlight>
                <a:latin typeface="Arial"/>
                <a:ea typeface="Arial"/>
                <a:cs typeface="Arial"/>
                <a:sym typeface="Arial"/>
              </a:rPr>
              <a:t> Fresh water ( depending on area)</a:t>
            </a:r>
            <a:endParaRPr>
              <a:highlight>
                <a:srgbClr val="FFFF00"/>
              </a:highlight>
            </a:endParaRPr>
          </a:p>
          <a:p>
            <a:pPr indent="-228600" lvl="0" marL="228600" rtl="0" algn="l">
              <a:lnSpc>
                <a:spcPct val="90000"/>
              </a:lnSpc>
              <a:spcBef>
                <a:spcPts val="1000"/>
              </a:spcBef>
              <a:spcAft>
                <a:spcPts val="0"/>
              </a:spcAft>
              <a:buClr>
                <a:schemeClr val="dk1"/>
              </a:buClr>
              <a:buSzPts val="2800"/>
              <a:buFont typeface="Arial"/>
              <a:buChar char="-"/>
            </a:pPr>
            <a:r>
              <a:rPr lang="en-US">
                <a:highlight>
                  <a:srgbClr val="FFFF00"/>
                </a:highlight>
                <a:latin typeface="Arial"/>
                <a:ea typeface="Arial"/>
                <a:cs typeface="Arial"/>
                <a:sym typeface="Arial"/>
              </a:rPr>
              <a:t>Iodized salt ( added commercially)</a:t>
            </a:r>
            <a:endParaRPr>
              <a:highlight>
                <a:srgbClr val="FFFF00"/>
              </a:highlight>
              <a:latin typeface="Arial"/>
              <a:ea typeface="Arial"/>
              <a:cs typeface="Arial"/>
              <a:sym typeface="Arial"/>
            </a:endParaRPr>
          </a:p>
        </p:txBody>
      </p:sp>
      <p:pic>
        <p:nvPicPr>
          <p:cNvPr id="354" name="Google Shape;354;p38"/>
          <p:cNvPicPr preferRelativeResize="0"/>
          <p:nvPr/>
        </p:nvPicPr>
        <p:blipFill rotWithShape="1">
          <a:blip r:embed="rId3">
            <a:alphaModFix/>
          </a:blip>
          <a:srcRect b="0" l="0" r="0" t="0"/>
          <a:stretch/>
        </p:blipFill>
        <p:spPr>
          <a:xfrm>
            <a:off x="6569529" y="2124167"/>
            <a:ext cx="5239293" cy="4259262"/>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40"/>
          <p:cNvSpPr txBox="1"/>
          <p:nvPr>
            <p:ph type="title"/>
          </p:nvPr>
        </p:nvSpPr>
        <p:spPr>
          <a:xfrm>
            <a:off x="838200" y="157072"/>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latin typeface="Arial"/>
                <a:ea typeface="Arial"/>
                <a:cs typeface="Arial"/>
                <a:sym typeface="Arial"/>
              </a:rPr>
              <a:t>Deficiency:                       </a:t>
            </a:r>
            <a:r>
              <a:rPr lang="en-US" sz="3000">
                <a:highlight>
                  <a:srgbClr val="FFFF00"/>
                </a:highlight>
                <a:latin typeface="Arial"/>
                <a:ea typeface="Arial"/>
                <a:cs typeface="Arial"/>
                <a:sym typeface="Arial"/>
              </a:rPr>
              <a:t> Past Paper Question </a:t>
            </a:r>
            <a:endParaRPr sz="3000">
              <a:highlight>
                <a:srgbClr val="FFFF00"/>
              </a:highlight>
              <a:latin typeface="Arial"/>
              <a:ea typeface="Arial"/>
              <a:cs typeface="Arial"/>
              <a:sym typeface="Arial"/>
            </a:endParaRPr>
          </a:p>
        </p:txBody>
      </p:sp>
      <p:sp>
        <p:nvSpPr>
          <p:cNvPr id="360" name="Google Shape;360;p40"/>
          <p:cNvSpPr txBox="1"/>
          <p:nvPr>
            <p:ph idx="1" type="body"/>
          </p:nvPr>
        </p:nvSpPr>
        <p:spPr>
          <a:xfrm>
            <a:off x="838200" y="1146356"/>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A deficiency of Iodine leads to a reduction in the amount of thyroxine produced by the thyroid gland.</a:t>
            </a:r>
            <a:endParaRPr/>
          </a:p>
          <a:p>
            <a:pPr indent="-228600" lvl="0" marL="228600" rtl="0" algn="l">
              <a:lnSpc>
                <a:spcPct val="90000"/>
              </a:lnSpc>
              <a:spcBef>
                <a:spcPts val="1000"/>
              </a:spcBef>
              <a:spcAft>
                <a:spcPts val="0"/>
              </a:spcAft>
              <a:buClr>
                <a:schemeClr val="dk1"/>
              </a:buClr>
              <a:buSzPts val="2800"/>
              <a:buChar char="•"/>
            </a:pPr>
            <a:r>
              <a:rPr lang="en-US"/>
              <a:t>As a result the </a:t>
            </a:r>
            <a:r>
              <a:rPr lang="en-US">
                <a:highlight>
                  <a:srgbClr val="FFFF00"/>
                </a:highlight>
              </a:rPr>
              <a:t>metabolism slows down, and the gland swells up.</a:t>
            </a:r>
            <a:endParaRPr>
              <a:highlight>
                <a:srgbClr val="FFFF00"/>
              </a:highlight>
            </a:endParaRPr>
          </a:p>
          <a:p>
            <a:pPr indent="-228600" lvl="0" marL="228600" rtl="0" algn="l">
              <a:lnSpc>
                <a:spcPct val="90000"/>
              </a:lnSpc>
              <a:spcBef>
                <a:spcPts val="1000"/>
              </a:spcBef>
              <a:spcAft>
                <a:spcPts val="0"/>
              </a:spcAft>
              <a:buClr>
                <a:schemeClr val="dk1"/>
              </a:buClr>
              <a:buSzPts val="2800"/>
              <a:buChar char="•"/>
            </a:pPr>
            <a:r>
              <a:rPr lang="en-US">
                <a:highlight>
                  <a:srgbClr val="FFFF00"/>
                </a:highlight>
              </a:rPr>
              <a:t>This swelling can be seen in the neck and is called a goitre. </a:t>
            </a:r>
            <a:endParaRPr>
              <a:highlight>
                <a:srgbClr val="FFFF00"/>
              </a:highlight>
            </a:endParaRPr>
          </a:p>
        </p:txBody>
      </p:sp>
      <p:pic>
        <p:nvPicPr>
          <p:cNvPr id="361" name="Google Shape;361;p40"/>
          <p:cNvPicPr preferRelativeResize="0"/>
          <p:nvPr/>
        </p:nvPicPr>
        <p:blipFill rotWithShape="1">
          <a:blip r:embed="rId3">
            <a:alphaModFix/>
          </a:blip>
          <a:srcRect b="0" l="0" r="0" t="0"/>
          <a:stretch/>
        </p:blipFill>
        <p:spPr>
          <a:xfrm>
            <a:off x="2429691" y="3322025"/>
            <a:ext cx="7040880" cy="3386274"/>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g3822a79b788_0_6"/>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367" name="Google Shape;367;g3822a79b788_0_6"/>
          <p:cNvPicPr preferRelativeResize="0"/>
          <p:nvPr/>
        </p:nvPicPr>
        <p:blipFill>
          <a:blip r:embed="rId3">
            <a:alphaModFix/>
          </a:blip>
          <a:stretch>
            <a:fillRect/>
          </a:stretch>
        </p:blipFill>
        <p:spPr>
          <a:xfrm>
            <a:off x="838202" y="806925"/>
            <a:ext cx="9863774" cy="53699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g3822a79b788_0_69"/>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373" name="Google Shape;373;g3822a79b788_0_69"/>
          <p:cNvPicPr preferRelativeResize="0"/>
          <p:nvPr/>
        </p:nvPicPr>
        <p:blipFill>
          <a:blip r:embed="rId3">
            <a:alphaModFix/>
          </a:blip>
          <a:stretch>
            <a:fillRect/>
          </a:stretch>
        </p:blipFill>
        <p:spPr>
          <a:xfrm>
            <a:off x="141288" y="764300"/>
            <a:ext cx="11909426" cy="49245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6"/>
          <p:cNvSpPr txBox="1"/>
          <p:nvPr>
            <p:ph idx="1" type="body"/>
          </p:nvPr>
        </p:nvSpPr>
        <p:spPr>
          <a:xfrm>
            <a:off x="498566" y="506277"/>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latin typeface="Arial"/>
                <a:ea typeface="Arial"/>
                <a:cs typeface="Arial"/>
                <a:sym typeface="Arial"/>
              </a:rPr>
              <a:t>It is also found </a:t>
            </a:r>
            <a:r>
              <a:rPr lang="en-US">
                <a:highlight>
                  <a:srgbClr val="FFFF00"/>
                </a:highlight>
                <a:latin typeface="Arial"/>
                <a:ea typeface="Arial"/>
                <a:cs typeface="Arial"/>
                <a:sym typeface="Arial"/>
              </a:rPr>
              <a:t>in green vegetables, </a:t>
            </a:r>
            <a:r>
              <a:rPr lang="en-US">
                <a:latin typeface="Arial"/>
                <a:ea typeface="Arial"/>
                <a:cs typeface="Arial"/>
                <a:sym typeface="Arial"/>
              </a:rPr>
              <a:t>but it may be unavailable to the body, because cellulose ( which the body cannot digest) affects calcium absorption.</a:t>
            </a:r>
            <a:endParaRPr/>
          </a:p>
          <a:p>
            <a:pPr indent="-50800" lvl="0" marL="22860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Char char="•"/>
            </a:pPr>
            <a:r>
              <a:rPr lang="en-US">
                <a:latin typeface="Arial"/>
                <a:ea typeface="Arial"/>
                <a:cs typeface="Arial"/>
                <a:sym typeface="Arial"/>
              </a:rPr>
              <a:t>It is found in </a:t>
            </a:r>
            <a:r>
              <a:rPr lang="en-US">
                <a:highlight>
                  <a:srgbClr val="FFFF00"/>
                </a:highlight>
                <a:latin typeface="Arial"/>
                <a:ea typeface="Arial"/>
                <a:cs typeface="Arial"/>
                <a:sym typeface="Arial"/>
              </a:rPr>
              <a:t>whole grain cereals</a:t>
            </a:r>
            <a:r>
              <a:rPr lang="en-US">
                <a:latin typeface="Arial"/>
                <a:ea typeface="Arial"/>
                <a:cs typeface="Arial"/>
                <a:sym typeface="Arial"/>
              </a:rPr>
              <a:t>, but there it may combine with a substance called phytic acid which makes it unavailable to the body. </a:t>
            </a:r>
            <a:endParaRPr>
              <a:latin typeface="Arial"/>
              <a:ea typeface="Arial"/>
              <a:cs typeface="Arial"/>
              <a:sym typeface="Arial"/>
            </a:endParaRPr>
          </a:p>
        </p:txBody>
      </p:sp>
      <p:pic>
        <p:nvPicPr>
          <p:cNvPr id="110" name="Google Shape;110;p6"/>
          <p:cNvPicPr preferRelativeResize="0"/>
          <p:nvPr/>
        </p:nvPicPr>
        <p:blipFill rotWithShape="1">
          <a:blip r:embed="rId3">
            <a:alphaModFix/>
          </a:blip>
          <a:srcRect b="0" l="0" r="0" t="0"/>
          <a:stretch/>
        </p:blipFill>
        <p:spPr>
          <a:xfrm>
            <a:off x="2769326" y="3409406"/>
            <a:ext cx="6217919" cy="317920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latin typeface="Arial"/>
                <a:ea typeface="Arial"/>
                <a:cs typeface="Arial"/>
                <a:sym typeface="Arial"/>
              </a:rPr>
              <a:t>Requirements</a:t>
            </a:r>
            <a:endParaRPr>
              <a:latin typeface="Arial"/>
              <a:ea typeface="Arial"/>
              <a:cs typeface="Arial"/>
              <a:sym typeface="Arial"/>
            </a:endParaRPr>
          </a:p>
        </p:txBody>
      </p:sp>
      <p:sp>
        <p:nvSpPr>
          <p:cNvPr id="116" name="Google Shape;116;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41934" lvl="0" marL="228600" rtl="0" algn="l">
              <a:lnSpc>
                <a:spcPct val="90000"/>
              </a:lnSpc>
              <a:spcBef>
                <a:spcPts val="0"/>
              </a:spcBef>
              <a:spcAft>
                <a:spcPts val="0"/>
              </a:spcAft>
              <a:buClr>
                <a:schemeClr val="dk1"/>
              </a:buClr>
              <a:buSzPts val="2800"/>
              <a:buChar char="•"/>
            </a:pPr>
            <a:r>
              <a:rPr lang="en-US">
                <a:latin typeface="Arial"/>
                <a:ea typeface="Arial"/>
                <a:cs typeface="Arial"/>
                <a:sym typeface="Arial"/>
              </a:rPr>
              <a:t>The absorption of calcium (and phosphorus) and the mineralization of bones and teeth is controlled by Vitamin D. the body must have a sufficient supply of all three in order to function properly.</a:t>
            </a:r>
            <a:endParaRPr/>
          </a:p>
          <a:p>
            <a:pPr indent="-64135" lvl="0" marL="22860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241934" lvl="0" marL="228600" rtl="0" algn="l">
              <a:lnSpc>
                <a:spcPct val="90000"/>
              </a:lnSpc>
              <a:spcBef>
                <a:spcPts val="1000"/>
              </a:spcBef>
              <a:spcAft>
                <a:spcPts val="0"/>
              </a:spcAft>
              <a:buClr>
                <a:schemeClr val="dk1"/>
              </a:buClr>
              <a:buSzPts val="2800"/>
              <a:buChar char="•"/>
            </a:pPr>
            <a:r>
              <a:rPr lang="en-US">
                <a:highlight>
                  <a:srgbClr val="FFFF00"/>
                </a:highlight>
                <a:latin typeface="Arial"/>
                <a:ea typeface="Arial"/>
                <a:cs typeface="Arial"/>
                <a:sym typeface="Arial"/>
              </a:rPr>
              <a:t>Vitamin D aids the absorption of calcium and phosphorus.</a:t>
            </a:r>
            <a:endParaRPr>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8"/>
          <p:cNvSpPr txBox="1"/>
          <p:nvPr>
            <p:ph idx="1" type="body"/>
          </p:nvPr>
        </p:nvSpPr>
        <p:spPr>
          <a:xfrm>
            <a:off x="563880" y="375648"/>
            <a:ext cx="10515600" cy="605127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latin typeface="Arial"/>
                <a:ea typeface="Arial"/>
                <a:cs typeface="Arial"/>
                <a:sym typeface="Arial"/>
              </a:rPr>
              <a:t>Around the age of 30, calcium starts to be lost and is not replaced. This process speeds up in women at the menopause, hormone replacement therapy (HRT) may help to slow it down.</a:t>
            </a:r>
            <a:endParaRPr/>
          </a:p>
          <a:p>
            <a:pPr indent="-50800" lvl="0" marL="22860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Char char="•"/>
            </a:pPr>
            <a:r>
              <a:rPr lang="en-US">
                <a:latin typeface="Arial"/>
                <a:ea typeface="Arial"/>
                <a:cs typeface="Arial"/>
                <a:sym typeface="Arial"/>
              </a:rPr>
              <a:t>The continual loss of bone mass can lead to </a:t>
            </a:r>
            <a:r>
              <a:rPr b="1" lang="en-US">
                <a:solidFill>
                  <a:srgbClr val="F7CAAC"/>
                </a:solidFill>
                <a:highlight>
                  <a:srgbClr val="FFFF00"/>
                </a:highlight>
                <a:latin typeface="Arial"/>
                <a:ea typeface="Arial"/>
                <a:cs typeface="Arial"/>
                <a:sym typeface="Arial"/>
              </a:rPr>
              <a:t>osteoporosis</a:t>
            </a:r>
            <a:r>
              <a:rPr lang="en-US">
                <a:highlight>
                  <a:srgbClr val="FFFF00"/>
                </a:highlight>
                <a:latin typeface="Arial"/>
                <a:ea typeface="Arial"/>
                <a:cs typeface="Arial"/>
                <a:sym typeface="Arial"/>
              </a:rPr>
              <a:t>, </a:t>
            </a:r>
            <a:r>
              <a:rPr lang="en-US">
                <a:latin typeface="Arial"/>
                <a:ea typeface="Arial"/>
                <a:cs typeface="Arial"/>
                <a:sym typeface="Arial"/>
              </a:rPr>
              <a:t>which means that the bones become weak, brittle and break easily.</a:t>
            </a:r>
            <a:endParaRPr/>
          </a:p>
          <a:p>
            <a:pPr indent="-50800" lvl="0" marL="22860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Char char="•"/>
            </a:pPr>
            <a:r>
              <a:rPr lang="en-US">
                <a:latin typeface="Arial"/>
                <a:ea typeface="Arial"/>
                <a:cs typeface="Arial"/>
                <a:sym typeface="Arial"/>
              </a:rPr>
              <a:t>Women are most at risk from osteoporosis, but it can also affect men. </a:t>
            </a:r>
            <a:endParaRPr>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9"/>
          <p:cNvSpPr txBox="1"/>
          <p:nvPr>
            <p:ph type="title"/>
          </p:nvPr>
        </p:nvSpPr>
        <p:spPr>
          <a:xfrm>
            <a:off x="838200" y="0"/>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latin typeface="Arial"/>
                <a:ea typeface="Arial"/>
                <a:cs typeface="Arial"/>
                <a:sym typeface="Arial"/>
              </a:rPr>
              <a:t>Deficiency:                 </a:t>
            </a:r>
            <a:r>
              <a:rPr lang="en-US" sz="2800">
                <a:highlight>
                  <a:srgbClr val="FFFF00"/>
                </a:highlight>
                <a:latin typeface="Arial"/>
                <a:ea typeface="Arial"/>
                <a:cs typeface="Arial"/>
                <a:sym typeface="Arial"/>
              </a:rPr>
              <a:t>   Past Paper Question</a:t>
            </a:r>
            <a:r>
              <a:rPr lang="en-US">
                <a:latin typeface="Arial"/>
                <a:ea typeface="Arial"/>
                <a:cs typeface="Arial"/>
                <a:sym typeface="Arial"/>
              </a:rPr>
              <a:t> </a:t>
            </a:r>
            <a:endParaRPr>
              <a:latin typeface="Arial"/>
              <a:ea typeface="Arial"/>
              <a:cs typeface="Arial"/>
              <a:sym typeface="Arial"/>
            </a:endParaRPr>
          </a:p>
        </p:txBody>
      </p:sp>
      <p:sp>
        <p:nvSpPr>
          <p:cNvPr id="127" name="Google Shape;127;p9"/>
          <p:cNvSpPr txBox="1"/>
          <p:nvPr>
            <p:ph idx="1" type="body"/>
          </p:nvPr>
        </p:nvSpPr>
        <p:spPr>
          <a:xfrm>
            <a:off x="838200" y="1081041"/>
            <a:ext cx="10515600" cy="5450387"/>
          </a:xfrm>
          <a:prstGeom prst="rect">
            <a:avLst/>
          </a:prstGeom>
          <a:noFill/>
          <a:ln>
            <a:noFill/>
          </a:ln>
        </p:spPr>
        <p:txBody>
          <a:bodyPr anchorCtr="0" anchor="t" bIns="45700" lIns="91425" spcFirstLastPara="1" rIns="91425" wrap="square" tIns="45700">
            <a:normAutofit/>
          </a:bodyPr>
          <a:lstStyle/>
          <a:p>
            <a:pPr indent="-514350" lvl="0" marL="514350" rtl="0" algn="l">
              <a:lnSpc>
                <a:spcPct val="90000"/>
              </a:lnSpc>
              <a:spcBef>
                <a:spcPts val="0"/>
              </a:spcBef>
              <a:spcAft>
                <a:spcPts val="0"/>
              </a:spcAft>
              <a:buClr>
                <a:schemeClr val="dk1"/>
              </a:buClr>
              <a:buSzPts val="2800"/>
              <a:buAutoNum type="arabicPeriod"/>
            </a:pPr>
            <a:r>
              <a:rPr lang="en-US">
                <a:highlight>
                  <a:srgbClr val="FFFF00"/>
                </a:highlight>
                <a:latin typeface="Arial"/>
                <a:ea typeface="Arial"/>
                <a:cs typeface="Arial"/>
                <a:sym typeface="Arial"/>
              </a:rPr>
              <a:t>Children</a:t>
            </a:r>
            <a:r>
              <a:rPr lang="en-US">
                <a:latin typeface="Arial"/>
                <a:ea typeface="Arial"/>
                <a:cs typeface="Arial"/>
                <a:sym typeface="Arial"/>
              </a:rPr>
              <a:t>- bones and teeth are not mineralized properly, and are improperly formed. The leg bones may bend under the weight of the body as in</a:t>
            </a:r>
            <a:r>
              <a:rPr lang="en-US">
                <a:highlight>
                  <a:srgbClr val="FFFF00"/>
                </a:highlight>
                <a:latin typeface="Arial"/>
                <a:ea typeface="Arial"/>
                <a:cs typeface="Arial"/>
                <a:sym typeface="Arial"/>
              </a:rPr>
              <a:t> rickets,</a:t>
            </a:r>
            <a:r>
              <a:rPr lang="en-US">
                <a:latin typeface="Arial"/>
                <a:ea typeface="Arial"/>
                <a:cs typeface="Arial"/>
                <a:sym typeface="Arial"/>
              </a:rPr>
              <a:t> although this is not due to a deficiency of calcium alone.</a:t>
            </a:r>
            <a:endParaRPr/>
          </a:p>
          <a:p>
            <a:pPr indent="-514350" lvl="0" marL="514350" rtl="0" algn="l">
              <a:lnSpc>
                <a:spcPct val="90000"/>
              </a:lnSpc>
              <a:spcBef>
                <a:spcPts val="1000"/>
              </a:spcBef>
              <a:spcAft>
                <a:spcPts val="0"/>
              </a:spcAft>
              <a:buClr>
                <a:schemeClr val="dk1"/>
              </a:buClr>
              <a:buSzPts val="2800"/>
              <a:buAutoNum type="arabicPeriod"/>
            </a:pPr>
            <a:r>
              <a:rPr lang="en-US">
                <a:highlight>
                  <a:srgbClr val="FFFF00"/>
                </a:highlight>
                <a:latin typeface="Arial"/>
                <a:ea typeface="Arial"/>
                <a:cs typeface="Arial"/>
                <a:sym typeface="Arial"/>
              </a:rPr>
              <a:t>Adults- </a:t>
            </a:r>
            <a:r>
              <a:rPr lang="en-US">
                <a:latin typeface="Arial"/>
                <a:ea typeface="Arial"/>
                <a:cs typeface="Arial"/>
                <a:sym typeface="Arial"/>
              </a:rPr>
              <a:t>strength of bones and teeth is not maintained, possibly resulting in </a:t>
            </a:r>
            <a:r>
              <a:rPr lang="en-US">
                <a:highlight>
                  <a:srgbClr val="FFFF00"/>
                </a:highlight>
                <a:latin typeface="Arial"/>
                <a:ea typeface="Arial"/>
                <a:cs typeface="Arial"/>
                <a:sym typeface="Arial"/>
              </a:rPr>
              <a:t>osteomalacia </a:t>
            </a:r>
            <a:r>
              <a:rPr lang="en-US">
                <a:latin typeface="Arial"/>
                <a:ea typeface="Arial"/>
                <a:cs typeface="Arial"/>
                <a:sym typeface="Arial"/>
              </a:rPr>
              <a:t>(adult rickets).</a:t>
            </a:r>
            <a:endParaRPr/>
          </a:p>
          <a:p>
            <a:pPr indent="-514350" lvl="0" marL="514350" rtl="0" algn="l">
              <a:lnSpc>
                <a:spcPct val="90000"/>
              </a:lnSpc>
              <a:spcBef>
                <a:spcPts val="1000"/>
              </a:spcBef>
              <a:spcAft>
                <a:spcPts val="0"/>
              </a:spcAft>
              <a:buClr>
                <a:schemeClr val="dk1"/>
              </a:buClr>
              <a:buSzPts val="2800"/>
              <a:buAutoNum type="arabicPeriod"/>
            </a:pPr>
            <a:r>
              <a:rPr lang="en-US">
                <a:highlight>
                  <a:srgbClr val="FFFF00"/>
                </a:highlight>
                <a:latin typeface="Arial"/>
                <a:ea typeface="Arial"/>
                <a:cs typeface="Arial"/>
                <a:sym typeface="Arial"/>
              </a:rPr>
              <a:t>Muscles and nerves do not function correctly</a:t>
            </a:r>
            <a:r>
              <a:rPr lang="en-US">
                <a:latin typeface="Arial"/>
                <a:ea typeface="Arial"/>
                <a:cs typeface="Arial"/>
                <a:sym typeface="Arial"/>
              </a:rPr>
              <a:t>, which may result in </a:t>
            </a:r>
            <a:r>
              <a:rPr lang="en-US">
                <a:highlight>
                  <a:srgbClr val="FFFF00"/>
                </a:highlight>
                <a:latin typeface="Arial"/>
                <a:ea typeface="Arial"/>
                <a:cs typeface="Arial"/>
                <a:sym typeface="Arial"/>
              </a:rPr>
              <a:t>tetany, </a:t>
            </a:r>
            <a:r>
              <a:rPr lang="en-US">
                <a:latin typeface="Arial"/>
                <a:ea typeface="Arial"/>
                <a:cs typeface="Arial"/>
                <a:sym typeface="Arial"/>
              </a:rPr>
              <a:t>where the muscles contract and the patient has convulsions.</a:t>
            </a:r>
            <a:endParaRPr/>
          </a:p>
          <a:p>
            <a:pPr indent="0" lvl="0" marL="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0" lvl="0" marL="0" rtl="0" algn="l">
              <a:lnSpc>
                <a:spcPct val="90000"/>
              </a:lnSpc>
              <a:spcBef>
                <a:spcPts val="1000"/>
              </a:spcBef>
              <a:spcAft>
                <a:spcPts val="0"/>
              </a:spcAft>
              <a:buClr>
                <a:schemeClr val="dk1"/>
              </a:buClr>
              <a:buSzPts val="2800"/>
              <a:buNone/>
            </a:pPr>
            <a:r>
              <a:rPr lang="en-US">
                <a:latin typeface="Arial"/>
                <a:ea typeface="Arial"/>
                <a:cs typeface="Arial"/>
                <a:sym typeface="Arial"/>
              </a:rPr>
              <a:t>Osteomalacia                           osteoporosis</a:t>
            </a:r>
            <a:endParaRPr/>
          </a:p>
          <a:p>
            <a:pPr indent="0" lvl="0" marL="0" rtl="0" algn="l">
              <a:lnSpc>
                <a:spcPct val="90000"/>
              </a:lnSpc>
              <a:spcBef>
                <a:spcPts val="1000"/>
              </a:spcBef>
              <a:spcAft>
                <a:spcPts val="0"/>
              </a:spcAft>
              <a:buClr>
                <a:schemeClr val="dk1"/>
              </a:buClr>
              <a:buSzPts val="2800"/>
              <a:buNone/>
            </a:pPr>
            <a:r>
              <a:rPr lang="en-US">
                <a:latin typeface="Arial"/>
                <a:ea typeface="Arial"/>
                <a:cs typeface="Arial"/>
                <a:sym typeface="Arial"/>
              </a:rPr>
              <a:t> “adult rickets”</a:t>
            </a:r>
            <a:endParaRPr/>
          </a:p>
        </p:txBody>
      </p:sp>
      <p:cxnSp>
        <p:nvCxnSpPr>
          <p:cNvPr id="128" name="Google Shape;128;p9"/>
          <p:cNvCxnSpPr/>
          <p:nvPr/>
        </p:nvCxnSpPr>
        <p:spPr>
          <a:xfrm flipH="1" rot="10800000">
            <a:off x="3278777" y="5708469"/>
            <a:ext cx="2246812" cy="26125"/>
          </a:xfrm>
          <a:prstGeom prst="straightConnector1">
            <a:avLst/>
          </a:prstGeom>
          <a:noFill/>
          <a:ln cap="flat" cmpd="sng" w="9525">
            <a:solidFill>
              <a:schemeClr val="accent1"/>
            </a:solidFill>
            <a:prstDash val="solid"/>
            <a:miter lim="800000"/>
            <a:headEnd len="sm" w="sm" type="none"/>
            <a:tailEnd len="med" w="med" type="triangl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id="133" name="Google Shape;133;p10"/>
          <p:cNvPicPr preferRelativeResize="0"/>
          <p:nvPr>
            <p:ph idx="1" type="body"/>
          </p:nvPr>
        </p:nvPicPr>
        <p:blipFill rotWithShape="1">
          <a:blip r:embed="rId3">
            <a:alphaModFix/>
          </a:blip>
          <a:srcRect b="0" l="0" r="0" t="0"/>
          <a:stretch/>
        </p:blipFill>
        <p:spPr>
          <a:xfrm>
            <a:off x="6096000" y="1966754"/>
            <a:ext cx="5181600" cy="3886200"/>
          </a:xfrm>
          <a:prstGeom prst="rect">
            <a:avLst/>
          </a:prstGeom>
          <a:noFill/>
          <a:ln>
            <a:noFill/>
          </a:ln>
        </p:spPr>
      </p:pic>
      <p:pic>
        <p:nvPicPr>
          <p:cNvPr id="134" name="Google Shape;134;p10"/>
          <p:cNvPicPr preferRelativeResize="0"/>
          <p:nvPr>
            <p:ph idx="2" type="body"/>
          </p:nvPr>
        </p:nvPicPr>
        <p:blipFill rotWithShape="1">
          <a:blip r:embed="rId4">
            <a:alphaModFix/>
          </a:blip>
          <a:srcRect b="0" l="0" r="0" t="0"/>
          <a:stretch/>
        </p:blipFill>
        <p:spPr>
          <a:xfrm>
            <a:off x="424045" y="1966754"/>
            <a:ext cx="5181600" cy="379337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2022-04-22T17:06:46Z</dcterms:created>
  <dc:creator>User</dc:creator>
</cp:coreProperties>
</file>