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18288000" cy="10287000"/>
  <p:notesSz cx="6858000" cy="9144000"/>
  <p:embeddedFontLst>
    <p:embeddedFont>
      <p:font typeface="Dekko" panose="020B0604020202020204" charset="0"/>
      <p:regular r:id="rId30"/>
    </p:embeddedFon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DM Sans"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hn464SXreS6+qZtrhC+mCTWSCuz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81f41cf5a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92" name="Google Shape;192;g381f41cf5a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81f41cf5a3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strong —------- Mild </a:t>
            </a:r>
            <a:endParaRPr/>
          </a:p>
        </p:txBody>
      </p:sp>
      <p:sp>
        <p:nvSpPr>
          <p:cNvPr id="206" name="Google Shape;206;g381f41cf5a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23ad01b2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strong —------- Mild </a:t>
            </a:r>
            <a:endParaRPr/>
          </a:p>
        </p:txBody>
      </p:sp>
      <p:sp>
        <p:nvSpPr>
          <p:cNvPr id="217" name="Google Shape;217;g3823ad01b2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81f41cf5a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381f41cf5a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 name="Google Shape;3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823ad01b2f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3823ad01b2f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8251cea54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38251cea54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8251cea54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8251cea54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047c742f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g3047c742f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823ad01b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g3823ad01b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81f41cf5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381f41cf5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1ecc4f7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381ecc4f7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823ad01b2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54" name="Google Shape;154;g3823ad01b2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81f41cf5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67" name="Google Shape;167;g381f41cf5a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823ad01b2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Mild   —- strong </a:t>
            </a:r>
            <a:endParaRPr/>
          </a:p>
        </p:txBody>
      </p:sp>
      <p:sp>
        <p:nvSpPr>
          <p:cNvPr id="180" name="Google Shape;180;g3823ad01b2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1792288" y="612775"/>
            <a:ext cx="5486400" cy="4114800"/>
          </a:xfrm>
          <a:prstGeom prst="rect">
            <a:avLst/>
          </a:prstGeom>
          <a:noFill/>
          <a:ln>
            <a:noFill/>
          </a:ln>
        </p:spPr>
      </p:sp>
      <p:sp>
        <p:nvSpPr>
          <p:cNvPr id="64" name="Google Shape;64;p2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search?q=defective&amp;oq=defective&amp;gs_lcrp=EgZjaHJvbWUyBggAEEUYOdIBBzE2M2owajeoAgiwAgE&amp;sourceid=chrome&amp;ie=UTF-8&amp;safe=active&amp;ssui=on"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s://www.google.com/search?q=promptly&amp;oq=prompt&amp;gs_lcrp=EgZjaHJvbWUqBwgAEAAYgAQyBwgAEAAYgAQyDwgBEEUYORiDARixAxiABDIHCAIQABiABDIHCAMQABiABDIHCAQQABiABDIHCAUQABiABDIHCAYQABiABDIGCAcQRRg80gEINTg3NWowajeoAgiwAgE&amp;sourceid=chrome&amp;ie=UTF-8&amp;safe=active&amp;ssui=on"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ordwall.net/resource/53498476/formal-letter-of-complai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1C6"/>
        </a:solidFill>
        <a:effectLst/>
      </p:bgPr>
    </p:bg>
    <p:spTree>
      <p:nvGrpSpPr>
        <p:cNvPr id="1" name="Shape 83"/>
        <p:cNvGrpSpPr/>
        <p:nvPr/>
      </p:nvGrpSpPr>
      <p:grpSpPr>
        <a:xfrm>
          <a:off x="0" y="0"/>
          <a:ext cx="0" cy="0"/>
          <a:chOff x="0" y="0"/>
          <a:chExt cx="0" cy="0"/>
        </a:xfrm>
      </p:grpSpPr>
      <p:sp>
        <p:nvSpPr>
          <p:cNvPr id="84" name="Google Shape;84;p1"/>
          <p:cNvSpPr/>
          <p:nvPr/>
        </p:nvSpPr>
        <p:spPr>
          <a:xfrm>
            <a:off x="2387253" y="1324215"/>
            <a:ext cx="13820903" cy="7614061"/>
          </a:xfrm>
          <a:custGeom>
            <a:avLst/>
            <a:gdLst/>
            <a:ahLst/>
            <a:cxnLst/>
            <a:rect l="l" t="t" r="r" b="b"/>
            <a:pathLst>
              <a:path w="13820903" h="7614061" extrusionOk="0">
                <a:moveTo>
                  <a:pt x="0" y="0"/>
                </a:moveTo>
                <a:lnTo>
                  <a:pt x="13820903" y="0"/>
                </a:lnTo>
                <a:lnTo>
                  <a:pt x="13820903" y="7614061"/>
                </a:lnTo>
                <a:lnTo>
                  <a:pt x="0" y="7614061"/>
                </a:lnTo>
                <a:lnTo>
                  <a:pt x="0" y="0"/>
                </a:lnTo>
                <a:close/>
              </a:path>
            </a:pathLst>
          </a:custGeom>
          <a:blipFill rotWithShape="1">
            <a:blip r:embed="rId3">
              <a:alphaModFix/>
            </a:blip>
            <a:stretch>
              <a:fillRect/>
            </a:stretch>
          </a:blipFill>
          <a:ln>
            <a:noFill/>
          </a:ln>
        </p:spPr>
      </p:sp>
      <p:sp>
        <p:nvSpPr>
          <p:cNvPr id="85" name="Google Shape;85;p1"/>
          <p:cNvSpPr txBox="1"/>
          <p:nvPr/>
        </p:nvSpPr>
        <p:spPr>
          <a:xfrm>
            <a:off x="4691625" y="2680353"/>
            <a:ext cx="9451500" cy="4248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9200" i="0" u="none" strike="noStrike" cap="none">
                <a:solidFill>
                  <a:srgbClr val="000000"/>
                </a:solidFill>
                <a:latin typeface="Times New Roman"/>
                <a:ea typeface="Times New Roman"/>
                <a:cs typeface="Times New Roman"/>
                <a:sym typeface="Times New Roman"/>
              </a:rPr>
              <a:t>Letters </a:t>
            </a:r>
            <a:endParaRPr sz="92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9200" i="0" u="none" strike="noStrike" cap="none">
                <a:solidFill>
                  <a:srgbClr val="000000"/>
                </a:solidFill>
                <a:latin typeface="Times New Roman"/>
                <a:ea typeface="Times New Roman"/>
                <a:cs typeface="Times New Roman"/>
                <a:sym typeface="Times New Roman"/>
              </a:rPr>
              <a:t>of </a:t>
            </a:r>
            <a:endParaRPr sz="920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9200">
                <a:latin typeface="Times New Roman"/>
                <a:ea typeface="Times New Roman"/>
                <a:cs typeface="Times New Roman"/>
                <a:sym typeface="Times New Roman"/>
              </a:rPr>
              <a:t>Complaint</a:t>
            </a:r>
            <a:r>
              <a:rPr lang="en-US" sz="9200" i="0" u="none" strike="noStrike" cap="none">
                <a:solidFill>
                  <a:srgbClr val="000000"/>
                </a:solidFill>
                <a:latin typeface="Times New Roman"/>
                <a:ea typeface="Times New Roman"/>
                <a:cs typeface="Times New Roman"/>
                <a:sym typeface="Times New Roman"/>
              </a:rPr>
              <a:t> </a:t>
            </a:r>
            <a:endParaRPr sz="9200" i="0" u="none" strike="noStrike" cap="none">
              <a:solidFill>
                <a:srgbClr val="000000"/>
              </a:solidFill>
              <a:latin typeface="Times New Roman"/>
              <a:ea typeface="Times New Roman"/>
              <a:cs typeface="Times New Roman"/>
              <a:sym typeface="Times New Roman"/>
            </a:endParaRPr>
          </a:p>
        </p:txBody>
      </p:sp>
      <p:sp>
        <p:nvSpPr>
          <p:cNvPr id="86" name="Google Shape;86;p1"/>
          <p:cNvSpPr txBox="1"/>
          <p:nvPr/>
        </p:nvSpPr>
        <p:spPr>
          <a:xfrm>
            <a:off x="4845762" y="7148686"/>
            <a:ext cx="9489600" cy="615600"/>
          </a:xfrm>
          <a:prstGeom prst="rect">
            <a:avLst/>
          </a:prstGeom>
          <a:noFill/>
          <a:ln>
            <a:noFill/>
          </a:ln>
        </p:spPr>
        <p:txBody>
          <a:bodyPr spcFirstLastPara="1" wrap="square" lIns="0" tIns="0" rIns="0" bIns="0" anchor="t" anchorCtr="0">
            <a:spAutoFit/>
          </a:bodyPr>
          <a:lstStyle/>
          <a:p>
            <a:pPr marL="0" marR="0" lvl="0" indent="0" algn="ctr" rtl="0">
              <a:lnSpc>
                <a:spcPct val="140010"/>
              </a:lnSpc>
              <a:spcBef>
                <a:spcPts val="0"/>
              </a:spcBef>
              <a:spcAft>
                <a:spcPts val="0"/>
              </a:spcAft>
              <a:buNone/>
            </a:pPr>
            <a:r>
              <a:rPr lang="en-US" sz="3999" b="0" i="0" u="none" strike="noStrike" cap="none">
                <a:solidFill>
                  <a:srgbClr val="000000"/>
                </a:solidFill>
                <a:latin typeface="Dekko"/>
                <a:ea typeface="Dekko"/>
                <a:cs typeface="Dekko"/>
                <a:sym typeface="Dekko"/>
              </a:rPr>
              <a:t>Page 46 </a:t>
            </a:r>
            <a:endParaRPr sz="3999" b="0" i="0" u="none" strike="noStrike" cap="none">
              <a:solidFill>
                <a:srgbClr val="000000"/>
              </a:solidFill>
              <a:latin typeface="Dekko"/>
              <a:ea typeface="Dekko"/>
              <a:cs typeface="Dekko"/>
              <a:sym typeface="Dekk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93"/>
        <p:cNvGrpSpPr/>
        <p:nvPr/>
      </p:nvGrpSpPr>
      <p:grpSpPr>
        <a:xfrm>
          <a:off x="0" y="0"/>
          <a:ext cx="0" cy="0"/>
          <a:chOff x="0" y="0"/>
          <a:chExt cx="0" cy="0"/>
        </a:xfrm>
      </p:grpSpPr>
      <p:sp>
        <p:nvSpPr>
          <p:cNvPr id="194" name="Google Shape;194;g381f41cf5a3_0_38"/>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95" name="Google Shape;195;g381f41cf5a3_0_38"/>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96" name="Google Shape;196;g381f41cf5a3_0_38"/>
          <p:cNvSpPr txBox="1"/>
          <p:nvPr/>
        </p:nvSpPr>
        <p:spPr>
          <a:xfrm>
            <a:off x="1812447" y="5544150"/>
            <a:ext cx="5519100" cy="32316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recently bought a phone from your store, but unfortunately, the battery does not last as long as expected. I would appreciate it if you could look into this issue.</a:t>
            </a:r>
            <a:endParaRPr sz="2900" i="0" u="none" strike="noStrike" cap="none">
              <a:solidFill>
                <a:srgbClr val="000000"/>
              </a:solidFill>
              <a:latin typeface="Times New Roman"/>
              <a:ea typeface="Times New Roman"/>
              <a:cs typeface="Times New Roman"/>
              <a:sym typeface="Times New Roman"/>
            </a:endParaRPr>
          </a:p>
        </p:txBody>
      </p:sp>
      <p:sp>
        <p:nvSpPr>
          <p:cNvPr id="197" name="Google Shape;197;g381f41cf5a3_0_38"/>
          <p:cNvSpPr txBox="1"/>
          <p:nvPr/>
        </p:nvSpPr>
        <p:spPr>
          <a:xfrm>
            <a:off x="1818825" y="6711536"/>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g381f41cf5a3_0_38"/>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g381f41cf5a3_0_38"/>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00" name="Google Shape;200;g381f41cf5a3_0_38"/>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phone I purchased from your store is faulty, and the battery drains within a few hours. This is completely unacceptable, and I demand a replacement or a full refund immediately.</a:t>
            </a:r>
            <a:endParaRPr sz="3000">
              <a:solidFill>
                <a:schemeClr val="dk1"/>
              </a:solidFill>
              <a:latin typeface="Times New Roman"/>
              <a:ea typeface="Times New Roman"/>
              <a:cs typeface="Times New Roman"/>
              <a:sym typeface="Times New Roman"/>
            </a:endParaRPr>
          </a:p>
        </p:txBody>
      </p:sp>
      <p:sp>
        <p:nvSpPr>
          <p:cNvPr id="201" name="Google Shape;201;g381f41cf5a3_0_38"/>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 About a Product (e.g., phone)</a:t>
            </a:r>
            <a:endParaRPr sz="3200">
              <a:solidFill>
                <a:schemeClr val="dk1"/>
              </a:solidFill>
              <a:latin typeface="Calibri"/>
              <a:ea typeface="Calibri"/>
              <a:cs typeface="Calibri"/>
              <a:sym typeface="Calibri"/>
            </a:endParaRPr>
          </a:p>
        </p:txBody>
      </p:sp>
      <p:sp>
        <p:nvSpPr>
          <p:cNvPr id="202" name="Google Shape;202;g381f41cf5a3_0_38"/>
          <p:cNvSpPr txBox="1"/>
          <p:nvPr/>
        </p:nvSpPr>
        <p:spPr>
          <a:xfrm>
            <a:off x="3013350" y="3779700"/>
            <a:ext cx="3615300" cy="20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33CCCC"/>
                </a:solidFill>
                <a:latin typeface="Times New Roman"/>
                <a:ea typeface="Times New Roman"/>
                <a:cs typeface="Times New Roman"/>
                <a:sym typeface="Times New Roman"/>
              </a:rPr>
              <a:t>Mild Tone </a:t>
            </a:r>
            <a:endParaRPr sz="4800" b="1">
              <a:solidFill>
                <a:srgbClr val="33CCCC"/>
              </a:solidFill>
              <a:latin typeface="Times New Roman"/>
              <a:ea typeface="Times New Roman"/>
              <a:cs typeface="Times New Roman"/>
              <a:sym typeface="Times New Roman"/>
            </a:endParaRPr>
          </a:p>
        </p:txBody>
      </p:sp>
      <p:sp>
        <p:nvSpPr>
          <p:cNvPr id="203" name="Google Shape;203;g381f41cf5a3_0_38"/>
          <p:cNvSpPr txBox="1"/>
          <p:nvPr/>
        </p:nvSpPr>
        <p:spPr>
          <a:xfrm>
            <a:off x="12476075" y="3429000"/>
            <a:ext cx="3615300" cy="12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800" b="1">
                <a:solidFill>
                  <a:srgbClr val="CC0000"/>
                </a:solidFill>
                <a:latin typeface="Times New Roman"/>
                <a:ea typeface="Times New Roman"/>
                <a:cs typeface="Times New Roman"/>
                <a:sym typeface="Times New Roman"/>
              </a:rPr>
              <a:t>Strong Tone </a:t>
            </a:r>
            <a:endParaRPr sz="4800" b="1">
              <a:solidFill>
                <a:srgbClr val="CC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p:tgtEl>
                                          <p:spTgt spid="19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07"/>
        <p:cNvGrpSpPr/>
        <p:nvPr/>
      </p:nvGrpSpPr>
      <p:grpSpPr>
        <a:xfrm>
          <a:off x="0" y="0"/>
          <a:ext cx="0" cy="0"/>
          <a:chOff x="0" y="0"/>
          <a:chExt cx="0" cy="0"/>
        </a:xfrm>
      </p:grpSpPr>
      <p:sp>
        <p:nvSpPr>
          <p:cNvPr id="208" name="Google Shape;208;g381f41cf5a3_0_52"/>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09" name="Google Shape;209;g381f41cf5a3_0_52"/>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210" name="Google Shape;210;g381f41cf5a3_0_52"/>
          <p:cNvSpPr txBox="1"/>
          <p:nvPr/>
        </p:nvSpPr>
        <p:spPr>
          <a:xfrm>
            <a:off x="1812447" y="5544150"/>
            <a:ext cx="5519100" cy="39243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bus service is consistently late, causing serious problems for passengers who rely on it daily. This situation cannot continue, and urgent action must be taken to resolve it.</a:t>
            </a:r>
            <a:endParaRPr sz="2900" i="0" u="none" strike="noStrike" cap="none">
              <a:solidFill>
                <a:srgbClr val="000000"/>
              </a:solidFill>
              <a:latin typeface="Times New Roman"/>
              <a:ea typeface="Times New Roman"/>
              <a:cs typeface="Times New Roman"/>
              <a:sym typeface="Times New Roman"/>
            </a:endParaRPr>
          </a:p>
        </p:txBody>
      </p:sp>
      <p:sp>
        <p:nvSpPr>
          <p:cNvPr id="211" name="Google Shape;211;g381f41cf5a3_0_52"/>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g381f41cf5a3_0_52"/>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13" name="Google Shape;213;g381f41cf5a3_0_52"/>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noticed that the bus often arrives later than scheduled, which can be inconvenient for passengers. I hope the timetable can be adjusted to avoid delays.</a:t>
            </a:r>
            <a:endParaRPr sz="3000">
              <a:solidFill>
                <a:schemeClr val="dk1"/>
              </a:solidFill>
              <a:latin typeface="Times New Roman"/>
              <a:ea typeface="Times New Roman"/>
              <a:cs typeface="Times New Roman"/>
              <a:sym typeface="Times New Roman"/>
            </a:endParaRPr>
          </a:p>
        </p:txBody>
      </p:sp>
      <p:sp>
        <p:nvSpPr>
          <p:cNvPr id="214" name="Google Shape;214;g381f41cf5a3_0_52"/>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About Public Transport:</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18"/>
        <p:cNvGrpSpPr/>
        <p:nvPr/>
      </p:nvGrpSpPr>
      <p:grpSpPr>
        <a:xfrm>
          <a:off x="0" y="0"/>
          <a:ext cx="0" cy="0"/>
          <a:chOff x="0" y="0"/>
          <a:chExt cx="0" cy="0"/>
        </a:xfrm>
      </p:grpSpPr>
      <p:sp>
        <p:nvSpPr>
          <p:cNvPr id="219" name="Google Shape;219;g3823ad01b2f_0_90"/>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20" name="Google Shape;220;g3823ad01b2f_0_90"/>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221" name="Google Shape;221;g3823ad01b2f_0_90"/>
          <p:cNvSpPr txBox="1"/>
          <p:nvPr/>
        </p:nvSpPr>
        <p:spPr>
          <a:xfrm>
            <a:off x="1812447" y="5544150"/>
            <a:ext cx="5519100" cy="39243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bus service is consistently late, causing serious problems for passengers who rely on it daily. This situation cannot continue, and urgent action must be taken to resolve it.</a:t>
            </a:r>
            <a:endParaRPr sz="2900" i="0" u="none" strike="noStrike" cap="none">
              <a:solidFill>
                <a:srgbClr val="000000"/>
              </a:solidFill>
              <a:latin typeface="Times New Roman"/>
              <a:ea typeface="Times New Roman"/>
              <a:cs typeface="Times New Roman"/>
              <a:sym typeface="Times New Roman"/>
            </a:endParaRPr>
          </a:p>
        </p:txBody>
      </p:sp>
      <p:sp>
        <p:nvSpPr>
          <p:cNvPr id="222" name="Google Shape;222;g3823ad01b2f_0_90"/>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g3823ad01b2f_0_90"/>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224" name="Google Shape;224;g3823ad01b2f_0_90"/>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noticed that the bus often arrives later than scheduled, which can be inconvenient for passengers. I hope the timetable can be adjusted to avoid delays.</a:t>
            </a:r>
            <a:endParaRPr sz="3000">
              <a:solidFill>
                <a:schemeClr val="dk1"/>
              </a:solidFill>
              <a:latin typeface="Times New Roman"/>
              <a:ea typeface="Times New Roman"/>
              <a:cs typeface="Times New Roman"/>
              <a:sym typeface="Times New Roman"/>
            </a:endParaRPr>
          </a:p>
        </p:txBody>
      </p:sp>
      <p:sp>
        <p:nvSpPr>
          <p:cNvPr id="225" name="Google Shape;225;g3823ad01b2f_0_90"/>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About Public Transport:</a:t>
            </a:r>
            <a:endParaRPr sz="3200">
              <a:solidFill>
                <a:schemeClr val="dk1"/>
              </a:solidFill>
              <a:latin typeface="Calibri"/>
              <a:ea typeface="Calibri"/>
              <a:cs typeface="Calibri"/>
              <a:sym typeface="Calibri"/>
            </a:endParaRPr>
          </a:p>
        </p:txBody>
      </p:sp>
      <p:sp>
        <p:nvSpPr>
          <p:cNvPr id="226" name="Google Shape;226;g3823ad01b2f_0_90"/>
          <p:cNvSpPr txBox="1"/>
          <p:nvPr/>
        </p:nvSpPr>
        <p:spPr>
          <a:xfrm>
            <a:off x="12670250" y="3446084"/>
            <a:ext cx="3615300" cy="201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33CCCC"/>
                </a:solidFill>
                <a:latin typeface="Times New Roman"/>
                <a:ea typeface="Times New Roman"/>
                <a:cs typeface="Times New Roman"/>
                <a:sym typeface="Times New Roman"/>
              </a:rPr>
              <a:t>Mild Tone </a:t>
            </a:r>
            <a:endParaRPr sz="4800" b="1">
              <a:solidFill>
                <a:srgbClr val="33CCCC"/>
              </a:solidFill>
              <a:latin typeface="Times New Roman"/>
              <a:ea typeface="Times New Roman"/>
              <a:cs typeface="Times New Roman"/>
              <a:sym typeface="Times New Roman"/>
            </a:endParaRPr>
          </a:p>
        </p:txBody>
      </p:sp>
      <p:sp>
        <p:nvSpPr>
          <p:cNvPr id="227" name="Google Shape;227;g3823ad01b2f_0_90"/>
          <p:cNvSpPr txBox="1"/>
          <p:nvPr/>
        </p:nvSpPr>
        <p:spPr>
          <a:xfrm>
            <a:off x="3275800" y="3714100"/>
            <a:ext cx="3615300" cy="1231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800" b="1">
                <a:solidFill>
                  <a:srgbClr val="CC0000"/>
                </a:solidFill>
                <a:latin typeface="Times New Roman"/>
                <a:ea typeface="Times New Roman"/>
                <a:cs typeface="Times New Roman"/>
                <a:sym typeface="Times New Roman"/>
              </a:rPr>
              <a:t>Strong Tone </a:t>
            </a:r>
            <a:endParaRPr sz="4800" b="1">
              <a:solidFill>
                <a:srgbClr val="CC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BD2"/>
        </a:solidFill>
        <a:effectLst/>
      </p:bgPr>
    </p:bg>
    <p:spTree>
      <p:nvGrpSpPr>
        <p:cNvPr id="1" name="Shape 231"/>
        <p:cNvGrpSpPr/>
        <p:nvPr/>
      </p:nvGrpSpPr>
      <p:grpSpPr>
        <a:xfrm>
          <a:off x="0" y="0"/>
          <a:ext cx="0" cy="0"/>
          <a:chOff x="0" y="0"/>
          <a:chExt cx="0" cy="0"/>
        </a:xfrm>
      </p:grpSpPr>
      <p:sp>
        <p:nvSpPr>
          <p:cNvPr id="232" name="Google Shape;232;p13"/>
          <p:cNvSpPr/>
          <p:nvPr/>
        </p:nvSpPr>
        <p:spPr>
          <a:xfrm rot="562402">
            <a:off x="10627059" y="2382805"/>
            <a:ext cx="5032684" cy="4932030"/>
          </a:xfrm>
          <a:custGeom>
            <a:avLst/>
            <a:gdLst/>
            <a:ahLst/>
            <a:cxnLst/>
            <a:rect l="l" t="t" r="r" b="b"/>
            <a:pathLst>
              <a:path w="5032684" h="4932030" extrusionOk="0">
                <a:moveTo>
                  <a:pt x="0" y="0"/>
                </a:moveTo>
                <a:lnTo>
                  <a:pt x="5032684" y="0"/>
                </a:lnTo>
                <a:lnTo>
                  <a:pt x="5032684" y="4932030"/>
                </a:lnTo>
                <a:lnTo>
                  <a:pt x="0" y="4932030"/>
                </a:lnTo>
                <a:lnTo>
                  <a:pt x="0" y="0"/>
                </a:lnTo>
                <a:close/>
              </a:path>
            </a:pathLst>
          </a:custGeom>
          <a:blipFill rotWithShape="1">
            <a:blip r:embed="rId3">
              <a:alphaModFix/>
            </a:blip>
            <a:stretch>
              <a:fillRect/>
            </a:stretch>
          </a:blipFill>
          <a:ln>
            <a:noFill/>
          </a:ln>
        </p:spPr>
      </p:sp>
      <p:sp>
        <p:nvSpPr>
          <p:cNvPr id="233" name="Google Shape;233;p13"/>
          <p:cNvSpPr/>
          <p:nvPr/>
        </p:nvSpPr>
        <p:spPr>
          <a:xfrm>
            <a:off x="13740736" y="5554094"/>
            <a:ext cx="2325707" cy="3010623"/>
          </a:xfrm>
          <a:custGeom>
            <a:avLst/>
            <a:gdLst/>
            <a:ahLst/>
            <a:cxnLst/>
            <a:rect l="l" t="t" r="r" b="b"/>
            <a:pathLst>
              <a:path w="2325707" h="3010623" extrusionOk="0">
                <a:moveTo>
                  <a:pt x="0" y="0"/>
                </a:moveTo>
                <a:lnTo>
                  <a:pt x="2325707" y="0"/>
                </a:lnTo>
                <a:lnTo>
                  <a:pt x="2325707" y="3010623"/>
                </a:lnTo>
                <a:lnTo>
                  <a:pt x="0" y="3010623"/>
                </a:lnTo>
                <a:lnTo>
                  <a:pt x="0" y="0"/>
                </a:lnTo>
                <a:close/>
              </a:path>
            </a:pathLst>
          </a:custGeom>
          <a:blipFill rotWithShape="1">
            <a:blip r:embed="rId4">
              <a:alphaModFix/>
            </a:blip>
            <a:stretch>
              <a:fillRect/>
            </a:stretch>
          </a:blipFill>
          <a:ln>
            <a:noFill/>
          </a:ln>
        </p:spPr>
      </p:sp>
      <p:sp>
        <p:nvSpPr>
          <p:cNvPr id="234" name="Google Shape;234;p13"/>
          <p:cNvSpPr txBox="1"/>
          <p:nvPr/>
        </p:nvSpPr>
        <p:spPr>
          <a:xfrm>
            <a:off x="10967660" y="4433774"/>
            <a:ext cx="3777600" cy="1792800"/>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n-US" sz="5294">
                <a:solidFill>
                  <a:srgbClr val="000000"/>
                </a:solidFill>
                <a:latin typeface="Arial"/>
                <a:ea typeface="Arial"/>
                <a:cs typeface="Arial"/>
                <a:sym typeface="Arial"/>
              </a:rPr>
              <a:t>Opening remarks </a:t>
            </a:r>
            <a:endParaRPr sz="5294">
              <a:solidFill>
                <a:srgbClr val="000000"/>
              </a:solidFill>
              <a:latin typeface="Arial"/>
              <a:ea typeface="Arial"/>
              <a:cs typeface="Arial"/>
              <a:sym typeface="Arial"/>
            </a:endParaRPr>
          </a:p>
        </p:txBody>
      </p:sp>
      <p:sp>
        <p:nvSpPr>
          <p:cNvPr id="235" name="Google Shape;235;p13"/>
          <p:cNvSpPr txBox="1"/>
          <p:nvPr/>
        </p:nvSpPr>
        <p:spPr>
          <a:xfrm>
            <a:off x="2038032" y="1559116"/>
            <a:ext cx="8182327" cy="2122312"/>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(Mild) :</a:t>
            </a:r>
            <a:r>
              <a:rPr lang="en-US" sz="2799">
                <a:solidFill>
                  <a:srgbClr val="000000"/>
                </a:solidFill>
                <a:latin typeface="DM Sans"/>
                <a:ea typeface="DM Sans"/>
                <a:cs typeface="DM Sans"/>
                <a:sym typeface="DM Sans"/>
              </a:rPr>
              <a:t> I am writing to complain about/ regarding/on account of/because of/on the subject of ... am writing to draw your attention to ... am writing to you in connection with ... etc. </a:t>
            </a:r>
            <a:endParaRPr sz="2799">
              <a:solidFill>
                <a:srgbClr val="000000"/>
              </a:solidFill>
              <a:latin typeface="DM Sans"/>
              <a:ea typeface="DM Sans"/>
              <a:cs typeface="DM Sans"/>
              <a:sym typeface="DM Sans"/>
            </a:endParaRPr>
          </a:p>
        </p:txBody>
      </p:sp>
      <p:sp>
        <p:nvSpPr>
          <p:cNvPr id="236" name="Google Shape;236;p13"/>
          <p:cNvSpPr txBox="1"/>
          <p:nvPr/>
        </p:nvSpPr>
        <p:spPr>
          <a:xfrm>
            <a:off x="2076696" y="4991100"/>
            <a:ext cx="8182327" cy="1615827"/>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(Strong): </a:t>
            </a:r>
            <a:r>
              <a:rPr lang="en-US" sz="2799">
                <a:solidFill>
                  <a:srgbClr val="000000"/>
                </a:solidFill>
                <a:latin typeface="DM Sans"/>
                <a:ea typeface="DM Sans"/>
                <a:cs typeface="DM Sans"/>
                <a:sym typeface="DM Sans"/>
              </a:rPr>
              <a:t>I was appalled at/l want to express my strong dissatisfaction with/l feel | must protest/complain about, etc.</a:t>
            </a:r>
            <a:endParaRPr sz="2799">
              <a:solidFill>
                <a:srgbClr val="000000"/>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animEffect transition="in" filter="fade">
                                      <p:cBhvr>
                                        <p:cTn id="7" dur="500"/>
                                        <p:tgtEl>
                                          <p:spTgt spid="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6">
                                            <p:txEl>
                                              <p:pRg st="0" end="0"/>
                                            </p:txEl>
                                          </p:spTgt>
                                        </p:tgtEl>
                                        <p:attrNameLst>
                                          <p:attrName>style.visibility</p:attrName>
                                        </p:attrNameLst>
                                      </p:cBhvr>
                                      <p:to>
                                        <p:strVal val="visible"/>
                                      </p:to>
                                    </p:set>
                                    <p:anim calcmode="lin" valueType="num">
                                      <p:cBhvr additive="base">
                                        <p:cTn id="12" dur="500"/>
                                        <p:tgtEl>
                                          <p:spTgt spid="23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240"/>
        <p:cNvGrpSpPr/>
        <p:nvPr/>
      </p:nvGrpSpPr>
      <p:grpSpPr>
        <a:xfrm>
          <a:off x="0" y="0"/>
          <a:ext cx="0" cy="0"/>
          <a:chOff x="0" y="0"/>
          <a:chExt cx="0" cy="0"/>
        </a:xfrm>
      </p:grpSpPr>
      <p:sp>
        <p:nvSpPr>
          <p:cNvPr id="241" name="Google Shape;241;p14"/>
          <p:cNvSpPr/>
          <p:nvPr/>
        </p:nvSpPr>
        <p:spPr>
          <a:xfrm>
            <a:off x="2459303" y="2940504"/>
            <a:ext cx="4452787" cy="4535246"/>
          </a:xfrm>
          <a:custGeom>
            <a:avLst/>
            <a:gdLst/>
            <a:ahLst/>
            <a:cxnLst/>
            <a:rect l="l" t="t" r="r" b="b"/>
            <a:pathLst>
              <a:path w="4452787" h="4535246" extrusionOk="0">
                <a:moveTo>
                  <a:pt x="0" y="0"/>
                </a:moveTo>
                <a:lnTo>
                  <a:pt x="4452786" y="0"/>
                </a:lnTo>
                <a:lnTo>
                  <a:pt x="4452786" y="4535246"/>
                </a:lnTo>
                <a:lnTo>
                  <a:pt x="0" y="4535246"/>
                </a:lnTo>
                <a:lnTo>
                  <a:pt x="0" y="0"/>
                </a:lnTo>
                <a:close/>
              </a:path>
            </a:pathLst>
          </a:custGeom>
          <a:blipFill rotWithShape="1">
            <a:blip r:embed="rId3">
              <a:alphaModFix/>
            </a:blip>
            <a:stretch>
              <a:fillRect/>
            </a:stretch>
          </a:blipFill>
          <a:ln>
            <a:noFill/>
          </a:ln>
        </p:spPr>
      </p:sp>
      <p:sp>
        <p:nvSpPr>
          <p:cNvPr id="242" name="Google Shape;242;p14"/>
          <p:cNvSpPr/>
          <p:nvPr/>
        </p:nvSpPr>
        <p:spPr>
          <a:xfrm>
            <a:off x="1834758" y="5403046"/>
            <a:ext cx="1854473" cy="2842104"/>
          </a:xfrm>
          <a:custGeom>
            <a:avLst/>
            <a:gdLst/>
            <a:ahLst/>
            <a:cxnLst/>
            <a:rect l="l" t="t" r="r" b="b"/>
            <a:pathLst>
              <a:path w="1854473" h="2842104" extrusionOk="0">
                <a:moveTo>
                  <a:pt x="0" y="0"/>
                </a:moveTo>
                <a:lnTo>
                  <a:pt x="1854472" y="0"/>
                </a:lnTo>
                <a:lnTo>
                  <a:pt x="1854472" y="2842103"/>
                </a:lnTo>
                <a:lnTo>
                  <a:pt x="0" y="2842103"/>
                </a:lnTo>
                <a:lnTo>
                  <a:pt x="0" y="0"/>
                </a:lnTo>
                <a:close/>
              </a:path>
            </a:pathLst>
          </a:custGeom>
          <a:blipFill rotWithShape="1">
            <a:blip r:embed="rId4">
              <a:alphaModFix/>
            </a:blip>
            <a:stretch>
              <a:fillRect/>
            </a:stretch>
          </a:blipFill>
          <a:ln>
            <a:noFill/>
          </a:ln>
        </p:spPr>
      </p:sp>
      <p:sp>
        <p:nvSpPr>
          <p:cNvPr id="243" name="Google Shape;243;p14"/>
          <p:cNvSpPr txBox="1"/>
          <p:nvPr/>
        </p:nvSpPr>
        <p:spPr>
          <a:xfrm>
            <a:off x="3168946" y="4271182"/>
            <a:ext cx="3566400" cy="23700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6999">
                <a:solidFill>
                  <a:srgbClr val="000000"/>
                </a:solidFill>
                <a:latin typeface="Arial"/>
                <a:ea typeface="Arial"/>
                <a:cs typeface="Arial"/>
                <a:sym typeface="Arial"/>
              </a:rPr>
              <a:t>Closing remarks </a:t>
            </a:r>
            <a:endParaRPr sz="6999">
              <a:solidFill>
                <a:srgbClr val="000000"/>
              </a:solidFill>
              <a:latin typeface="Arial"/>
              <a:ea typeface="Arial"/>
              <a:cs typeface="Arial"/>
              <a:sym typeface="Arial"/>
            </a:endParaRPr>
          </a:p>
        </p:txBody>
      </p:sp>
      <p:sp>
        <p:nvSpPr>
          <p:cNvPr id="244" name="Google Shape;244;p14"/>
          <p:cNvSpPr txBox="1"/>
          <p:nvPr/>
        </p:nvSpPr>
        <p:spPr>
          <a:xfrm>
            <a:off x="8077200" y="1790700"/>
            <a:ext cx="9525000" cy="2154436"/>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(Mild) </a:t>
            </a:r>
            <a:r>
              <a:rPr lang="en-US" sz="2799">
                <a:solidFill>
                  <a:srgbClr val="000000"/>
                </a:solidFill>
                <a:latin typeface="DM Sans"/>
                <a:ea typeface="DM Sans"/>
                <a:cs typeface="DM Sans"/>
                <a:sym typeface="DM Sans"/>
              </a:rPr>
              <a:t>I hope/assume you will replace/l trust the situation will improve/l hope the matter will be resolved/l hope we can sort this matter out amicably, etc.</a:t>
            </a:r>
            <a:endParaRPr sz="2799">
              <a:solidFill>
                <a:srgbClr val="000000"/>
              </a:solidFill>
              <a:latin typeface="DM Sans"/>
              <a:ea typeface="DM Sans"/>
              <a:cs typeface="DM Sans"/>
              <a:sym typeface="DM Sans"/>
            </a:endParaRPr>
          </a:p>
          <a:p>
            <a:pPr marL="0" marR="0" lvl="0" indent="0" algn="l" rtl="0">
              <a:lnSpc>
                <a:spcPct val="150017"/>
              </a:lnSpc>
              <a:spcBef>
                <a:spcPts val="0"/>
              </a:spcBef>
              <a:spcAft>
                <a:spcPts val="0"/>
              </a:spcAft>
              <a:buNone/>
            </a:pPr>
            <a:endParaRPr sz="2799">
              <a:solidFill>
                <a:srgbClr val="000000"/>
              </a:solidFill>
              <a:latin typeface="DM Sans"/>
              <a:ea typeface="DM Sans"/>
              <a:cs typeface="DM Sans"/>
              <a:sym typeface="DM Sans"/>
            </a:endParaRPr>
          </a:p>
        </p:txBody>
      </p:sp>
      <p:sp>
        <p:nvSpPr>
          <p:cNvPr id="245" name="Google Shape;245;p14"/>
          <p:cNvSpPr txBox="1"/>
          <p:nvPr/>
        </p:nvSpPr>
        <p:spPr>
          <a:xfrm>
            <a:off x="8104909" y="4930371"/>
            <a:ext cx="9525000" cy="1583703"/>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799" b="1">
                <a:solidFill>
                  <a:srgbClr val="000000"/>
                </a:solidFill>
                <a:latin typeface="DM Sans"/>
                <a:ea typeface="DM Sans"/>
                <a:cs typeface="DM Sans"/>
                <a:sym typeface="DM Sans"/>
              </a:rPr>
              <a:t>(Strong) </a:t>
            </a:r>
            <a:r>
              <a:rPr lang="en-US" sz="2799">
                <a:solidFill>
                  <a:srgbClr val="000000"/>
                </a:solidFill>
                <a:latin typeface="DM Sans"/>
                <a:ea typeface="DM Sans"/>
                <a:cs typeface="DM Sans"/>
                <a:sym typeface="DM Sans"/>
              </a:rPr>
              <a:t>I insist you replace the item at once/l demand a full refund/l hope that I will not be forced to take further action, etc.</a:t>
            </a:r>
            <a:endParaRPr sz="2799">
              <a:solidFill>
                <a:srgbClr val="000000"/>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5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5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0" end="0"/>
                                            </p:txEl>
                                          </p:spTgt>
                                        </p:tgtEl>
                                        <p:attrNameLst>
                                          <p:attrName>style.visibility</p:attrName>
                                        </p:attrNameLst>
                                      </p:cBhvr>
                                      <p:to>
                                        <p:strVal val="visible"/>
                                      </p:to>
                                    </p:set>
                                    <p:animEffect transition="in" filter="fade">
                                      <p:cBhvr>
                                        <p:cTn id="17" dur="2000"/>
                                        <p:tgtEl>
                                          <p:spTgt spid="2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249"/>
        <p:cNvGrpSpPr/>
        <p:nvPr/>
      </p:nvGrpSpPr>
      <p:grpSpPr>
        <a:xfrm>
          <a:off x="0" y="0"/>
          <a:ext cx="0" cy="0"/>
          <a:chOff x="0" y="0"/>
          <a:chExt cx="0" cy="0"/>
        </a:xfrm>
      </p:grpSpPr>
      <p:sp>
        <p:nvSpPr>
          <p:cNvPr id="250" name="Google Shape;250;g381f41cf5a3_1_1"/>
          <p:cNvSpPr/>
          <p:nvPr/>
        </p:nvSpPr>
        <p:spPr>
          <a:xfrm>
            <a:off x="11002630" y="1924903"/>
            <a:ext cx="5173301" cy="6118958"/>
          </a:xfrm>
          <a:custGeom>
            <a:avLst/>
            <a:gdLst/>
            <a:ahLst/>
            <a:cxnLst/>
            <a:rect l="l" t="t" r="r" b="b"/>
            <a:pathLst>
              <a:path w="5173301" h="6118958" extrusionOk="0">
                <a:moveTo>
                  <a:pt x="0" y="0"/>
                </a:moveTo>
                <a:lnTo>
                  <a:pt x="5173301" y="0"/>
                </a:lnTo>
                <a:lnTo>
                  <a:pt x="5173301" y="6118958"/>
                </a:lnTo>
                <a:lnTo>
                  <a:pt x="0" y="6118958"/>
                </a:lnTo>
                <a:lnTo>
                  <a:pt x="0" y="0"/>
                </a:lnTo>
                <a:close/>
              </a:path>
            </a:pathLst>
          </a:custGeom>
          <a:blipFill rotWithShape="1">
            <a:blip r:embed="rId3">
              <a:alphaModFix/>
            </a:blip>
            <a:stretch>
              <a:fillRect/>
            </a:stretch>
          </a:blipFill>
          <a:ln>
            <a:noFill/>
          </a:ln>
        </p:spPr>
      </p:sp>
      <p:sp>
        <p:nvSpPr>
          <p:cNvPr id="251" name="Google Shape;251;g381f41cf5a3_1_1"/>
          <p:cNvSpPr/>
          <p:nvPr/>
        </p:nvSpPr>
        <p:spPr>
          <a:xfrm flipH="1">
            <a:off x="14428059" y="5479829"/>
            <a:ext cx="2226552" cy="2882268"/>
          </a:xfrm>
          <a:custGeom>
            <a:avLst/>
            <a:gdLst/>
            <a:ahLst/>
            <a:cxnLst/>
            <a:rect l="l" t="t" r="r" b="b"/>
            <a:pathLst>
              <a:path w="2226552" h="2882268" extrusionOk="0">
                <a:moveTo>
                  <a:pt x="2226552" y="0"/>
                </a:moveTo>
                <a:lnTo>
                  <a:pt x="0" y="0"/>
                </a:lnTo>
                <a:lnTo>
                  <a:pt x="0" y="2882268"/>
                </a:lnTo>
                <a:lnTo>
                  <a:pt x="2226552" y="2882268"/>
                </a:lnTo>
                <a:lnTo>
                  <a:pt x="2226552" y="0"/>
                </a:lnTo>
                <a:close/>
              </a:path>
            </a:pathLst>
          </a:custGeom>
          <a:blipFill rotWithShape="1">
            <a:blip r:embed="rId4">
              <a:alphaModFix/>
            </a:blip>
            <a:stretch>
              <a:fillRect/>
            </a:stretch>
          </a:blipFill>
          <a:ln>
            <a:noFill/>
          </a:ln>
        </p:spPr>
      </p:sp>
      <p:sp>
        <p:nvSpPr>
          <p:cNvPr id="252" name="Google Shape;252;g381f41cf5a3_1_1"/>
          <p:cNvSpPr txBox="1"/>
          <p:nvPr/>
        </p:nvSpPr>
        <p:spPr>
          <a:xfrm>
            <a:off x="11430000" y="4152900"/>
            <a:ext cx="3904200" cy="23979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5900" b="1" u="sng">
                <a:solidFill>
                  <a:srgbClr val="6AA84F"/>
                </a:solidFill>
                <a:latin typeface="Times New Roman"/>
                <a:ea typeface="Times New Roman"/>
                <a:cs typeface="Times New Roman"/>
                <a:sym typeface="Times New Roman"/>
              </a:rPr>
              <a:t>Important Note!</a:t>
            </a:r>
            <a:r>
              <a:rPr lang="en-US" sz="8499" b="1" u="sng">
                <a:solidFill>
                  <a:srgbClr val="6AA84F"/>
                </a:solidFill>
                <a:latin typeface="Times New Roman"/>
                <a:ea typeface="Times New Roman"/>
                <a:cs typeface="Times New Roman"/>
                <a:sym typeface="Times New Roman"/>
              </a:rPr>
              <a:t>  </a:t>
            </a:r>
            <a:endParaRPr sz="8499" b="1" u="sng">
              <a:solidFill>
                <a:srgbClr val="6AA84F"/>
              </a:solidFill>
              <a:latin typeface="Times New Roman"/>
              <a:ea typeface="Times New Roman"/>
              <a:cs typeface="Times New Roman"/>
              <a:sym typeface="Times New Roman"/>
            </a:endParaRPr>
          </a:p>
        </p:txBody>
      </p:sp>
      <p:sp>
        <p:nvSpPr>
          <p:cNvPr id="253" name="Google Shape;253;g381f41cf5a3_1_1"/>
          <p:cNvSpPr txBox="1"/>
          <p:nvPr/>
        </p:nvSpPr>
        <p:spPr>
          <a:xfrm>
            <a:off x="917774" y="1648775"/>
            <a:ext cx="9670200" cy="843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SzPts val="1100"/>
              <a:buNone/>
            </a:pPr>
            <a:r>
              <a:rPr lang="en-US" sz="3600" b="1">
                <a:solidFill>
                  <a:schemeClr val="dk1"/>
                </a:solidFill>
                <a:highlight>
                  <a:srgbClr val="FFFF00"/>
                </a:highlight>
                <a:latin typeface="Times New Roman"/>
                <a:ea typeface="Times New Roman"/>
                <a:cs typeface="Times New Roman"/>
                <a:sym typeface="Times New Roman"/>
              </a:rPr>
              <a:t>Kindly note that if you chose to write your complaint letter in a mild tone, stick to using the mild tone throughout your letter; however, if you chose to write your complaint letter in a strong tone, stick to using the strong tone throughout your letter. </a:t>
            </a: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r>
              <a:rPr lang="en-US" sz="3600" b="1">
                <a:solidFill>
                  <a:schemeClr val="dk1"/>
                </a:solidFill>
                <a:highlight>
                  <a:srgbClr val="FFFF00"/>
                </a:highlight>
                <a:latin typeface="Times New Roman"/>
                <a:ea typeface="Times New Roman"/>
                <a:cs typeface="Times New Roman"/>
                <a:sym typeface="Times New Roman"/>
              </a:rPr>
              <a:t>In other words, stick to using </a:t>
            </a:r>
            <a:r>
              <a:rPr lang="en-US" sz="3600" b="1" u="sng">
                <a:solidFill>
                  <a:schemeClr val="dk1"/>
                </a:solidFill>
                <a:highlight>
                  <a:srgbClr val="FFFF00"/>
                </a:highlight>
                <a:latin typeface="Times New Roman"/>
                <a:ea typeface="Times New Roman"/>
                <a:cs typeface="Times New Roman"/>
                <a:sym typeface="Times New Roman"/>
              </a:rPr>
              <a:t>only one tone</a:t>
            </a:r>
            <a:r>
              <a:rPr lang="en-US" sz="3600" b="1">
                <a:solidFill>
                  <a:schemeClr val="dk1"/>
                </a:solidFill>
                <a:highlight>
                  <a:srgbClr val="FFFF00"/>
                </a:highlight>
                <a:latin typeface="Times New Roman"/>
                <a:ea typeface="Times New Roman"/>
                <a:cs typeface="Times New Roman"/>
                <a:sym typeface="Times New Roman"/>
              </a:rPr>
              <a:t> </a:t>
            </a:r>
            <a:r>
              <a:rPr lang="en-US" sz="3600" b="1" u="sng">
                <a:solidFill>
                  <a:schemeClr val="dk1"/>
                </a:solidFill>
                <a:highlight>
                  <a:srgbClr val="FFFF00"/>
                </a:highlight>
                <a:latin typeface="Times New Roman"/>
                <a:ea typeface="Times New Roman"/>
                <a:cs typeface="Times New Roman"/>
                <a:sym typeface="Times New Roman"/>
              </a:rPr>
              <a:t>throughout your letter of complaint. </a:t>
            </a:r>
            <a:endParaRPr sz="3600" b="1" u="sng">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SzPts val="1100"/>
              <a:buNone/>
            </a:pPr>
            <a:endParaRPr sz="3600" b="1">
              <a:solidFill>
                <a:schemeClr val="dk1"/>
              </a:solidFill>
              <a:highlight>
                <a:srgbClr val="FFFF00"/>
              </a:highlight>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3600" b="1">
                <a:solidFill>
                  <a:schemeClr val="dk1"/>
                </a:solidFill>
                <a:highlight>
                  <a:srgbClr val="FFFF00"/>
                </a:highlight>
                <a:latin typeface="Times New Roman"/>
                <a:ea typeface="Times New Roman"/>
                <a:cs typeface="Times New Roman"/>
                <a:sym typeface="Times New Roman"/>
              </a:rPr>
              <a:t>Do not switch between the tones as it will affect your mark. </a:t>
            </a:r>
            <a:endParaRPr sz="3600" b="1">
              <a:solidFill>
                <a:schemeClr val="dk1"/>
              </a:solidFill>
              <a:highlight>
                <a:srgbClr val="FFFF00"/>
              </a:highlight>
              <a:latin typeface="Times New Roman"/>
              <a:ea typeface="Times New Roman"/>
              <a:cs typeface="Times New Roman"/>
              <a:sym typeface="Times New Roman"/>
            </a:endParaRPr>
          </a:p>
          <a:p>
            <a:pPr marL="0" marR="0" lvl="0" indent="0" algn="l" rtl="0">
              <a:spcBef>
                <a:spcPts val="0"/>
              </a:spcBef>
              <a:spcAft>
                <a:spcPts val="0"/>
              </a:spcAft>
              <a:buNone/>
            </a:pPr>
            <a:endParaRPr sz="5000">
              <a:solidFill>
                <a:srgbClr val="741B47"/>
              </a:solidFill>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endParaRPr sz="2999">
              <a:solidFill>
                <a:srgbClr val="000000"/>
              </a:solidFill>
              <a:latin typeface="Times New Roman"/>
              <a:ea typeface="Times New Roman"/>
              <a:cs typeface="Times New Roman"/>
              <a:sym typeface="Times New Roman"/>
            </a:endParaRPr>
          </a:p>
        </p:txBody>
      </p:sp>
      <p:sp>
        <p:nvSpPr>
          <p:cNvPr id="254" name="Google Shape;254;g381f41cf5a3_1_1"/>
          <p:cNvSpPr/>
          <p:nvPr/>
        </p:nvSpPr>
        <p:spPr>
          <a:xfrm>
            <a:off x="935175" y="1199275"/>
            <a:ext cx="9784800" cy="7966500"/>
          </a:xfrm>
          <a:prstGeom prst="roundRect">
            <a:avLst>
              <a:gd name="adj" fmla="val 16667"/>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258"/>
        <p:cNvGrpSpPr/>
        <p:nvPr/>
      </p:nvGrpSpPr>
      <p:grpSpPr>
        <a:xfrm>
          <a:off x="0" y="0"/>
          <a:ext cx="0" cy="0"/>
          <a:chOff x="0" y="0"/>
          <a:chExt cx="0" cy="0"/>
        </a:xfrm>
      </p:grpSpPr>
      <p:sp>
        <p:nvSpPr>
          <p:cNvPr id="259" name="Google Shape;259;p5"/>
          <p:cNvSpPr/>
          <p:nvPr/>
        </p:nvSpPr>
        <p:spPr>
          <a:xfrm>
            <a:off x="11002630" y="1924903"/>
            <a:ext cx="5173301" cy="6118958"/>
          </a:xfrm>
          <a:custGeom>
            <a:avLst/>
            <a:gdLst/>
            <a:ahLst/>
            <a:cxnLst/>
            <a:rect l="l" t="t" r="r" b="b"/>
            <a:pathLst>
              <a:path w="5173301" h="6118958" extrusionOk="0">
                <a:moveTo>
                  <a:pt x="0" y="0"/>
                </a:moveTo>
                <a:lnTo>
                  <a:pt x="5173301" y="0"/>
                </a:lnTo>
                <a:lnTo>
                  <a:pt x="5173301" y="6118958"/>
                </a:lnTo>
                <a:lnTo>
                  <a:pt x="0" y="6118958"/>
                </a:lnTo>
                <a:lnTo>
                  <a:pt x="0" y="0"/>
                </a:lnTo>
                <a:close/>
              </a:path>
            </a:pathLst>
          </a:custGeom>
          <a:blipFill rotWithShape="1">
            <a:blip r:embed="rId3">
              <a:alphaModFix/>
            </a:blip>
            <a:stretch>
              <a:fillRect/>
            </a:stretch>
          </a:blipFill>
          <a:ln>
            <a:noFill/>
          </a:ln>
        </p:spPr>
      </p:sp>
      <p:sp>
        <p:nvSpPr>
          <p:cNvPr id="260" name="Google Shape;260;p5"/>
          <p:cNvSpPr/>
          <p:nvPr/>
        </p:nvSpPr>
        <p:spPr>
          <a:xfrm flipH="1">
            <a:off x="14428059" y="5479829"/>
            <a:ext cx="2226552" cy="2882268"/>
          </a:xfrm>
          <a:custGeom>
            <a:avLst/>
            <a:gdLst/>
            <a:ahLst/>
            <a:cxnLst/>
            <a:rect l="l" t="t" r="r" b="b"/>
            <a:pathLst>
              <a:path w="2226552" h="2882268" extrusionOk="0">
                <a:moveTo>
                  <a:pt x="2226552" y="0"/>
                </a:moveTo>
                <a:lnTo>
                  <a:pt x="0" y="0"/>
                </a:lnTo>
                <a:lnTo>
                  <a:pt x="0" y="2882268"/>
                </a:lnTo>
                <a:lnTo>
                  <a:pt x="2226552" y="2882268"/>
                </a:lnTo>
                <a:lnTo>
                  <a:pt x="2226552" y="0"/>
                </a:lnTo>
                <a:close/>
              </a:path>
            </a:pathLst>
          </a:custGeom>
          <a:blipFill rotWithShape="1">
            <a:blip r:embed="rId4">
              <a:alphaModFix/>
            </a:blip>
            <a:stretch>
              <a:fillRect/>
            </a:stretch>
          </a:blipFill>
          <a:ln>
            <a:noFill/>
          </a:ln>
        </p:spPr>
      </p:sp>
      <p:sp>
        <p:nvSpPr>
          <p:cNvPr id="261" name="Google Shape;261;p5"/>
          <p:cNvSpPr txBox="1"/>
          <p:nvPr/>
        </p:nvSpPr>
        <p:spPr>
          <a:xfrm>
            <a:off x="11430000" y="4152900"/>
            <a:ext cx="3904200" cy="23979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US" sz="5900" b="1" u="sng">
                <a:solidFill>
                  <a:srgbClr val="6AA84F"/>
                </a:solidFill>
                <a:latin typeface="Times New Roman"/>
                <a:ea typeface="Times New Roman"/>
                <a:cs typeface="Times New Roman"/>
                <a:sym typeface="Times New Roman"/>
              </a:rPr>
              <a:t>Points to consider</a:t>
            </a:r>
            <a:r>
              <a:rPr lang="en-US" sz="8499" b="1" u="sng">
                <a:solidFill>
                  <a:srgbClr val="6AA84F"/>
                </a:solidFill>
                <a:latin typeface="Times New Roman"/>
                <a:ea typeface="Times New Roman"/>
                <a:cs typeface="Times New Roman"/>
                <a:sym typeface="Times New Roman"/>
              </a:rPr>
              <a:t>  </a:t>
            </a:r>
            <a:endParaRPr sz="8499" b="1" u="sng">
              <a:solidFill>
                <a:srgbClr val="6AA84F"/>
              </a:solidFill>
              <a:latin typeface="Times New Roman"/>
              <a:ea typeface="Times New Roman"/>
              <a:cs typeface="Times New Roman"/>
              <a:sym typeface="Times New Roman"/>
            </a:endParaRPr>
          </a:p>
        </p:txBody>
      </p:sp>
      <p:sp>
        <p:nvSpPr>
          <p:cNvPr id="262" name="Google Shape;262;p5"/>
          <p:cNvSpPr txBox="1"/>
          <p:nvPr/>
        </p:nvSpPr>
        <p:spPr>
          <a:xfrm>
            <a:off x="917774" y="1995139"/>
            <a:ext cx="9670200" cy="5925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500">
                <a:solidFill>
                  <a:srgbClr val="741B47"/>
                </a:solidFill>
                <a:latin typeface="Times New Roman"/>
                <a:ea typeface="Times New Roman"/>
                <a:cs typeface="Times New Roman"/>
                <a:sym typeface="Times New Roman"/>
              </a:rPr>
              <a:t>*Start a new paragraph for each different aspect of the topic.</a:t>
            </a:r>
            <a:endParaRPr sz="4500">
              <a:solidFill>
                <a:srgbClr val="741B47"/>
              </a:solidFill>
              <a:latin typeface="Times New Roman"/>
              <a:ea typeface="Times New Roman"/>
              <a:cs typeface="Times New Roman"/>
              <a:sym typeface="Times New Roman"/>
            </a:endParaRPr>
          </a:p>
          <a:p>
            <a:pPr marL="0" marR="0" lvl="0" indent="0" algn="l" rtl="0">
              <a:spcBef>
                <a:spcPts val="0"/>
              </a:spcBef>
              <a:spcAft>
                <a:spcPts val="0"/>
              </a:spcAft>
              <a:buNone/>
            </a:pPr>
            <a:endParaRPr sz="4500"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4500">
                <a:solidFill>
                  <a:srgbClr val="000000"/>
                </a:solidFill>
                <a:latin typeface="Times New Roman"/>
                <a:ea typeface="Times New Roman"/>
                <a:cs typeface="Times New Roman"/>
                <a:sym typeface="Times New Roman"/>
              </a:rPr>
              <a:t>*You should state the </a:t>
            </a:r>
            <a:r>
              <a:rPr lang="en-US" sz="4500" u="sng">
                <a:solidFill>
                  <a:srgbClr val="000000"/>
                </a:solidFill>
                <a:latin typeface="Times New Roman"/>
                <a:ea typeface="Times New Roman"/>
                <a:cs typeface="Times New Roman"/>
                <a:sym typeface="Times New Roman"/>
              </a:rPr>
              <a:t>reason for the complaint</a:t>
            </a:r>
            <a:r>
              <a:rPr lang="en-US" sz="4500">
                <a:solidFill>
                  <a:srgbClr val="000000"/>
                </a:solidFill>
                <a:latin typeface="Times New Roman"/>
                <a:ea typeface="Times New Roman"/>
                <a:cs typeface="Times New Roman"/>
                <a:sym typeface="Times New Roman"/>
              </a:rPr>
              <a:t> in the first paragraph.</a:t>
            </a:r>
            <a:endParaRPr sz="45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4500" b="1">
              <a:solidFill>
                <a:srgbClr val="1155CC"/>
              </a:solidFill>
              <a:latin typeface="Times New Roman"/>
              <a:ea typeface="Times New Roman"/>
              <a:cs typeface="Times New Roman"/>
              <a:sym typeface="Times New Roman"/>
            </a:endParaRPr>
          </a:p>
          <a:p>
            <a:pPr marL="0" marR="0" lvl="0" indent="0" algn="l" rtl="0">
              <a:spcBef>
                <a:spcPts val="0"/>
              </a:spcBef>
              <a:spcAft>
                <a:spcPts val="0"/>
              </a:spcAft>
              <a:buNone/>
            </a:pPr>
            <a:r>
              <a:rPr lang="en-US" sz="4500">
                <a:solidFill>
                  <a:srgbClr val="1155CC"/>
                </a:solidFill>
                <a:latin typeface="Times New Roman"/>
                <a:ea typeface="Times New Roman"/>
                <a:cs typeface="Times New Roman"/>
                <a:sym typeface="Times New Roman"/>
              </a:rPr>
              <a:t>* Any complaints you make should be supported with a </a:t>
            </a:r>
            <a:r>
              <a:rPr lang="en-US" sz="4500" u="sng">
                <a:solidFill>
                  <a:srgbClr val="1155CC"/>
                </a:solidFill>
                <a:latin typeface="Times New Roman"/>
                <a:ea typeface="Times New Roman"/>
                <a:cs typeface="Times New Roman"/>
                <a:sym typeface="Times New Roman"/>
              </a:rPr>
              <a:t>justification.</a:t>
            </a:r>
            <a:endParaRPr sz="1100">
              <a:solidFill>
                <a:srgbClr val="1155CC"/>
              </a:solidFill>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endParaRPr sz="2499">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p:tgtEl>
                                          <p:spTgt spid="2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66"/>
        <p:cNvGrpSpPr/>
        <p:nvPr/>
      </p:nvGrpSpPr>
      <p:grpSpPr>
        <a:xfrm>
          <a:off x="0" y="0"/>
          <a:ext cx="0" cy="0"/>
          <a:chOff x="0" y="0"/>
          <a:chExt cx="0" cy="0"/>
        </a:xfrm>
      </p:grpSpPr>
      <p:grpSp>
        <p:nvGrpSpPr>
          <p:cNvPr id="267" name="Google Shape;267;p6"/>
          <p:cNvGrpSpPr/>
          <p:nvPr/>
        </p:nvGrpSpPr>
        <p:grpSpPr>
          <a:xfrm>
            <a:off x="4501947" y="2869393"/>
            <a:ext cx="9233161" cy="3036107"/>
            <a:chOff x="0" y="-38100"/>
            <a:chExt cx="2089769" cy="552661"/>
          </a:xfrm>
        </p:grpSpPr>
        <p:sp>
          <p:nvSpPr>
            <p:cNvPr id="268" name="Google Shape;268;p6"/>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6"/>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70" name="Google Shape;270;p6"/>
          <p:cNvGrpSpPr/>
          <p:nvPr/>
        </p:nvGrpSpPr>
        <p:grpSpPr>
          <a:xfrm>
            <a:off x="4530436" y="6033086"/>
            <a:ext cx="9204672" cy="2570587"/>
            <a:chOff x="0" y="-38100"/>
            <a:chExt cx="2089769" cy="552661"/>
          </a:xfrm>
        </p:grpSpPr>
        <p:sp>
          <p:nvSpPr>
            <p:cNvPr id="271" name="Google Shape;271;p6"/>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6"/>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73" name="Google Shape;273;p6"/>
          <p:cNvSpPr txBox="1"/>
          <p:nvPr/>
        </p:nvSpPr>
        <p:spPr>
          <a:xfrm>
            <a:off x="-385251" y="875900"/>
            <a:ext cx="185670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274" name="Google Shape;274;p6"/>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latin typeface="Dekko"/>
                <a:ea typeface="Dekko"/>
                <a:cs typeface="Dekko"/>
                <a:sym typeface="Dekko"/>
              </a:rPr>
              <a:t>linking words/</a:t>
            </a:r>
            <a:r>
              <a:rPr lang="en-US" sz="2799">
                <a:solidFill>
                  <a:srgbClr val="000000"/>
                </a:solidFill>
                <a:latin typeface="Dekko"/>
                <a:ea typeface="Dekko"/>
                <a:cs typeface="Dekko"/>
                <a:sym typeface="Dekko"/>
              </a:rPr>
              <a:t>phrases.</a:t>
            </a:r>
            <a:endParaRPr sz="2799">
              <a:solidFill>
                <a:srgbClr val="000000"/>
              </a:solidFill>
              <a:latin typeface="Dekko"/>
              <a:ea typeface="Dekko"/>
              <a:cs typeface="Dekko"/>
              <a:sym typeface="Dekko"/>
            </a:endParaRPr>
          </a:p>
        </p:txBody>
      </p:sp>
      <p:sp>
        <p:nvSpPr>
          <p:cNvPr id="275" name="Google Shape;275;p6"/>
          <p:cNvSpPr txBox="1"/>
          <p:nvPr/>
        </p:nvSpPr>
        <p:spPr>
          <a:xfrm>
            <a:off x="4710813" y="369495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1</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I have not received the product.</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I placed the order three weeks ago.</a:t>
            </a:r>
            <a:endParaRPr sz="3000">
              <a:solidFill>
                <a:srgbClr val="000000"/>
              </a:solidFill>
              <a:latin typeface="DM Sans"/>
              <a:ea typeface="DM Sans"/>
              <a:cs typeface="DM Sans"/>
              <a:sym typeface="DM Sans"/>
            </a:endParaRPr>
          </a:p>
        </p:txBody>
      </p:sp>
      <p:sp>
        <p:nvSpPr>
          <p:cNvPr id="276" name="Google Shape;276;p6"/>
          <p:cNvSpPr txBox="1"/>
          <p:nvPr/>
        </p:nvSpPr>
        <p:spPr>
          <a:xfrm>
            <a:off x="4616376" y="6667500"/>
            <a:ext cx="87516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i="1">
                <a:solidFill>
                  <a:schemeClr val="dk1"/>
                </a:solidFill>
                <a:latin typeface="Calibri"/>
                <a:ea typeface="Calibri"/>
                <a:cs typeface="Calibri"/>
                <a:sym typeface="Calibri"/>
              </a:rPr>
              <a:t>I have not received the product, </a:t>
            </a:r>
            <a:r>
              <a:rPr lang="en-US" sz="3200" b="1" i="1" u="sng">
                <a:solidFill>
                  <a:srgbClr val="FF0000"/>
                </a:solidFill>
                <a:latin typeface="Calibri"/>
                <a:ea typeface="Calibri"/>
                <a:cs typeface="Calibri"/>
                <a:sym typeface="Calibri"/>
              </a:rPr>
              <a:t>despite</a:t>
            </a:r>
            <a:r>
              <a:rPr lang="en-US" sz="3200" i="1">
                <a:solidFill>
                  <a:schemeClr val="dk1"/>
                </a:solidFill>
                <a:latin typeface="Calibri"/>
                <a:ea typeface="Calibri"/>
                <a:cs typeface="Calibri"/>
                <a:sym typeface="Calibri"/>
              </a:rPr>
              <a:t> placing the order three weeks ago.</a:t>
            </a:r>
            <a:endParaRPr sz="3000">
              <a:solidFill>
                <a:srgbClr val="000000"/>
              </a:solidFill>
              <a:latin typeface="DM Sans"/>
              <a:ea typeface="DM Sans"/>
              <a:cs typeface="DM Sans"/>
              <a:sym typeface="DM Sans"/>
            </a:endParaRPr>
          </a:p>
        </p:txBody>
      </p:sp>
      <p:sp>
        <p:nvSpPr>
          <p:cNvPr id="277" name="Google Shape;277;p6"/>
          <p:cNvSpPr/>
          <p:nvPr/>
        </p:nvSpPr>
        <p:spPr>
          <a:xfrm>
            <a:off x="5293025" y="4340823"/>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6"/>
          <p:cNvSpPr/>
          <p:nvPr/>
        </p:nvSpPr>
        <p:spPr>
          <a:xfrm>
            <a:off x="4953000" y="4822824"/>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6"/>
          <p:cNvSpPr txBox="1"/>
          <p:nvPr/>
        </p:nvSpPr>
        <p:spPr>
          <a:xfrm>
            <a:off x="983025" y="9295275"/>
            <a:ext cx="14963100" cy="69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highlight>
                  <a:srgbClr val="CFE2F3"/>
                </a:highlight>
                <a:latin typeface="Times New Roman"/>
                <a:ea typeface="Times New Roman"/>
                <a:cs typeface="Times New Roman"/>
                <a:sym typeface="Times New Roman"/>
              </a:rPr>
              <a:t>Note despite means: in spite of/regardless of/ even with/without being affected by.</a:t>
            </a:r>
            <a:endParaRPr sz="3200">
              <a:solidFill>
                <a:schemeClr val="dk1"/>
              </a:solidFill>
              <a:highlight>
                <a:srgbClr val="CFE2F3"/>
              </a:highlight>
              <a:latin typeface="Times New Roman"/>
              <a:ea typeface="Times New Roman"/>
              <a:cs typeface="Times New Roman"/>
              <a:sym typeface="Times New Roman"/>
            </a:endParaRPr>
          </a:p>
        </p:txBody>
      </p:sp>
      <p:pic>
        <p:nvPicPr>
          <p:cNvPr id="280" name="Google Shape;280;p6"/>
          <p:cNvPicPr preferRelativeResize="0"/>
          <p:nvPr/>
        </p:nvPicPr>
        <p:blipFill>
          <a:blip r:embed="rId3">
            <a:alphaModFix/>
          </a:blip>
          <a:stretch>
            <a:fillRect/>
          </a:stretch>
        </p:blipFill>
        <p:spPr>
          <a:xfrm>
            <a:off x="13966933" y="5000442"/>
            <a:ext cx="4248169" cy="2124084"/>
          </a:xfrm>
          <a:prstGeom prst="rect">
            <a:avLst/>
          </a:prstGeom>
          <a:noFill/>
          <a:ln>
            <a:noFill/>
          </a:ln>
        </p:spPr>
      </p:pic>
      <p:pic>
        <p:nvPicPr>
          <p:cNvPr id="281" name="Google Shape;281;p6"/>
          <p:cNvPicPr preferRelativeResize="0"/>
          <p:nvPr/>
        </p:nvPicPr>
        <p:blipFill>
          <a:blip r:embed="rId4">
            <a:alphaModFix/>
          </a:blip>
          <a:stretch>
            <a:fillRect/>
          </a:stretch>
        </p:blipFill>
        <p:spPr>
          <a:xfrm>
            <a:off x="131166" y="4822817"/>
            <a:ext cx="4225636" cy="28150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7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7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6">
                                            <p:txEl>
                                              <p:pRg st="0" end="0"/>
                                            </p:txEl>
                                          </p:spTgt>
                                        </p:tgtEl>
                                        <p:attrNameLst>
                                          <p:attrName>style.visibility</p:attrName>
                                        </p:attrNameLst>
                                      </p:cBhvr>
                                      <p:to>
                                        <p:strVal val="visible"/>
                                      </p:to>
                                    </p:set>
                                    <p:animEffect transition="in" filter="fade">
                                      <p:cBhvr>
                                        <p:cTn id="15" dur="1000"/>
                                        <p:tgtEl>
                                          <p:spTgt spid="27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285"/>
        <p:cNvGrpSpPr/>
        <p:nvPr/>
      </p:nvGrpSpPr>
      <p:grpSpPr>
        <a:xfrm>
          <a:off x="0" y="0"/>
          <a:ext cx="0" cy="0"/>
          <a:chOff x="0" y="0"/>
          <a:chExt cx="0" cy="0"/>
        </a:xfrm>
      </p:grpSpPr>
      <p:grpSp>
        <p:nvGrpSpPr>
          <p:cNvPr id="286" name="Google Shape;286;p8"/>
          <p:cNvGrpSpPr/>
          <p:nvPr/>
        </p:nvGrpSpPr>
        <p:grpSpPr>
          <a:xfrm>
            <a:off x="4501947" y="2869393"/>
            <a:ext cx="9233161" cy="3036107"/>
            <a:chOff x="0" y="-38100"/>
            <a:chExt cx="2089769" cy="552661"/>
          </a:xfrm>
        </p:grpSpPr>
        <p:sp>
          <p:nvSpPr>
            <p:cNvPr id="287" name="Google Shape;287;p8"/>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8"/>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89" name="Google Shape;289;p8"/>
          <p:cNvGrpSpPr/>
          <p:nvPr/>
        </p:nvGrpSpPr>
        <p:grpSpPr>
          <a:xfrm>
            <a:off x="4530436" y="6033086"/>
            <a:ext cx="9204672" cy="2570587"/>
            <a:chOff x="0" y="-38100"/>
            <a:chExt cx="2089769" cy="552661"/>
          </a:xfrm>
        </p:grpSpPr>
        <p:sp>
          <p:nvSpPr>
            <p:cNvPr id="290" name="Google Shape;290;p8"/>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92" name="Google Shape;292;p8"/>
          <p:cNvSpPr txBox="1"/>
          <p:nvPr/>
        </p:nvSpPr>
        <p:spPr>
          <a:xfrm>
            <a:off x="-96626" y="725000"/>
            <a:ext cx="18177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293" name="Google Shape;293;p8"/>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linking words/</a:t>
            </a:r>
            <a:r>
              <a:rPr lang="en-US" sz="2799">
                <a:solidFill>
                  <a:srgbClr val="000000"/>
                </a:solidFill>
                <a:latin typeface="Dekko"/>
                <a:ea typeface="Dekko"/>
                <a:cs typeface="Dekko"/>
                <a:sym typeface="Dekko"/>
              </a:rPr>
              <a:t>phrases.</a:t>
            </a:r>
            <a:endParaRPr sz="2799">
              <a:solidFill>
                <a:srgbClr val="000000"/>
              </a:solidFill>
              <a:latin typeface="Dekko"/>
              <a:ea typeface="Dekko"/>
              <a:cs typeface="Dekko"/>
              <a:sym typeface="Dekko"/>
            </a:endParaRPr>
          </a:p>
        </p:txBody>
      </p:sp>
      <p:sp>
        <p:nvSpPr>
          <p:cNvPr id="294" name="Google Shape;294;p8"/>
          <p:cNvSpPr txBox="1"/>
          <p:nvPr/>
        </p:nvSpPr>
        <p:spPr>
          <a:xfrm>
            <a:off x="4812000" y="361950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2:</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The product is </a:t>
            </a:r>
            <a:r>
              <a:rPr lang="en-US" sz="3200" i="1" u="sng">
                <a:solidFill>
                  <a:schemeClr val="hlink"/>
                </a:solidFill>
                <a:latin typeface="Calibri"/>
                <a:ea typeface="Calibri"/>
                <a:cs typeface="Calibri"/>
                <a:sym typeface="Calibri"/>
                <a:hlinkClick r:id="rId3"/>
              </a:rPr>
              <a:t>defective</a:t>
            </a:r>
            <a:r>
              <a:rPr lang="en-US" sz="3200" i="1">
                <a:solidFill>
                  <a:schemeClr val="dk1"/>
                </a:solidFill>
                <a:latin typeface="Calibri"/>
                <a:ea typeface="Calibri"/>
                <a:cs typeface="Calibri"/>
                <a:sym typeface="Calibri"/>
              </a:rPr>
              <a:t>.</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I only used it once.</a:t>
            </a:r>
            <a:endParaRPr sz="3000">
              <a:solidFill>
                <a:srgbClr val="000000"/>
              </a:solidFill>
              <a:latin typeface="DM Sans"/>
              <a:ea typeface="DM Sans"/>
              <a:cs typeface="DM Sans"/>
              <a:sym typeface="DM Sans"/>
            </a:endParaRPr>
          </a:p>
        </p:txBody>
      </p:sp>
      <p:sp>
        <p:nvSpPr>
          <p:cNvPr id="295" name="Google Shape;295;p8"/>
          <p:cNvSpPr txBox="1"/>
          <p:nvPr/>
        </p:nvSpPr>
        <p:spPr>
          <a:xfrm>
            <a:off x="4616376" y="6667500"/>
            <a:ext cx="87516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b="1" u="sng">
                <a:solidFill>
                  <a:srgbClr val="FF0000"/>
                </a:solidFill>
                <a:latin typeface="Calibri"/>
                <a:ea typeface="Calibri"/>
                <a:cs typeface="Calibri"/>
                <a:sym typeface="Calibri"/>
              </a:rPr>
              <a:t>Although</a:t>
            </a:r>
            <a:r>
              <a:rPr lang="en-US" sz="3200">
                <a:solidFill>
                  <a:schemeClr val="dk1"/>
                </a:solidFill>
                <a:latin typeface="Calibri"/>
                <a:ea typeface="Calibri"/>
                <a:cs typeface="Calibri"/>
                <a:sym typeface="Calibri"/>
              </a:rPr>
              <a:t> I only used the product once, it is already defective.</a:t>
            </a:r>
            <a:endParaRPr sz="3000">
              <a:solidFill>
                <a:srgbClr val="000000"/>
              </a:solidFill>
              <a:latin typeface="DM Sans"/>
              <a:ea typeface="DM Sans"/>
              <a:cs typeface="DM Sans"/>
              <a:sym typeface="DM Sans"/>
            </a:endParaRPr>
          </a:p>
        </p:txBody>
      </p:sp>
      <p:sp>
        <p:nvSpPr>
          <p:cNvPr id="296" name="Google Shape;296;p8"/>
          <p:cNvSpPr/>
          <p:nvPr/>
        </p:nvSpPr>
        <p:spPr>
          <a:xfrm>
            <a:off x="6019800" y="4319088"/>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8"/>
          <p:cNvSpPr/>
          <p:nvPr/>
        </p:nvSpPr>
        <p:spPr>
          <a:xfrm>
            <a:off x="6338934" y="4791026"/>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8" name="Google Shape;298;p8"/>
          <p:cNvPicPr preferRelativeResize="0"/>
          <p:nvPr/>
        </p:nvPicPr>
        <p:blipFill>
          <a:blip r:embed="rId4">
            <a:alphaModFix/>
          </a:blip>
          <a:stretch>
            <a:fillRect/>
          </a:stretch>
        </p:blipFill>
        <p:spPr>
          <a:xfrm>
            <a:off x="13886717" y="4319092"/>
            <a:ext cx="4248166" cy="2655104"/>
          </a:xfrm>
          <a:prstGeom prst="rect">
            <a:avLst/>
          </a:prstGeom>
          <a:noFill/>
          <a:ln>
            <a:noFill/>
          </a:ln>
        </p:spPr>
      </p:pic>
      <p:pic>
        <p:nvPicPr>
          <p:cNvPr id="299" name="Google Shape;299;p8"/>
          <p:cNvPicPr preferRelativeResize="0"/>
          <p:nvPr/>
        </p:nvPicPr>
        <p:blipFill>
          <a:blip r:embed="rId5">
            <a:alphaModFix/>
          </a:blip>
          <a:stretch>
            <a:fillRect/>
          </a:stretch>
        </p:blipFill>
        <p:spPr>
          <a:xfrm>
            <a:off x="152400" y="3631526"/>
            <a:ext cx="4197148" cy="41971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29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9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5">
                                            <p:txEl>
                                              <p:pRg st="0" end="0"/>
                                            </p:txEl>
                                          </p:spTgt>
                                        </p:tgtEl>
                                        <p:attrNameLst>
                                          <p:attrName>style.visibility</p:attrName>
                                        </p:attrNameLst>
                                      </p:cBhvr>
                                      <p:to>
                                        <p:strVal val="visible"/>
                                      </p:to>
                                    </p:set>
                                    <p:animEffect transition="in" filter="fade">
                                      <p:cBhvr>
                                        <p:cTn id="15" dur="500"/>
                                        <p:tgtEl>
                                          <p:spTgt spid="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03"/>
        <p:cNvGrpSpPr/>
        <p:nvPr/>
      </p:nvGrpSpPr>
      <p:grpSpPr>
        <a:xfrm>
          <a:off x="0" y="0"/>
          <a:ext cx="0" cy="0"/>
          <a:chOff x="0" y="0"/>
          <a:chExt cx="0" cy="0"/>
        </a:xfrm>
      </p:grpSpPr>
      <p:grpSp>
        <p:nvGrpSpPr>
          <p:cNvPr id="304" name="Google Shape;304;p9"/>
          <p:cNvGrpSpPr/>
          <p:nvPr/>
        </p:nvGrpSpPr>
        <p:grpSpPr>
          <a:xfrm>
            <a:off x="4501947" y="2869393"/>
            <a:ext cx="9233161" cy="3036107"/>
            <a:chOff x="0" y="-38100"/>
            <a:chExt cx="2089769" cy="552661"/>
          </a:xfrm>
        </p:grpSpPr>
        <p:sp>
          <p:nvSpPr>
            <p:cNvPr id="305" name="Google Shape;305;p9"/>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07" name="Google Shape;307;p9"/>
          <p:cNvGrpSpPr/>
          <p:nvPr/>
        </p:nvGrpSpPr>
        <p:grpSpPr>
          <a:xfrm>
            <a:off x="4530436" y="6033086"/>
            <a:ext cx="9204672" cy="2570587"/>
            <a:chOff x="0" y="-38100"/>
            <a:chExt cx="2089769" cy="552661"/>
          </a:xfrm>
        </p:grpSpPr>
        <p:sp>
          <p:nvSpPr>
            <p:cNvPr id="308" name="Google Shape;308;p9"/>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10" name="Google Shape;310;p9"/>
          <p:cNvSpPr txBox="1"/>
          <p:nvPr/>
        </p:nvSpPr>
        <p:spPr>
          <a:xfrm>
            <a:off x="-619226" y="725000"/>
            <a:ext cx="192228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311" name="Google Shape;311;p9"/>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linking words/</a:t>
            </a:r>
            <a:r>
              <a:rPr lang="en-US" sz="2799">
                <a:solidFill>
                  <a:srgbClr val="000000"/>
                </a:solidFill>
                <a:latin typeface="Dekko"/>
                <a:ea typeface="Dekko"/>
                <a:cs typeface="Dekko"/>
                <a:sym typeface="Dekko"/>
              </a:rPr>
              <a:t> phrases.</a:t>
            </a:r>
            <a:endParaRPr sz="2799">
              <a:solidFill>
                <a:srgbClr val="000000"/>
              </a:solidFill>
              <a:latin typeface="Dekko"/>
              <a:ea typeface="Dekko"/>
              <a:cs typeface="Dekko"/>
              <a:sym typeface="Dekko"/>
            </a:endParaRPr>
          </a:p>
        </p:txBody>
      </p:sp>
      <p:sp>
        <p:nvSpPr>
          <p:cNvPr id="312" name="Google Shape;312;p9"/>
          <p:cNvSpPr txBox="1"/>
          <p:nvPr/>
        </p:nvSpPr>
        <p:spPr>
          <a:xfrm>
            <a:off x="4812000" y="361950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3:</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The delivery arrived late.</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 I had paid extra for express shipping.</a:t>
            </a:r>
            <a:endParaRPr sz="3000">
              <a:solidFill>
                <a:srgbClr val="000000"/>
              </a:solidFill>
              <a:latin typeface="DM Sans"/>
              <a:ea typeface="DM Sans"/>
              <a:cs typeface="DM Sans"/>
              <a:sym typeface="DM Sans"/>
            </a:endParaRPr>
          </a:p>
        </p:txBody>
      </p:sp>
      <p:sp>
        <p:nvSpPr>
          <p:cNvPr id="313" name="Google Shape;313;p9"/>
          <p:cNvSpPr txBox="1"/>
          <p:nvPr/>
        </p:nvSpPr>
        <p:spPr>
          <a:xfrm>
            <a:off x="4616376" y="6667500"/>
            <a:ext cx="87516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b="1" u="sng">
                <a:solidFill>
                  <a:srgbClr val="FF0000"/>
                </a:solidFill>
                <a:latin typeface="Calibri"/>
                <a:ea typeface="Calibri"/>
                <a:cs typeface="Calibri"/>
                <a:sym typeface="Calibri"/>
              </a:rPr>
              <a:t>Even though</a:t>
            </a:r>
            <a:r>
              <a:rPr lang="en-US" sz="3200">
                <a:solidFill>
                  <a:schemeClr val="dk1"/>
                </a:solidFill>
                <a:latin typeface="Calibri"/>
                <a:ea typeface="Calibri"/>
                <a:cs typeface="Calibri"/>
                <a:sym typeface="Calibri"/>
              </a:rPr>
              <a:t> I had paid extra for express shipping, the delivery arrived late.</a:t>
            </a:r>
            <a:endParaRPr sz="3000">
              <a:solidFill>
                <a:srgbClr val="000000"/>
              </a:solidFill>
              <a:latin typeface="DM Sans"/>
              <a:ea typeface="DM Sans"/>
              <a:cs typeface="DM Sans"/>
              <a:sym typeface="DM Sans"/>
            </a:endParaRPr>
          </a:p>
        </p:txBody>
      </p:sp>
      <p:sp>
        <p:nvSpPr>
          <p:cNvPr id="314" name="Google Shape;314;p9"/>
          <p:cNvSpPr/>
          <p:nvPr/>
        </p:nvSpPr>
        <p:spPr>
          <a:xfrm>
            <a:off x="5992957" y="4298200"/>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9"/>
          <p:cNvSpPr/>
          <p:nvPr/>
        </p:nvSpPr>
        <p:spPr>
          <a:xfrm>
            <a:off x="4895850" y="4821522"/>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6" name="Google Shape;316;p9"/>
          <p:cNvPicPr preferRelativeResize="0"/>
          <p:nvPr/>
        </p:nvPicPr>
        <p:blipFill>
          <a:blip r:embed="rId3">
            <a:alphaModFix/>
          </a:blip>
          <a:stretch>
            <a:fillRect/>
          </a:stretch>
        </p:blipFill>
        <p:spPr>
          <a:xfrm>
            <a:off x="13865783" y="4385217"/>
            <a:ext cx="4248167" cy="2391462"/>
          </a:xfrm>
          <a:prstGeom prst="rect">
            <a:avLst/>
          </a:prstGeom>
          <a:noFill/>
          <a:ln>
            <a:noFill/>
          </a:ln>
        </p:spPr>
      </p:pic>
      <p:pic>
        <p:nvPicPr>
          <p:cNvPr id="317" name="Google Shape;317;p9"/>
          <p:cNvPicPr preferRelativeResize="0"/>
          <p:nvPr/>
        </p:nvPicPr>
        <p:blipFill>
          <a:blip r:embed="rId4">
            <a:alphaModFix/>
          </a:blip>
          <a:stretch>
            <a:fillRect/>
          </a:stretch>
        </p:blipFill>
        <p:spPr>
          <a:xfrm>
            <a:off x="123183" y="4544013"/>
            <a:ext cx="4248166" cy="28334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13">
                                            <p:txEl>
                                              <p:pRg st="0" end="0"/>
                                            </p:txEl>
                                          </p:spTgt>
                                        </p:tgtEl>
                                        <p:attrNameLst>
                                          <p:attrName>style.visibility</p:attrName>
                                        </p:attrNameLst>
                                      </p:cBhvr>
                                      <p:to>
                                        <p:strVal val="visible"/>
                                      </p:to>
                                    </p:set>
                                    <p:anim calcmode="lin" valueType="num">
                                      <p:cBhvr additive="base">
                                        <p:cTn id="15" dur="500"/>
                                        <p:tgtEl>
                                          <p:spTgt spid="3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1D3D2"/>
        </a:solidFill>
        <a:effectLst/>
      </p:bgPr>
    </p:bg>
    <p:spTree>
      <p:nvGrpSpPr>
        <p:cNvPr id="1" name="Shape 90"/>
        <p:cNvGrpSpPr/>
        <p:nvPr/>
      </p:nvGrpSpPr>
      <p:grpSpPr>
        <a:xfrm>
          <a:off x="0" y="0"/>
          <a:ext cx="0" cy="0"/>
          <a:chOff x="0" y="0"/>
          <a:chExt cx="0" cy="0"/>
        </a:xfrm>
      </p:grpSpPr>
      <p:sp>
        <p:nvSpPr>
          <p:cNvPr id="91" name="Google Shape;91;p2"/>
          <p:cNvSpPr/>
          <p:nvPr/>
        </p:nvSpPr>
        <p:spPr>
          <a:xfrm>
            <a:off x="12649200" y="3676997"/>
            <a:ext cx="5389418" cy="4525035"/>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92" name="Google Shape;92;p2"/>
          <p:cNvSpPr/>
          <p:nvPr/>
        </p:nvSpPr>
        <p:spPr>
          <a:xfrm>
            <a:off x="6122869" y="3650067"/>
            <a:ext cx="5389418" cy="4525035"/>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93" name="Google Shape;93;p2"/>
          <p:cNvSpPr/>
          <p:nvPr/>
        </p:nvSpPr>
        <p:spPr>
          <a:xfrm>
            <a:off x="301062" y="3676997"/>
            <a:ext cx="5389418" cy="4525035"/>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94" name="Google Shape;94;p2"/>
          <p:cNvSpPr txBox="1"/>
          <p:nvPr/>
        </p:nvSpPr>
        <p:spPr>
          <a:xfrm>
            <a:off x="3712371" y="1028700"/>
            <a:ext cx="108633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Learning Objectives: </a:t>
            </a:r>
            <a:endParaRPr sz="8000" b="0" i="0" u="none" strike="noStrike" cap="none">
              <a:solidFill>
                <a:srgbClr val="000000"/>
              </a:solidFill>
              <a:latin typeface="Arial"/>
              <a:ea typeface="Arial"/>
              <a:cs typeface="Arial"/>
              <a:sym typeface="Arial"/>
            </a:endParaRPr>
          </a:p>
        </p:txBody>
      </p:sp>
      <p:sp>
        <p:nvSpPr>
          <p:cNvPr id="95" name="Google Shape;95;p2"/>
          <p:cNvSpPr txBox="1"/>
          <p:nvPr/>
        </p:nvSpPr>
        <p:spPr>
          <a:xfrm>
            <a:off x="705742" y="4686300"/>
            <a:ext cx="4580100" cy="37410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0"/>
              </a:spcBef>
              <a:spcAft>
                <a:spcPts val="0"/>
              </a:spcAft>
              <a:buClr>
                <a:schemeClr val="dk1"/>
              </a:buClr>
              <a:buSzPts val="2500"/>
              <a:buFont typeface="Roboto"/>
              <a:buChar char="●"/>
            </a:pPr>
            <a:r>
              <a:rPr lang="en-US" sz="2500">
                <a:solidFill>
                  <a:schemeClr val="dk1"/>
                </a:solidFill>
                <a:latin typeface="Roboto"/>
                <a:ea typeface="Roboto"/>
                <a:cs typeface="Roboto"/>
                <a:sym typeface="Roboto"/>
              </a:rPr>
              <a:t>Understanding the structure of a formal letter of complaint, including the appropriate greeting, introduction, body paragraphs, conclusion and formal sign-off.</a:t>
            </a:r>
            <a:endParaRPr sz="25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endParaRPr sz="1200">
              <a:solidFill>
                <a:schemeClr val="dk1"/>
              </a:solidFill>
              <a:latin typeface="Roboto"/>
              <a:ea typeface="Roboto"/>
              <a:cs typeface="Roboto"/>
              <a:sym typeface="Roboto"/>
            </a:endParaRPr>
          </a:p>
          <a:p>
            <a:pPr marL="0" marR="0" lvl="0" indent="0" algn="ctr" rtl="0">
              <a:lnSpc>
                <a:spcPct val="165000"/>
              </a:lnSpc>
              <a:spcBef>
                <a:spcPts val="0"/>
              </a:spcBef>
              <a:spcAft>
                <a:spcPts val="0"/>
              </a:spcAft>
              <a:buNone/>
            </a:pPr>
            <a:endParaRPr sz="2800">
              <a:latin typeface="Dekko"/>
              <a:ea typeface="Dekko"/>
              <a:cs typeface="Dekko"/>
              <a:sym typeface="Dekko"/>
            </a:endParaRPr>
          </a:p>
        </p:txBody>
      </p:sp>
      <p:sp>
        <p:nvSpPr>
          <p:cNvPr id="96" name="Google Shape;96;p2"/>
          <p:cNvSpPr txBox="1"/>
          <p:nvPr/>
        </p:nvSpPr>
        <p:spPr>
          <a:xfrm>
            <a:off x="6705600" y="4610100"/>
            <a:ext cx="4580100" cy="3728700"/>
          </a:xfrm>
          <a:prstGeom prst="rect">
            <a:avLst/>
          </a:prstGeom>
          <a:noFill/>
          <a:ln>
            <a:noFill/>
          </a:ln>
        </p:spPr>
        <p:txBody>
          <a:bodyPr spcFirstLastPara="1" wrap="square" lIns="0" tIns="0" rIns="0" bIns="0" anchor="t" anchorCtr="0">
            <a:spAutoFit/>
          </a:bodyPr>
          <a:lstStyle/>
          <a:p>
            <a:pPr marL="457200" lvl="0" indent="-387350" algn="l" rtl="0">
              <a:lnSpc>
                <a:spcPct val="115000"/>
              </a:lnSpc>
              <a:spcBef>
                <a:spcPts val="0"/>
              </a:spcBef>
              <a:spcAft>
                <a:spcPts val="0"/>
              </a:spcAft>
              <a:buClr>
                <a:schemeClr val="dk1"/>
              </a:buClr>
              <a:buSzPts val="2500"/>
              <a:buFont typeface="Roboto"/>
              <a:buChar char="●"/>
            </a:pPr>
            <a:r>
              <a:rPr lang="en-US" sz="2500">
                <a:solidFill>
                  <a:schemeClr val="dk1"/>
                </a:solidFill>
                <a:latin typeface="Roboto"/>
                <a:ea typeface="Roboto"/>
                <a:cs typeface="Roboto"/>
                <a:sym typeface="Roboto"/>
              </a:rPr>
              <a:t>Learning to write complaint letters in a formal tone, choosing between mild or strong language based on the seriousness of the complaint while avoiding abusive language.</a:t>
            </a:r>
            <a:endParaRPr sz="2500">
              <a:solidFill>
                <a:schemeClr val="dk1"/>
              </a:solidFill>
              <a:latin typeface="Roboto"/>
              <a:ea typeface="Roboto"/>
              <a:cs typeface="Roboto"/>
              <a:sym typeface="Roboto"/>
            </a:endParaRPr>
          </a:p>
          <a:p>
            <a:pPr marL="0" marR="0" lvl="0" indent="0" algn="ctr" rtl="0">
              <a:lnSpc>
                <a:spcPct val="165000"/>
              </a:lnSpc>
              <a:spcBef>
                <a:spcPts val="0"/>
              </a:spcBef>
              <a:spcAft>
                <a:spcPts val="0"/>
              </a:spcAft>
              <a:buNone/>
            </a:pPr>
            <a:endParaRPr sz="4100">
              <a:latin typeface="Dekko"/>
              <a:ea typeface="Dekko"/>
              <a:cs typeface="Dekko"/>
              <a:sym typeface="Dekko"/>
            </a:endParaRPr>
          </a:p>
        </p:txBody>
      </p:sp>
      <p:sp>
        <p:nvSpPr>
          <p:cNvPr id="97" name="Google Shape;97;p2"/>
          <p:cNvSpPr txBox="1"/>
          <p:nvPr/>
        </p:nvSpPr>
        <p:spPr>
          <a:xfrm>
            <a:off x="13106400" y="4724400"/>
            <a:ext cx="4808700" cy="4920300"/>
          </a:xfrm>
          <a:prstGeom prst="rect">
            <a:avLst/>
          </a:prstGeom>
          <a:noFill/>
          <a:ln>
            <a:noFill/>
          </a:ln>
        </p:spPr>
        <p:txBody>
          <a:bodyPr spcFirstLastPara="1" wrap="square" lIns="0" tIns="0" rIns="0" bIns="0" anchor="t" anchorCtr="0">
            <a:spAutoFit/>
          </a:bodyPr>
          <a:lstStyle/>
          <a:p>
            <a:pPr marL="457200" lvl="0" indent="-374650" algn="l" rtl="0">
              <a:lnSpc>
                <a:spcPct val="115000"/>
              </a:lnSpc>
              <a:spcBef>
                <a:spcPts val="0"/>
              </a:spcBef>
              <a:spcAft>
                <a:spcPts val="0"/>
              </a:spcAft>
              <a:buClr>
                <a:schemeClr val="dk1"/>
              </a:buClr>
              <a:buSzPts val="2300"/>
              <a:buFont typeface="Roboto"/>
              <a:buChar char="●"/>
            </a:pPr>
            <a:r>
              <a:rPr lang="en-US" sz="2300">
                <a:solidFill>
                  <a:schemeClr val="dk1"/>
                </a:solidFill>
                <a:latin typeface="Roboto"/>
                <a:ea typeface="Roboto"/>
                <a:cs typeface="Roboto"/>
                <a:sym typeface="Roboto"/>
              </a:rPr>
              <a:t>Mastering the use of linking words and phrases to connect complaints with justifications for a coherent and persuasive letter.</a:t>
            </a:r>
            <a:endParaRPr sz="2300">
              <a:solidFill>
                <a:schemeClr val="dk1"/>
              </a:solidFill>
              <a:latin typeface="Roboto"/>
              <a:ea typeface="Roboto"/>
              <a:cs typeface="Roboto"/>
              <a:sym typeface="Roboto"/>
            </a:endParaRPr>
          </a:p>
          <a:p>
            <a:pPr marL="457200" lvl="0" indent="-374650" algn="l" rtl="0">
              <a:lnSpc>
                <a:spcPct val="115000"/>
              </a:lnSpc>
              <a:spcBef>
                <a:spcPts val="0"/>
              </a:spcBef>
              <a:spcAft>
                <a:spcPts val="0"/>
              </a:spcAft>
              <a:buClr>
                <a:schemeClr val="dk1"/>
              </a:buClr>
              <a:buSzPts val="2300"/>
              <a:buFont typeface="Roboto"/>
              <a:buChar char="●"/>
            </a:pPr>
            <a:r>
              <a:rPr lang="en-US" sz="2300">
                <a:solidFill>
                  <a:schemeClr val="dk1"/>
                </a:solidFill>
                <a:latin typeface="Roboto"/>
                <a:ea typeface="Roboto"/>
                <a:cs typeface="Roboto"/>
                <a:sym typeface="Roboto"/>
              </a:rPr>
              <a:t>Practicing how to express the expected resolution or desired outcomes politely but firmly.</a:t>
            </a:r>
            <a:endParaRPr sz="23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2200">
              <a:solidFill>
                <a:schemeClr val="dk1"/>
              </a:solidFill>
              <a:latin typeface="Roboto"/>
              <a:ea typeface="Roboto"/>
              <a:cs typeface="Roboto"/>
              <a:sym typeface="Roboto"/>
            </a:endParaRPr>
          </a:p>
          <a:p>
            <a:pPr marL="0" marR="0" lvl="0" indent="0" algn="ctr" rtl="0">
              <a:lnSpc>
                <a:spcPct val="110000"/>
              </a:lnSpc>
              <a:spcBef>
                <a:spcPts val="0"/>
              </a:spcBef>
              <a:spcAft>
                <a:spcPts val="0"/>
              </a:spcAft>
              <a:buNone/>
            </a:pPr>
            <a:endParaRPr sz="5200">
              <a:latin typeface="Dekko"/>
              <a:ea typeface="Dekko"/>
              <a:cs typeface="Dekko"/>
              <a:sym typeface="Dekko"/>
            </a:endParaRPr>
          </a:p>
          <a:p>
            <a:pPr marL="0" marR="0" lvl="0" indent="0" algn="l" rtl="0">
              <a:lnSpc>
                <a:spcPct val="110000"/>
              </a:lnSpc>
              <a:spcBef>
                <a:spcPts val="0"/>
              </a:spcBef>
              <a:spcAft>
                <a:spcPts val="0"/>
              </a:spcAft>
              <a:buNone/>
            </a:pPr>
            <a:endParaRPr sz="5200">
              <a:latin typeface="Dekko"/>
              <a:ea typeface="Dekko"/>
              <a:cs typeface="Dekko"/>
              <a:sym typeface="Dekk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21"/>
        <p:cNvGrpSpPr/>
        <p:nvPr/>
      </p:nvGrpSpPr>
      <p:grpSpPr>
        <a:xfrm>
          <a:off x="0" y="0"/>
          <a:ext cx="0" cy="0"/>
          <a:chOff x="0" y="0"/>
          <a:chExt cx="0" cy="0"/>
        </a:xfrm>
      </p:grpSpPr>
      <p:grpSp>
        <p:nvGrpSpPr>
          <p:cNvPr id="322" name="Google Shape;322;p10"/>
          <p:cNvGrpSpPr/>
          <p:nvPr/>
        </p:nvGrpSpPr>
        <p:grpSpPr>
          <a:xfrm>
            <a:off x="4501947" y="2869393"/>
            <a:ext cx="9233161" cy="3036107"/>
            <a:chOff x="0" y="-38100"/>
            <a:chExt cx="2089769" cy="552661"/>
          </a:xfrm>
        </p:grpSpPr>
        <p:sp>
          <p:nvSpPr>
            <p:cNvPr id="323" name="Google Shape;323;p10"/>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0"/>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25" name="Google Shape;325;p10"/>
          <p:cNvGrpSpPr/>
          <p:nvPr/>
        </p:nvGrpSpPr>
        <p:grpSpPr>
          <a:xfrm>
            <a:off x="4530436" y="6033086"/>
            <a:ext cx="9204672" cy="2570587"/>
            <a:chOff x="0" y="-38100"/>
            <a:chExt cx="2089769" cy="552661"/>
          </a:xfrm>
        </p:grpSpPr>
        <p:sp>
          <p:nvSpPr>
            <p:cNvPr id="326" name="Google Shape;326;p10"/>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28" name="Google Shape;328;p10"/>
          <p:cNvSpPr txBox="1"/>
          <p:nvPr/>
        </p:nvSpPr>
        <p:spPr>
          <a:xfrm>
            <a:off x="-319311" y="875900"/>
            <a:ext cx="186375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329" name="Google Shape;329;p10"/>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 linking words/ </a:t>
            </a:r>
            <a:r>
              <a:rPr lang="en-US" sz="2799">
                <a:solidFill>
                  <a:srgbClr val="000000"/>
                </a:solidFill>
                <a:latin typeface="Dekko"/>
                <a:ea typeface="Dekko"/>
                <a:cs typeface="Dekko"/>
                <a:sym typeface="Dekko"/>
              </a:rPr>
              <a:t>phrases.</a:t>
            </a:r>
            <a:endParaRPr sz="2799">
              <a:solidFill>
                <a:srgbClr val="000000"/>
              </a:solidFill>
              <a:latin typeface="Dekko"/>
              <a:ea typeface="Dekko"/>
              <a:cs typeface="Dekko"/>
              <a:sym typeface="Dekko"/>
            </a:endParaRPr>
          </a:p>
        </p:txBody>
      </p:sp>
      <p:sp>
        <p:nvSpPr>
          <p:cNvPr id="330" name="Google Shape;330;p10"/>
          <p:cNvSpPr txBox="1"/>
          <p:nvPr/>
        </p:nvSpPr>
        <p:spPr>
          <a:xfrm>
            <a:off x="4812000" y="3619500"/>
            <a:ext cx="83748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4:</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I have contacted customer service.</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They have not responded.</a:t>
            </a:r>
            <a:endParaRPr sz="3000">
              <a:solidFill>
                <a:srgbClr val="000000"/>
              </a:solidFill>
              <a:latin typeface="DM Sans"/>
              <a:ea typeface="DM Sans"/>
              <a:cs typeface="DM Sans"/>
              <a:sym typeface="DM Sans"/>
            </a:endParaRPr>
          </a:p>
        </p:txBody>
      </p:sp>
      <p:sp>
        <p:nvSpPr>
          <p:cNvPr id="331" name="Google Shape;331;p10"/>
          <p:cNvSpPr txBox="1"/>
          <p:nvPr/>
        </p:nvSpPr>
        <p:spPr>
          <a:xfrm>
            <a:off x="4616376" y="6667500"/>
            <a:ext cx="8751600" cy="1477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i="1">
                <a:solidFill>
                  <a:schemeClr val="dk1"/>
                </a:solidFill>
                <a:latin typeface="Calibri"/>
                <a:ea typeface="Calibri"/>
                <a:cs typeface="Calibri"/>
                <a:sym typeface="Calibri"/>
              </a:rPr>
              <a:t>I have contacted customer service multiple times. </a:t>
            </a:r>
            <a:r>
              <a:rPr lang="en-US" sz="3200" b="1" i="1" u="sng">
                <a:solidFill>
                  <a:srgbClr val="FF0000"/>
                </a:solidFill>
                <a:latin typeface="Calibri"/>
                <a:ea typeface="Calibri"/>
                <a:cs typeface="Calibri"/>
                <a:sym typeface="Calibri"/>
              </a:rPr>
              <a:t>However</a:t>
            </a:r>
            <a:r>
              <a:rPr lang="en-US" sz="3200" b="1" i="1" u="sng">
                <a:solidFill>
                  <a:schemeClr val="dk1"/>
                </a:solidFill>
                <a:latin typeface="Calibri"/>
                <a:ea typeface="Calibri"/>
                <a:cs typeface="Calibri"/>
                <a:sym typeface="Calibri"/>
              </a:rPr>
              <a:t>,</a:t>
            </a:r>
            <a:r>
              <a:rPr lang="en-US" sz="3200" b="1" i="1">
                <a:solidFill>
                  <a:srgbClr val="FF0000"/>
                </a:solidFill>
                <a:latin typeface="Calibri"/>
                <a:ea typeface="Calibri"/>
                <a:cs typeface="Calibri"/>
                <a:sym typeface="Calibri"/>
              </a:rPr>
              <a:t> </a:t>
            </a:r>
            <a:r>
              <a:rPr lang="en-US" sz="3200" i="1">
                <a:solidFill>
                  <a:schemeClr val="dk1"/>
                </a:solidFill>
                <a:latin typeface="Calibri"/>
                <a:ea typeface="Calibri"/>
                <a:cs typeface="Calibri"/>
                <a:sym typeface="Calibri"/>
              </a:rPr>
              <a:t>I have not received any response.</a:t>
            </a:r>
            <a:endParaRPr sz="3200">
              <a:solidFill>
                <a:schemeClr val="dk1"/>
              </a:solidFill>
              <a:latin typeface="Calibri"/>
              <a:ea typeface="Calibri"/>
              <a:cs typeface="Calibri"/>
              <a:sym typeface="Calibri"/>
            </a:endParaRPr>
          </a:p>
        </p:txBody>
      </p:sp>
      <p:sp>
        <p:nvSpPr>
          <p:cNvPr id="332" name="Google Shape;332;p10"/>
          <p:cNvSpPr/>
          <p:nvPr/>
        </p:nvSpPr>
        <p:spPr>
          <a:xfrm>
            <a:off x="5202100" y="4319093"/>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10"/>
          <p:cNvSpPr/>
          <p:nvPr/>
        </p:nvSpPr>
        <p:spPr>
          <a:xfrm>
            <a:off x="5750225" y="4791192"/>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4" name="Google Shape;334;p10"/>
          <p:cNvPicPr preferRelativeResize="0"/>
          <p:nvPr/>
        </p:nvPicPr>
        <p:blipFill>
          <a:blip r:embed="rId3">
            <a:alphaModFix/>
          </a:blip>
          <a:stretch>
            <a:fillRect/>
          </a:stretch>
        </p:blipFill>
        <p:spPr>
          <a:xfrm>
            <a:off x="13901980" y="3428994"/>
            <a:ext cx="4248027" cy="4248027"/>
          </a:xfrm>
          <a:prstGeom prst="rect">
            <a:avLst/>
          </a:prstGeom>
          <a:noFill/>
          <a:ln>
            <a:noFill/>
          </a:ln>
        </p:spPr>
      </p:pic>
      <p:pic>
        <p:nvPicPr>
          <p:cNvPr id="335" name="Google Shape;335;p10"/>
          <p:cNvPicPr preferRelativeResize="0"/>
          <p:nvPr/>
        </p:nvPicPr>
        <p:blipFill>
          <a:blip r:embed="rId4">
            <a:alphaModFix/>
          </a:blip>
          <a:stretch>
            <a:fillRect/>
          </a:stretch>
        </p:blipFill>
        <p:spPr>
          <a:xfrm>
            <a:off x="152400" y="3566583"/>
            <a:ext cx="4197147" cy="419714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3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31">
                                            <p:txEl>
                                              <p:pRg st="0" end="0"/>
                                            </p:txEl>
                                          </p:spTgt>
                                        </p:tgtEl>
                                        <p:attrNameLst>
                                          <p:attrName>style.visibility</p:attrName>
                                        </p:attrNameLst>
                                      </p:cBhvr>
                                      <p:to>
                                        <p:strVal val="visible"/>
                                      </p:to>
                                    </p:set>
                                    <p:anim calcmode="lin" valueType="num">
                                      <p:cBhvr additive="base">
                                        <p:cTn id="15" dur="500"/>
                                        <p:tgtEl>
                                          <p:spTgt spid="3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39"/>
        <p:cNvGrpSpPr/>
        <p:nvPr/>
      </p:nvGrpSpPr>
      <p:grpSpPr>
        <a:xfrm>
          <a:off x="0" y="0"/>
          <a:ext cx="0" cy="0"/>
          <a:chOff x="0" y="0"/>
          <a:chExt cx="0" cy="0"/>
        </a:xfrm>
      </p:grpSpPr>
      <p:grpSp>
        <p:nvGrpSpPr>
          <p:cNvPr id="340" name="Google Shape;340;p11"/>
          <p:cNvGrpSpPr/>
          <p:nvPr/>
        </p:nvGrpSpPr>
        <p:grpSpPr>
          <a:xfrm>
            <a:off x="4501947" y="2869393"/>
            <a:ext cx="9233161" cy="3036107"/>
            <a:chOff x="0" y="-38100"/>
            <a:chExt cx="2089769" cy="552661"/>
          </a:xfrm>
        </p:grpSpPr>
        <p:sp>
          <p:nvSpPr>
            <p:cNvPr id="341" name="Google Shape;341;p11"/>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343" name="Google Shape;343;p11"/>
          <p:cNvGrpSpPr/>
          <p:nvPr/>
        </p:nvGrpSpPr>
        <p:grpSpPr>
          <a:xfrm>
            <a:off x="4530436" y="6033086"/>
            <a:ext cx="9204672" cy="2570587"/>
            <a:chOff x="0" y="-38100"/>
            <a:chExt cx="2089769" cy="552661"/>
          </a:xfrm>
        </p:grpSpPr>
        <p:sp>
          <p:nvSpPr>
            <p:cNvPr id="344" name="Google Shape;344;p11"/>
            <p:cNvSpPr/>
            <p:nvPr/>
          </p:nvSpPr>
          <p:spPr>
            <a:xfrm>
              <a:off x="0" y="0"/>
              <a:ext cx="2089769" cy="514561"/>
            </a:xfrm>
            <a:custGeom>
              <a:avLst/>
              <a:gdLst/>
              <a:ahLst/>
              <a:cxnLst/>
              <a:rect l="l" t="t" r="r" b="b"/>
              <a:pathLst>
                <a:path w="2089769" h="514561" extrusionOk="0">
                  <a:moveTo>
                    <a:pt x="49762" y="0"/>
                  </a:moveTo>
                  <a:lnTo>
                    <a:pt x="2040007" y="0"/>
                  </a:lnTo>
                  <a:cubicBezTo>
                    <a:pt x="2067490" y="0"/>
                    <a:pt x="2089769" y="22279"/>
                    <a:pt x="2089769" y="49762"/>
                  </a:cubicBezTo>
                  <a:lnTo>
                    <a:pt x="2089769" y="464799"/>
                  </a:lnTo>
                  <a:cubicBezTo>
                    <a:pt x="2089769" y="492282"/>
                    <a:pt x="2067490" y="514561"/>
                    <a:pt x="2040007" y="514561"/>
                  </a:cubicBezTo>
                  <a:lnTo>
                    <a:pt x="49762" y="514561"/>
                  </a:lnTo>
                  <a:cubicBezTo>
                    <a:pt x="22279" y="514561"/>
                    <a:pt x="0" y="492282"/>
                    <a:pt x="0" y="464799"/>
                  </a:cubicBezTo>
                  <a:lnTo>
                    <a:pt x="0" y="49762"/>
                  </a:lnTo>
                  <a:cubicBezTo>
                    <a:pt x="0" y="22279"/>
                    <a:pt x="22279" y="0"/>
                    <a:pt x="49762" y="0"/>
                  </a:cubicBezTo>
                  <a:close/>
                </a:path>
              </a:pathLst>
            </a:custGeom>
            <a:solidFill>
              <a:srgbClr val="F5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txBox="1"/>
            <p:nvPr/>
          </p:nvSpPr>
          <p:spPr>
            <a:xfrm>
              <a:off x="0" y="-38100"/>
              <a:ext cx="2089769" cy="552661"/>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346" name="Google Shape;346;p11"/>
          <p:cNvSpPr txBox="1"/>
          <p:nvPr/>
        </p:nvSpPr>
        <p:spPr>
          <a:xfrm>
            <a:off x="-677961" y="650475"/>
            <a:ext cx="193548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a:solidFill>
                  <a:srgbClr val="000000"/>
                </a:solidFill>
                <a:latin typeface="Arial"/>
                <a:ea typeface="Arial"/>
                <a:cs typeface="Arial"/>
                <a:sym typeface="Arial"/>
              </a:rPr>
              <a:t>Linking Complaints with Justifications</a:t>
            </a:r>
            <a:endParaRPr sz="8000">
              <a:solidFill>
                <a:srgbClr val="000000"/>
              </a:solidFill>
              <a:latin typeface="Arial"/>
              <a:ea typeface="Arial"/>
              <a:cs typeface="Arial"/>
              <a:sym typeface="Arial"/>
            </a:endParaRPr>
          </a:p>
        </p:txBody>
      </p:sp>
      <p:sp>
        <p:nvSpPr>
          <p:cNvPr id="347" name="Google Shape;347;p11"/>
          <p:cNvSpPr txBox="1"/>
          <p:nvPr/>
        </p:nvSpPr>
        <p:spPr>
          <a:xfrm>
            <a:off x="2143161" y="2398894"/>
            <a:ext cx="14089200" cy="430800"/>
          </a:xfrm>
          <a:prstGeom prst="rect">
            <a:avLst/>
          </a:prstGeom>
          <a:noFill/>
          <a:ln>
            <a:noFill/>
          </a:ln>
        </p:spPr>
        <p:txBody>
          <a:bodyPr spcFirstLastPara="1" wrap="square" lIns="0" tIns="0" rIns="0" bIns="0" anchor="t" anchorCtr="0">
            <a:spAutoFit/>
          </a:bodyPr>
          <a:lstStyle/>
          <a:p>
            <a:pPr marL="0" marR="0" lvl="0" indent="0" algn="ctr" rtl="0">
              <a:lnSpc>
                <a:spcPct val="150017"/>
              </a:lnSpc>
              <a:spcBef>
                <a:spcPts val="0"/>
              </a:spcBef>
              <a:spcAft>
                <a:spcPts val="0"/>
              </a:spcAft>
              <a:buNone/>
            </a:pPr>
            <a:r>
              <a:rPr lang="en-US" sz="2799">
                <a:solidFill>
                  <a:srgbClr val="000000"/>
                </a:solidFill>
                <a:latin typeface="Dekko"/>
                <a:ea typeface="Dekko"/>
                <a:cs typeface="Dekko"/>
                <a:sym typeface="Dekko"/>
              </a:rPr>
              <a:t> link complaints with justifications using </a:t>
            </a:r>
            <a:r>
              <a:rPr lang="en-US" sz="2799">
                <a:solidFill>
                  <a:schemeClr val="dk1"/>
                </a:solidFill>
                <a:latin typeface="Dekko"/>
                <a:ea typeface="Dekko"/>
                <a:cs typeface="Dekko"/>
                <a:sym typeface="Dekko"/>
              </a:rPr>
              <a:t> linking words/</a:t>
            </a:r>
            <a:r>
              <a:rPr lang="en-US" sz="2799">
                <a:solidFill>
                  <a:srgbClr val="000000"/>
                </a:solidFill>
                <a:latin typeface="Dekko"/>
                <a:ea typeface="Dekko"/>
                <a:cs typeface="Dekko"/>
                <a:sym typeface="Dekko"/>
              </a:rPr>
              <a:t> phrases.</a:t>
            </a:r>
            <a:endParaRPr sz="2799">
              <a:solidFill>
                <a:srgbClr val="000000"/>
              </a:solidFill>
              <a:latin typeface="Dekko"/>
              <a:ea typeface="Dekko"/>
              <a:cs typeface="Dekko"/>
              <a:sym typeface="Dekko"/>
            </a:endParaRPr>
          </a:p>
        </p:txBody>
      </p:sp>
      <p:sp>
        <p:nvSpPr>
          <p:cNvPr id="348" name="Google Shape;348;p11"/>
          <p:cNvSpPr txBox="1"/>
          <p:nvPr/>
        </p:nvSpPr>
        <p:spPr>
          <a:xfrm>
            <a:off x="4812000" y="3619500"/>
            <a:ext cx="8556000" cy="1600800"/>
          </a:xfrm>
          <a:prstGeom prst="rect">
            <a:avLst/>
          </a:prstGeom>
          <a:noFill/>
          <a:ln>
            <a:noFill/>
          </a:ln>
        </p:spPr>
        <p:txBody>
          <a:bodyPr spcFirstLastPara="1" wrap="square" lIns="0" tIns="0" rIns="0" bIns="0" anchor="t" anchorCtr="0">
            <a:spAutoFit/>
          </a:bodyPr>
          <a:lstStyle/>
          <a:p>
            <a:pPr marL="0" marR="0" lvl="0" indent="0" algn="ctr" rtl="0">
              <a:lnSpc>
                <a:spcPct val="112500"/>
              </a:lnSpc>
              <a:spcBef>
                <a:spcPts val="0"/>
              </a:spcBef>
              <a:spcAft>
                <a:spcPts val="0"/>
              </a:spcAft>
              <a:buNone/>
            </a:pPr>
            <a:r>
              <a:rPr lang="en-US" sz="3200" b="1">
                <a:solidFill>
                  <a:schemeClr val="dk1"/>
                </a:solidFill>
                <a:latin typeface="Calibri"/>
                <a:ea typeface="Calibri"/>
                <a:cs typeface="Calibri"/>
                <a:sym typeface="Calibri"/>
              </a:rPr>
              <a:t>Example 5:</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Complaint: </a:t>
            </a:r>
            <a:r>
              <a:rPr lang="en-US" sz="3200" i="1">
                <a:solidFill>
                  <a:schemeClr val="dk1"/>
                </a:solidFill>
                <a:latin typeface="Calibri"/>
                <a:ea typeface="Calibri"/>
                <a:cs typeface="Calibri"/>
                <a:sym typeface="Calibri"/>
              </a:rPr>
              <a:t>I requested a replacement.</a:t>
            </a:r>
            <a:r>
              <a:rPr lang="en-US" sz="3200">
                <a:solidFill>
                  <a:schemeClr val="dk1"/>
                </a:solidFill>
                <a:latin typeface="Calibri"/>
                <a:ea typeface="Calibri"/>
                <a:cs typeface="Calibri"/>
                <a:sym typeface="Calibri"/>
              </a:rPr>
              <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Justification: </a:t>
            </a:r>
            <a:r>
              <a:rPr lang="en-US" sz="3200" i="1">
                <a:solidFill>
                  <a:schemeClr val="dk1"/>
                </a:solidFill>
                <a:latin typeface="Calibri"/>
                <a:ea typeface="Calibri"/>
                <a:cs typeface="Calibri"/>
                <a:sym typeface="Calibri"/>
              </a:rPr>
              <a:t>The faulty item has not been replaced.</a:t>
            </a:r>
            <a:endParaRPr sz="3000">
              <a:solidFill>
                <a:srgbClr val="000000"/>
              </a:solidFill>
              <a:latin typeface="DM Sans"/>
              <a:ea typeface="DM Sans"/>
              <a:cs typeface="DM Sans"/>
              <a:sym typeface="DM Sans"/>
            </a:endParaRPr>
          </a:p>
        </p:txBody>
      </p:sp>
      <p:sp>
        <p:nvSpPr>
          <p:cNvPr id="349" name="Google Shape;349;p11"/>
          <p:cNvSpPr txBox="1"/>
          <p:nvPr/>
        </p:nvSpPr>
        <p:spPr>
          <a:xfrm>
            <a:off x="4616376" y="6667500"/>
            <a:ext cx="8751600" cy="1477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200" b="1">
                <a:solidFill>
                  <a:schemeClr val="dk1"/>
                </a:solidFill>
                <a:latin typeface="Calibri"/>
                <a:ea typeface="Calibri"/>
                <a:cs typeface="Calibri"/>
                <a:sym typeface="Calibri"/>
              </a:rPr>
              <a:t>Linked Sentence</a:t>
            </a:r>
            <a:r>
              <a:rPr lang="en-US" sz="3200">
                <a:solidFill>
                  <a:schemeClr val="dk1"/>
                </a:solidFill>
                <a:latin typeface="Calibri"/>
                <a:ea typeface="Calibri"/>
                <a:cs typeface="Calibri"/>
                <a:sym typeface="Calibri"/>
              </a:rPr>
              <a:t>:</a:t>
            </a:r>
            <a:br>
              <a:rPr lang="en-US" sz="3200">
                <a:solidFill>
                  <a:schemeClr val="dk1"/>
                </a:solidFill>
                <a:latin typeface="Calibri"/>
                <a:ea typeface="Calibri"/>
                <a:cs typeface="Calibri"/>
                <a:sym typeface="Calibri"/>
              </a:rPr>
            </a:br>
            <a:r>
              <a:rPr lang="en-US" sz="3200">
                <a:solidFill>
                  <a:schemeClr val="dk1"/>
                </a:solidFill>
                <a:latin typeface="Calibri"/>
                <a:ea typeface="Calibri"/>
                <a:cs typeface="Calibri"/>
                <a:sym typeface="Calibri"/>
              </a:rPr>
              <a:t>I requested a replacement a month ago. </a:t>
            </a:r>
            <a:r>
              <a:rPr lang="en-US" sz="3200" b="1" u="sng">
                <a:solidFill>
                  <a:srgbClr val="FF0000"/>
                </a:solidFill>
                <a:latin typeface="Calibri"/>
                <a:ea typeface="Calibri"/>
                <a:cs typeface="Calibri"/>
                <a:sym typeface="Calibri"/>
              </a:rPr>
              <a:t>Nevertheless</a:t>
            </a:r>
            <a:r>
              <a:rPr lang="en-US" sz="3200" b="1" u="sng">
                <a:solidFill>
                  <a:schemeClr val="dk1"/>
                </a:solidFill>
                <a:latin typeface="Calibri"/>
                <a:ea typeface="Calibri"/>
                <a:cs typeface="Calibri"/>
                <a:sym typeface="Calibri"/>
              </a:rPr>
              <a:t>,</a:t>
            </a:r>
            <a:r>
              <a:rPr lang="en-US" sz="3200">
                <a:solidFill>
                  <a:schemeClr val="dk1"/>
                </a:solidFill>
                <a:latin typeface="Calibri"/>
                <a:ea typeface="Calibri"/>
                <a:cs typeface="Calibri"/>
                <a:sym typeface="Calibri"/>
              </a:rPr>
              <a:t> the faulty item has not been replaced.</a:t>
            </a:r>
            <a:endParaRPr/>
          </a:p>
        </p:txBody>
      </p:sp>
      <p:sp>
        <p:nvSpPr>
          <p:cNvPr id="350" name="Google Shape;350;p11"/>
          <p:cNvSpPr/>
          <p:nvPr/>
        </p:nvSpPr>
        <p:spPr>
          <a:xfrm>
            <a:off x="5856143" y="4319094"/>
            <a:ext cx="1752600" cy="3324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11"/>
          <p:cNvSpPr/>
          <p:nvPr/>
        </p:nvSpPr>
        <p:spPr>
          <a:xfrm>
            <a:off x="4826568" y="4744101"/>
            <a:ext cx="1981200" cy="3759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2" name="Google Shape;352;p11"/>
          <p:cNvPicPr preferRelativeResize="0"/>
          <p:nvPr/>
        </p:nvPicPr>
        <p:blipFill>
          <a:blip r:embed="rId3">
            <a:alphaModFix/>
          </a:blip>
          <a:stretch>
            <a:fillRect/>
          </a:stretch>
        </p:blipFill>
        <p:spPr>
          <a:xfrm>
            <a:off x="14226864" y="4012875"/>
            <a:ext cx="3674950" cy="3674950"/>
          </a:xfrm>
          <a:prstGeom prst="rect">
            <a:avLst/>
          </a:prstGeom>
          <a:noFill/>
          <a:ln>
            <a:noFill/>
          </a:ln>
        </p:spPr>
      </p:pic>
      <p:pic>
        <p:nvPicPr>
          <p:cNvPr id="353" name="Google Shape;353;p11"/>
          <p:cNvPicPr preferRelativeResize="0"/>
          <p:nvPr/>
        </p:nvPicPr>
        <p:blipFill>
          <a:blip r:embed="rId4">
            <a:alphaModFix/>
          </a:blip>
          <a:stretch>
            <a:fillRect/>
          </a:stretch>
        </p:blipFill>
        <p:spPr>
          <a:xfrm>
            <a:off x="325582" y="3826365"/>
            <a:ext cx="3674950" cy="3674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35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35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9">
                                            <p:txEl>
                                              <p:pRg st="0" end="0"/>
                                            </p:txEl>
                                          </p:spTgt>
                                        </p:tgtEl>
                                        <p:attrNameLst>
                                          <p:attrName>style.visibility</p:attrName>
                                        </p:attrNameLst>
                                      </p:cBhvr>
                                      <p:to>
                                        <p:strVal val="visible"/>
                                      </p:to>
                                    </p:set>
                                    <p:animEffect transition="in" filter="fade">
                                      <p:cBhvr>
                                        <p:cTn id="15" dur="1000"/>
                                        <p:tgtEl>
                                          <p:spTgt spid="3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357"/>
        <p:cNvGrpSpPr/>
        <p:nvPr/>
      </p:nvGrpSpPr>
      <p:grpSpPr>
        <a:xfrm>
          <a:off x="0" y="0"/>
          <a:ext cx="0" cy="0"/>
          <a:chOff x="0" y="0"/>
          <a:chExt cx="0" cy="0"/>
        </a:xfrm>
      </p:grpSpPr>
      <p:sp>
        <p:nvSpPr>
          <p:cNvPr id="358" name="Google Shape;358;p12"/>
          <p:cNvSpPr txBox="1"/>
          <p:nvPr/>
        </p:nvSpPr>
        <p:spPr>
          <a:xfrm rot="177">
            <a:off x="545525" y="506550"/>
            <a:ext cx="17469600" cy="297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3100" b="1">
                <a:solidFill>
                  <a:schemeClr val="dk2"/>
                </a:solidFill>
                <a:latin typeface="Times New Roman"/>
                <a:ea typeface="Times New Roman"/>
                <a:cs typeface="Times New Roman"/>
                <a:sym typeface="Times New Roman"/>
              </a:rPr>
              <a:t>Q: Complete each sentence by filling in the blank with a suitable linking word. Use the options below. </a:t>
            </a:r>
            <a:endParaRPr sz="3100" b="1">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US" sz="3100" b="1">
                <a:solidFill>
                  <a:schemeClr val="dk2"/>
                </a:solidFill>
                <a:latin typeface="Times New Roman"/>
                <a:ea typeface="Times New Roman"/>
                <a:cs typeface="Times New Roman"/>
                <a:sym typeface="Times New Roman"/>
              </a:rPr>
              <a:t>Linking word options:</a:t>
            </a:r>
            <a:endParaRPr sz="3100" b="1">
              <a:solidFill>
                <a:schemeClr val="dk2"/>
              </a:solidFill>
              <a:latin typeface="Times New Roman"/>
              <a:ea typeface="Times New Roman"/>
              <a:cs typeface="Times New Roman"/>
              <a:sym typeface="Times New Roman"/>
            </a:endParaRPr>
          </a:p>
          <a:p>
            <a:pPr marL="457200" lvl="0" indent="-425450" algn="l" rtl="0">
              <a:lnSpc>
                <a:spcPct val="115000"/>
              </a:lnSpc>
              <a:spcBef>
                <a:spcPts val="120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despite the fact that</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although / even though</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nevertheless / however</a:t>
            </a:r>
            <a:endParaRPr sz="7300" b="1">
              <a:solidFill>
                <a:schemeClr val="dk2"/>
              </a:solidFill>
              <a:latin typeface="Times New Roman"/>
              <a:ea typeface="Times New Roman"/>
              <a:cs typeface="Times New Roman"/>
              <a:sym typeface="Times New Roman"/>
            </a:endParaRPr>
          </a:p>
        </p:txBody>
      </p:sp>
      <p:sp>
        <p:nvSpPr>
          <p:cNvPr id="359" name="Google Shape;359;p12"/>
          <p:cNvSpPr txBox="1"/>
          <p:nvPr/>
        </p:nvSpPr>
        <p:spPr>
          <a:xfrm>
            <a:off x="668975" y="4017825"/>
            <a:ext cx="17469600" cy="5309100"/>
          </a:xfrm>
          <a:prstGeom prst="rect">
            <a:avLst/>
          </a:prstGeom>
          <a:noFill/>
          <a:ln>
            <a:noFill/>
          </a:ln>
        </p:spPr>
        <p:txBody>
          <a:bodyPr spcFirstLastPara="1" wrap="square" lIns="0" tIns="0" rIns="0" bIns="0" anchor="t" anchorCtr="0">
            <a:spAutoFit/>
          </a:bodyPr>
          <a:lstStyle/>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have already written to you twice. __________, I have not received any reply from your company.</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My order has still not been delivered, __________ I paid the full amount three weeks ago.</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device is advertised as “brand new.” __________, it arrived with several scratches.</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__________ the staff assured me the problem would be fixed, no action has been taken.</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__________ I followed the instructions carefully, the machine stopped working after two days.</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requested a refund last month. __________, the payment has not been processed.</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parcel was marked as “fragile.” __________, it was delivered in a damaged condition.</a:t>
            </a:r>
            <a:endParaRPr sz="2999">
              <a:latin typeface="Times New Roman"/>
              <a:ea typeface="Times New Roman"/>
              <a:cs typeface="Times New Roman"/>
              <a:sym typeface="Times New Roman"/>
            </a:endParaRPr>
          </a:p>
          <a:p>
            <a:pPr marL="45720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cannot use the product, __________ it was delivered without the necessary parts.</a:t>
            </a:r>
            <a:endParaRPr sz="2999">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9">
                                            <p:txEl>
                                              <p:pRg st="0" end="0"/>
                                            </p:txEl>
                                          </p:spTgt>
                                        </p:tgtEl>
                                        <p:attrNameLst>
                                          <p:attrName>style.visibility</p:attrName>
                                        </p:attrNameLst>
                                      </p:cBhvr>
                                      <p:to>
                                        <p:strVal val="visible"/>
                                      </p:to>
                                    </p:set>
                                    <p:anim calcmode="lin" valueType="num">
                                      <p:cBhvr additive="base">
                                        <p:cTn id="7" dur="500"/>
                                        <p:tgtEl>
                                          <p:spTgt spid="3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9">
                                            <p:txEl>
                                              <p:pRg st="1" end="1"/>
                                            </p:txEl>
                                          </p:spTgt>
                                        </p:tgtEl>
                                        <p:attrNameLst>
                                          <p:attrName>style.visibility</p:attrName>
                                        </p:attrNameLst>
                                      </p:cBhvr>
                                      <p:to>
                                        <p:strVal val="visible"/>
                                      </p:to>
                                    </p:set>
                                    <p:anim calcmode="lin" valueType="num">
                                      <p:cBhvr additive="base">
                                        <p:cTn id="12" dur="500"/>
                                        <p:tgtEl>
                                          <p:spTgt spid="3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9">
                                            <p:txEl>
                                              <p:pRg st="2" end="2"/>
                                            </p:txEl>
                                          </p:spTgt>
                                        </p:tgtEl>
                                        <p:attrNameLst>
                                          <p:attrName>style.visibility</p:attrName>
                                        </p:attrNameLst>
                                      </p:cBhvr>
                                      <p:to>
                                        <p:strVal val="visible"/>
                                      </p:to>
                                    </p:set>
                                    <p:anim calcmode="lin" valueType="num">
                                      <p:cBhvr additive="base">
                                        <p:cTn id="17" dur="500"/>
                                        <p:tgtEl>
                                          <p:spTgt spid="3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9">
                                            <p:txEl>
                                              <p:pRg st="3" end="3"/>
                                            </p:txEl>
                                          </p:spTgt>
                                        </p:tgtEl>
                                        <p:attrNameLst>
                                          <p:attrName>style.visibility</p:attrName>
                                        </p:attrNameLst>
                                      </p:cBhvr>
                                      <p:to>
                                        <p:strVal val="visible"/>
                                      </p:to>
                                    </p:set>
                                    <p:anim calcmode="lin" valueType="num">
                                      <p:cBhvr additive="base">
                                        <p:cTn id="22" dur="500"/>
                                        <p:tgtEl>
                                          <p:spTgt spid="3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9">
                                            <p:txEl>
                                              <p:pRg st="4" end="4"/>
                                            </p:txEl>
                                          </p:spTgt>
                                        </p:tgtEl>
                                        <p:attrNameLst>
                                          <p:attrName>style.visibility</p:attrName>
                                        </p:attrNameLst>
                                      </p:cBhvr>
                                      <p:to>
                                        <p:strVal val="visible"/>
                                      </p:to>
                                    </p:set>
                                    <p:anim calcmode="lin" valueType="num">
                                      <p:cBhvr additive="base">
                                        <p:cTn id="27" dur="500"/>
                                        <p:tgtEl>
                                          <p:spTgt spid="3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9">
                                            <p:txEl>
                                              <p:pRg st="5" end="5"/>
                                            </p:txEl>
                                          </p:spTgt>
                                        </p:tgtEl>
                                        <p:attrNameLst>
                                          <p:attrName>style.visibility</p:attrName>
                                        </p:attrNameLst>
                                      </p:cBhvr>
                                      <p:to>
                                        <p:strVal val="visible"/>
                                      </p:to>
                                    </p:set>
                                    <p:anim calcmode="lin" valueType="num">
                                      <p:cBhvr additive="base">
                                        <p:cTn id="32" dur="500"/>
                                        <p:tgtEl>
                                          <p:spTgt spid="3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9">
                                            <p:txEl>
                                              <p:pRg st="6" end="6"/>
                                            </p:txEl>
                                          </p:spTgt>
                                        </p:tgtEl>
                                        <p:attrNameLst>
                                          <p:attrName>style.visibility</p:attrName>
                                        </p:attrNameLst>
                                      </p:cBhvr>
                                      <p:to>
                                        <p:strVal val="visible"/>
                                      </p:to>
                                    </p:set>
                                    <p:anim calcmode="lin" valueType="num">
                                      <p:cBhvr additive="base">
                                        <p:cTn id="37" dur="500"/>
                                        <p:tgtEl>
                                          <p:spTgt spid="3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59">
                                            <p:txEl>
                                              <p:pRg st="7" end="7"/>
                                            </p:txEl>
                                          </p:spTgt>
                                        </p:tgtEl>
                                        <p:attrNameLst>
                                          <p:attrName>style.visibility</p:attrName>
                                        </p:attrNameLst>
                                      </p:cBhvr>
                                      <p:to>
                                        <p:strVal val="visible"/>
                                      </p:to>
                                    </p:set>
                                    <p:anim calcmode="lin" valueType="num">
                                      <p:cBhvr additive="base">
                                        <p:cTn id="42" dur="500"/>
                                        <p:tgtEl>
                                          <p:spTgt spid="35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CAB6"/>
        </a:solidFill>
        <a:effectLst/>
      </p:bgPr>
    </p:bg>
    <p:spTree>
      <p:nvGrpSpPr>
        <p:cNvPr id="1" name="Shape 363"/>
        <p:cNvGrpSpPr/>
        <p:nvPr/>
      </p:nvGrpSpPr>
      <p:grpSpPr>
        <a:xfrm>
          <a:off x="0" y="0"/>
          <a:ext cx="0" cy="0"/>
          <a:chOff x="0" y="0"/>
          <a:chExt cx="0" cy="0"/>
        </a:xfrm>
      </p:grpSpPr>
      <p:sp>
        <p:nvSpPr>
          <p:cNvPr id="364" name="Google Shape;364;g3823ad01b2f_0_43"/>
          <p:cNvSpPr txBox="1"/>
          <p:nvPr/>
        </p:nvSpPr>
        <p:spPr>
          <a:xfrm rot="177">
            <a:off x="545525" y="658075"/>
            <a:ext cx="17469600" cy="2979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3100" b="1">
                <a:solidFill>
                  <a:schemeClr val="dk2"/>
                </a:solidFill>
                <a:latin typeface="Times New Roman"/>
                <a:ea typeface="Times New Roman"/>
                <a:cs typeface="Times New Roman"/>
                <a:sym typeface="Times New Roman"/>
              </a:rPr>
              <a:t>Q: Complete each sentence by filling in the blank with a suitable linking word. Use the options below. </a:t>
            </a:r>
            <a:endParaRPr sz="3100" b="1">
              <a:solidFill>
                <a:schemeClr val="dk2"/>
              </a:solidFill>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r>
              <a:rPr lang="en-US" sz="3100" b="1">
                <a:solidFill>
                  <a:schemeClr val="dk2"/>
                </a:solidFill>
                <a:latin typeface="Times New Roman"/>
                <a:ea typeface="Times New Roman"/>
                <a:cs typeface="Times New Roman"/>
                <a:sym typeface="Times New Roman"/>
              </a:rPr>
              <a:t>Linking word options:</a:t>
            </a:r>
            <a:endParaRPr sz="3100" b="1">
              <a:solidFill>
                <a:schemeClr val="dk2"/>
              </a:solidFill>
              <a:latin typeface="Times New Roman"/>
              <a:ea typeface="Times New Roman"/>
              <a:cs typeface="Times New Roman"/>
              <a:sym typeface="Times New Roman"/>
            </a:endParaRPr>
          </a:p>
          <a:p>
            <a:pPr marL="457200" lvl="0" indent="-425450" algn="l" rtl="0">
              <a:lnSpc>
                <a:spcPct val="115000"/>
              </a:lnSpc>
              <a:spcBef>
                <a:spcPts val="120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despite the fact that</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although / even though</a:t>
            </a:r>
            <a:endParaRPr sz="3100">
              <a:solidFill>
                <a:schemeClr val="dk2"/>
              </a:solidFill>
              <a:latin typeface="Times New Roman"/>
              <a:ea typeface="Times New Roman"/>
              <a:cs typeface="Times New Roman"/>
              <a:sym typeface="Times New Roman"/>
            </a:endParaRPr>
          </a:p>
          <a:p>
            <a:pPr marL="457200" lvl="0" indent="-425450" algn="l" rtl="0">
              <a:lnSpc>
                <a:spcPct val="115000"/>
              </a:lnSpc>
              <a:spcBef>
                <a:spcPts val="0"/>
              </a:spcBef>
              <a:spcAft>
                <a:spcPts val="0"/>
              </a:spcAft>
              <a:buClr>
                <a:schemeClr val="dk2"/>
              </a:buClr>
              <a:buSzPts val="3100"/>
              <a:buFont typeface="Times New Roman"/>
              <a:buChar char="●"/>
            </a:pPr>
            <a:r>
              <a:rPr lang="en-US" sz="3100">
                <a:solidFill>
                  <a:schemeClr val="dk2"/>
                </a:solidFill>
                <a:latin typeface="Times New Roman"/>
                <a:ea typeface="Times New Roman"/>
                <a:cs typeface="Times New Roman"/>
                <a:sym typeface="Times New Roman"/>
              </a:rPr>
              <a:t>nevertheless / however</a:t>
            </a:r>
            <a:endParaRPr sz="7300" b="1">
              <a:solidFill>
                <a:schemeClr val="dk2"/>
              </a:solidFill>
              <a:latin typeface="Times New Roman"/>
              <a:ea typeface="Times New Roman"/>
              <a:cs typeface="Times New Roman"/>
              <a:sym typeface="Times New Roman"/>
            </a:endParaRPr>
          </a:p>
        </p:txBody>
      </p:sp>
      <p:sp>
        <p:nvSpPr>
          <p:cNvPr id="365" name="Google Shape;365;g3823ad01b2f_0_43"/>
          <p:cNvSpPr txBox="1"/>
          <p:nvPr/>
        </p:nvSpPr>
        <p:spPr>
          <a:xfrm>
            <a:off x="545523" y="4294918"/>
            <a:ext cx="17469600" cy="5309100"/>
          </a:xfrm>
          <a:prstGeom prst="rect">
            <a:avLst/>
          </a:prstGeom>
          <a:noFill/>
          <a:ln>
            <a:noFill/>
          </a:ln>
        </p:spPr>
        <p:txBody>
          <a:bodyPr spcFirstLastPara="1" wrap="square" lIns="0" tIns="0" rIns="0" bIns="0" anchor="t" anchorCtr="0">
            <a:spAutoFit/>
          </a:bodyPr>
          <a:lstStyle/>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have already written to you twice. </a:t>
            </a:r>
            <a:r>
              <a:rPr lang="en-US" sz="2999">
                <a:highlight>
                  <a:srgbClr val="FFFF00"/>
                </a:highlight>
                <a:latin typeface="Times New Roman"/>
                <a:ea typeface="Times New Roman"/>
                <a:cs typeface="Times New Roman"/>
                <a:sym typeface="Times New Roman"/>
              </a:rPr>
              <a:t>Nevertheless / However, </a:t>
            </a:r>
            <a:r>
              <a:rPr lang="en-US" sz="2999">
                <a:latin typeface="Times New Roman"/>
                <a:ea typeface="Times New Roman"/>
                <a:cs typeface="Times New Roman"/>
                <a:sym typeface="Times New Roman"/>
              </a:rPr>
              <a:t>I have not received any reply from your company.</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My order has still not been delivered, </a:t>
            </a:r>
            <a:r>
              <a:rPr lang="en-US" sz="2999">
                <a:highlight>
                  <a:srgbClr val="FFFF00"/>
                </a:highlight>
                <a:latin typeface="Times New Roman"/>
                <a:ea typeface="Times New Roman"/>
                <a:cs typeface="Times New Roman"/>
                <a:sym typeface="Times New Roman"/>
              </a:rPr>
              <a:t>despite the fact that </a:t>
            </a:r>
            <a:r>
              <a:rPr lang="en-US" sz="2999">
                <a:latin typeface="Times New Roman"/>
                <a:ea typeface="Times New Roman"/>
                <a:cs typeface="Times New Roman"/>
                <a:sym typeface="Times New Roman"/>
              </a:rPr>
              <a:t> I paid the full amount three weeks ago.</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device is advertised as “brand new.” </a:t>
            </a:r>
            <a:r>
              <a:rPr lang="en-US" sz="2999">
                <a:highlight>
                  <a:srgbClr val="FFFF00"/>
                </a:highlight>
                <a:latin typeface="Times New Roman"/>
                <a:ea typeface="Times New Roman"/>
                <a:cs typeface="Times New Roman"/>
                <a:sym typeface="Times New Roman"/>
              </a:rPr>
              <a:t>Nevertheless / However,</a:t>
            </a:r>
            <a:r>
              <a:rPr lang="en-US" sz="2999">
                <a:latin typeface="Times New Roman"/>
                <a:ea typeface="Times New Roman"/>
                <a:cs typeface="Times New Roman"/>
                <a:sym typeface="Times New Roman"/>
              </a:rPr>
              <a:t> it arrived with several scratches.</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highlight>
                  <a:srgbClr val="FFFF00"/>
                </a:highlight>
                <a:latin typeface="Times New Roman"/>
                <a:ea typeface="Times New Roman"/>
                <a:cs typeface="Times New Roman"/>
                <a:sym typeface="Times New Roman"/>
              </a:rPr>
              <a:t>Although / Even though</a:t>
            </a:r>
            <a:r>
              <a:rPr lang="en-US" sz="2999">
                <a:latin typeface="Times New Roman"/>
                <a:ea typeface="Times New Roman"/>
                <a:cs typeface="Times New Roman"/>
                <a:sym typeface="Times New Roman"/>
              </a:rPr>
              <a:t> the staff assured me the problem would be fixed, no action has been taken.</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highlight>
                  <a:srgbClr val="FFFF00"/>
                </a:highlight>
                <a:latin typeface="Times New Roman"/>
                <a:ea typeface="Times New Roman"/>
                <a:cs typeface="Times New Roman"/>
                <a:sym typeface="Times New Roman"/>
              </a:rPr>
              <a:t>Although / Even though</a:t>
            </a:r>
            <a:r>
              <a:rPr lang="en-US" sz="2999">
                <a:latin typeface="Times New Roman"/>
                <a:ea typeface="Times New Roman"/>
                <a:cs typeface="Times New Roman"/>
                <a:sym typeface="Times New Roman"/>
              </a:rPr>
              <a:t> I followed the instructions carefully, the machine stopped working after two days.</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requested a refund last month. </a:t>
            </a:r>
            <a:r>
              <a:rPr lang="en-US" sz="2999">
                <a:highlight>
                  <a:srgbClr val="FFFF00"/>
                </a:highlight>
                <a:latin typeface="Times New Roman"/>
                <a:ea typeface="Times New Roman"/>
                <a:cs typeface="Times New Roman"/>
                <a:sym typeface="Times New Roman"/>
              </a:rPr>
              <a:t>Nevertheless / However</a:t>
            </a:r>
            <a:r>
              <a:rPr lang="en-US" sz="2999">
                <a:latin typeface="Times New Roman"/>
                <a:ea typeface="Times New Roman"/>
                <a:cs typeface="Times New Roman"/>
                <a:sym typeface="Times New Roman"/>
              </a:rPr>
              <a:t>, the payment has not been processed.</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The parcel was marked as “fragile.”</a:t>
            </a:r>
            <a:r>
              <a:rPr lang="en-US" sz="2999">
                <a:highlight>
                  <a:srgbClr val="FFFF00"/>
                </a:highlight>
                <a:latin typeface="Times New Roman"/>
                <a:ea typeface="Times New Roman"/>
                <a:cs typeface="Times New Roman"/>
                <a:sym typeface="Times New Roman"/>
              </a:rPr>
              <a:t> Nevertheless / However,</a:t>
            </a:r>
            <a:r>
              <a:rPr lang="en-US" sz="2999">
                <a:latin typeface="Times New Roman"/>
                <a:ea typeface="Times New Roman"/>
                <a:cs typeface="Times New Roman"/>
                <a:sym typeface="Times New Roman"/>
              </a:rPr>
              <a:t> it was delivered in a damaged condition.</a:t>
            </a:r>
            <a:endParaRPr sz="2999">
              <a:latin typeface="Times New Roman"/>
              <a:ea typeface="Times New Roman"/>
              <a:cs typeface="Times New Roman"/>
              <a:sym typeface="Times New Roman"/>
            </a:endParaRPr>
          </a:p>
          <a:p>
            <a:pPr marL="457200" marR="0" lvl="0" indent="-419036" algn="l" rtl="0">
              <a:lnSpc>
                <a:spcPct val="150017"/>
              </a:lnSpc>
              <a:spcBef>
                <a:spcPts val="0"/>
              </a:spcBef>
              <a:spcAft>
                <a:spcPts val="0"/>
              </a:spcAft>
              <a:buSzPts val="2999"/>
              <a:buFont typeface="Times New Roman"/>
              <a:buAutoNum type="arabicPeriod"/>
            </a:pPr>
            <a:r>
              <a:rPr lang="en-US" sz="2999">
                <a:latin typeface="Times New Roman"/>
                <a:ea typeface="Times New Roman"/>
                <a:cs typeface="Times New Roman"/>
                <a:sym typeface="Times New Roman"/>
              </a:rPr>
              <a:t>I cannot use the product, </a:t>
            </a:r>
            <a:r>
              <a:rPr lang="en-US" sz="2999">
                <a:highlight>
                  <a:srgbClr val="FFFF00"/>
                </a:highlight>
                <a:latin typeface="Times New Roman"/>
                <a:ea typeface="Times New Roman"/>
                <a:cs typeface="Times New Roman"/>
                <a:sym typeface="Times New Roman"/>
              </a:rPr>
              <a:t>despite the fact that</a:t>
            </a:r>
            <a:r>
              <a:rPr lang="en-US" sz="2999">
                <a:latin typeface="Times New Roman"/>
                <a:ea typeface="Times New Roman"/>
                <a:cs typeface="Times New Roman"/>
                <a:sym typeface="Times New Roman"/>
              </a:rPr>
              <a:t> it was delivered without the necessary parts.</a:t>
            </a:r>
            <a:endParaRPr sz="2999">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5">
                                            <p:txEl>
                                              <p:pRg st="0" end="0"/>
                                            </p:txEl>
                                          </p:spTgt>
                                        </p:tgtEl>
                                        <p:attrNameLst>
                                          <p:attrName>style.visibility</p:attrName>
                                        </p:attrNameLst>
                                      </p:cBhvr>
                                      <p:to>
                                        <p:strVal val="visible"/>
                                      </p:to>
                                    </p:set>
                                    <p:anim calcmode="lin" valueType="num">
                                      <p:cBhvr additive="base">
                                        <p:cTn id="7" dur="500"/>
                                        <p:tgtEl>
                                          <p:spTgt spid="3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5">
                                            <p:txEl>
                                              <p:pRg st="1" end="1"/>
                                            </p:txEl>
                                          </p:spTgt>
                                        </p:tgtEl>
                                        <p:attrNameLst>
                                          <p:attrName>style.visibility</p:attrName>
                                        </p:attrNameLst>
                                      </p:cBhvr>
                                      <p:to>
                                        <p:strVal val="visible"/>
                                      </p:to>
                                    </p:set>
                                    <p:anim calcmode="lin" valueType="num">
                                      <p:cBhvr additive="base">
                                        <p:cTn id="12" dur="500"/>
                                        <p:tgtEl>
                                          <p:spTgt spid="3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5">
                                            <p:txEl>
                                              <p:pRg st="2" end="2"/>
                                            </p:txEl>
                                          </p:spTgt>
                                        </p:tgtEl>
                                        <p:attrNameLst>
                                          <p:attrName>style.visibility</p:attrName>
                                        </p:attrNameLst>
                                      </p:cBhvr>
                                      <p:to>
                                        <p:strVal val="visible"/>
                                      </p:to>
                                    </p:set>
                                    <p:anim calcmode="lin" valueType="num">
                                      <p:cBhvr additive="base">
                                        <p:cTn id="17" dur="500"/>
                                        <p:tgtEl>
                                          <p:spTgt spid="3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5">
                                            <p:txEl>
                                              <p:pRg st="3" end="3"/>
                                            </p:txEl>
                                          </p:spTgt>
                                        </p:tgtEl>
                                        <p:attrNameLst>
                                          <p:attrName>style.visibility</p:attrName>
                                        </p:attrNameLst>
                                      </p:cBhvr>
                                      <p:to>
                                        <p:strVal val="visible"/>
                                      </p:to>
                                    </p:set>
                                    <p:anim calcmode="lin" valueType="num">
                                      <p:cBhvr additive="base">
                                        <p:cTn id="22" dur="500"/>
                                        <p:tgtEl>
                                          <p:spTgt spid="3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5">
                                            <p:txEl>
                                              <p:pRg st="4" end="4"/>
                                            </p:txEl>
                                          </p:spTgt>
                                        </p:tgtEl>
                                        <p:attrNameLst>
                                          <p:attrName>style.visibility</p:attrName>
                                        </p:attrNameLst>
                                      </p:cBhvr>
                                      <p:to>
                                        <p:strVal val="visible"/>
                                      </p:to>
                                    </p:set>
                                    <p:anim calcmode="lin" valueType="num">
                                      <p:cBhvr additive="base">
                                        <p:cTn id="27" dur="500"/>
                                        <p:tgtEl>
                                          <p:spTgt spid="3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65">
                                            <p:txEl>
                                              <p:pRg st="5" end="5"/>
                                            </p:txEl>
                                          </p:spTgt>
                                        </p:tgtEl>
                                        <p:attrNameLst>
                                          <p:attrName>style.visibility</p:attrName>
                                        </p:attrNameLst>
                                      </p:cBhvr>
                                      <p:to>
                                        <p:strVal val="visible"/>
                                      </p:to>
                                    </p:set>
                                    <p:anim calcmode="lin" valueType="num">
                                      <p:cBhvr additive="base">
                                        <p:cTn id="32" dur="500"/>
                                        <p:tgtEl>
                                          <p:spTgt spid="3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5">
                                            <p:txEl>
                                              <p:pRg st="6" end="6"/>
                                            </p:txEl>
                                          </p:spTgt>
                                        </p:tgtEl>
                                        <p:attrNameLst>
                                          <p:attrName>style.visibility</p:attrName>
                                        </p:attrNameLst>
                                      </p:cBhvr>
                                      <p:to>
                                        <p:strVal val="visible"/>
                                      </p:to>
                                    </p:set>
                                    <p:anim calcmode="lin" valueType="num">
                                      <p:cBhvr additive="base">
                                        <p:cTn id="37" dur="500"/>
                                        <p:tgtEl>
                                          <p:spTgt spid="3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65">
                                            <p:txEl>
                                              <p:pRg st="7" end="7"/>
                                            </p:txEl>
                                          </p:spTgt>
                                        </p:tgtEl>
                                        <p:attrNameLst>
                                          <p:attrName>style.visibility</p:attrName>
                                        </p:attrNameLst>
                                      </p:cBhvr>
                                      <p:to>
                                        <p:strVal val="visible"/>
                                      </p:to>
                                    </p:set>
                                    <p:anim calcmode="lin" valueType="num">
                                      <p:cBhvr additive="base">
                                        <p:cTn id="42" dur="500"/>
                                        <p:tgtEl>
                                          <p:spTgt spid="36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D588"/>
        </a:solidFill>
        <a:effectLst/>
      </p:bgPr>
    </p:bg>
    <p:spTree>
      <p:nvGrpSpPr>
        <p:cNvPr id="1" name="Shape 369"/>
        <p:cNvGrpSpPr/>
        <p:nvPr/>
      </p:nvGrpSpPr>
      <p:grpSpPr>
        <a:xfrm>
          <a:off x="0" y="0"/>
          <a:ext cx="0" cy="0"/>
          <a:chOff x="0" y="0"/>
          <a:chExt cx="0" cy="0"/>
        </a:xfrm>
      </p:grpSpPr>
      <p:sp>
        <p:nvSpPr>
          <p:cNvPr id="370" name="Google Shape;370;p15"/>
          <p:cNvSpPr/>
          <p:nvPr/>
        </p:nvSpPr>
        <p:spPr>
          <a:xfrm rot="945729">
            <a:off x="15984364" y="-214881"/>
            <a:ext cx="2429612" cy="2808928"/>
          </a:xfrm>
          <a:custGeom>
            <a:avLst/>
            <a:gdLst/>
            <a:ahLst/>
            <a:cxnLst/>
            <a:rect l="l" t="t" r="r" b="b"/>
            <a:pathLst>
              <a:path w="3771376" h="4190418" extrusionOk="0">
                <a:moveTo>
                  <a:pt x="0" y="0"/>
                </a:moveTo>
                <a:lnTo>
                  <a:pt x="3771376" y="0"/>
                </a:lnTo>
                <a:lnTo>
                  <a:pt x="3771376" y="4190418"/>
                </a:lnTo>
                <a:lnTo>
                  <a:pt x="0" y="4190418"/>
                </a:lnTo>
                <a:lnTo>
                  <a:pt x="0" y="0"/>
                </a:lnTo>
                <a:close/>
              </a:path>
            </a:pathLst>
          </a:custGeom>
          <a:blipFill rotWithShape="1">
            <a:blip r:embed="rId3">
              <a:alphaModFix/>
            </a:blip>
            <a:stretch>
              <a:fillRect/>
            </a:stretch>
          </a:blipFill>
          <a:ln>
            <a:noFill/>
          </a:ln>
        </p:spPr>
      </p:sp>
      <p:sp>
        <p:nvSpPr>
          <p:cNvPr id="371" name="Google Shape;371;p15"/>
          <p:cNvSpPr/>
          <p:nvPr/>
        </p:nvSpPr>
        <p:spPr>
          <a:xfrm>
            <a:off x="15647679" y="8095874"/>
            <a:ext cx="2640330" cy="2191131"/>
          </a:xfrm>
          <a:custGeom>
            <a:avLst/>
            <a:gdLst/>
            <a:ahLst/>
            <a:cxnLst/>
            <a:rect l="l" t="t" r="r" b="b"/>
            <a:pathLst>
              <a:path w="4572000" h="4114800" extrusionOk="0">
                <a:moveTo>
                  <a:pt x="0" y="0"/>
                </a:moveTo>
                <a:lnTo>
                  <a:pt x="4572000" y="0"/>
                </a:lnTo>
                <a:lnTo>
                  <a:pt x="4572000" y="4114800"/>
                </a:lnTo>
                <a:lnTo>
                  <a:pt x="0" y="4114800"/>
                </a:lnTo>
                <a:lnTo>
                  <a:pt x="0" y="0"/>
                </a:lnTo>
                <a:close/>
              </a:path>
            </a:pathLst>
          </a:custGeom>
          <a:blipFill rotWithShape="1">
            <a:blip r:embed="rId4">
              <a:alphaModFix/>
            </a:blip>
            <a:stretch>
              <a:fillRect/>
            </a:stretch>
          </a:blipFill>
          <a:ln>
            <a:noFill/>
          </a:ln>
        </p:spPr>
      </p:sp>
      <p:sp>
        <p:nvSpPr>
          <p:cNvPr id="372" name="Google Shape;372;p15"/>
          <p:cNvSpPr txBox="1"/>
          <p:nvPr/>
        </p:nvSpPr>
        <p:spPr>
          <a:xfrm>
            <a:off x="499050" y="612000"/>
            <a:ext cx="16403700" cy="1008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300" b="1">
                <a:solidFill>
                  <a:schemeClr val="dk1"/>
                </a:solidFill>
              </a:rPr>
              <a:t>Dear Sir/Madam,</a:t>
            </a:r>
            <a:endParaRPr sz="2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I am writing to express my dissatisfaction regarding the poor service I recently experienced at your [branch/store/office]. I believe it is important to bring this matter to your attention so it may be addressed promptly.</a:t>
            </a:r>
            <a:endParaRPr sz="2300">
              <a:solidFill>
                <a:schemeClr val="dk1"/>
              </a:solidFill>
            </a:endParaRPr>
          </a:p>
          <a:p>
            <a:pPr marL="0" lvl="0" indent="0" algn="l" rtl="0">
              <a:lnSpc>
                <a:spcPct val="115000"/>
              </a:lnSpc>
              <a:spcBef>
                <a:spcPts val="1200"/>
              </a:spcBef>
              <a:spcAft>
                <a:spcPts val="0"/>
              </a:spcAft>
              <a:buSzPts val="1100"/>
              <a:buNone/>
            </a:pPr>
            <a:r>
              <a:rPr lang="en-US" sz="2300">
                <a:solidFill>
                  <a:schemeClr val="dk1"/>
                </a:solidFill>
              </a:rPr>
              <a:t>On [insert date], I visited your [branch/location] at [insert place] with the expectation of receiving professional and efficient service. Unfortunately, my experience was highly disappointing. </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Firstly, the staff on duty were unhelpful and dismissive when I asked for assistance in locating certain products. Despite repeated requests, I was met with indifference and, in some cases, rude responses, which made the situation very frustrating.</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In addition, the waiting time was unreasonably long. Although there were few customers in the store, I had to wait over [insert time] before being served. This delay not only wasted my time but also demonstrated a lack of proper organization and management.</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Moreover, the product I eventually purchased turned out to be defective. When I returned home and opened the packaging, I discovered that it was damaged and not functioning as described. This clearly shows a lack of quality control, which is unacceptable given your company’s reputation.</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I kindly urge you to take immediate action to address these issues. Specifically, I expect a full refund for the faulty product, as well as assurance that steps will be taken to improve staff training and service efficiency in your [branch/store]. Thank you for your attention to this matter. I hope that you will handle my complaint seriously and take the necessary measures to prevent such incidents from occurring again. I look forward to your </a:t>
            </a:r>
            <a:r>
              <a:rPr lang="en-US" sz="2300" u="sng">
                <a:solidFill>
                  <a:schemeClr val="hlink"/>
                </a:solidFill>
                <a:hlinkClick r:id="rId5"/>
              </a:rPr>
              <a:t>prompt</a:t>
            </a:r>
            <a:r>
              <a:rPr lang="en-US" sz="2300">
                <a:solidFill>
                  <a:schemeClr val="dk1"/>
                </a:solidFill>
              </a:rPr>
              <a:t> response.</a:t>
            </a:r>
            <a:endParaRPr sz="23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b="1">
                <a:solidFill>
                  <a:schemeClr val="dk1"/>
                </a:solidFill>
              </a:rPr>
              <a:t>Yours faithfully,</a:t>
            </a:r>
            <a:endParaRPr sz="23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2300">
                <a:solidFill>
                  <a:schemeClr val="dk1"/>
                </a:solidFill>
              </a:rPr>
              <a:t>[Your First Name + Family Name]</a:t>
            </a:r>
            <a:br>
              <a:rPr lang="en-US" sz="2300">
                <a:solidFill>
                  <a:schemeClr val="dk1"/>
                </a:solidFill>
              </a:rPr>
            </a:br>
            <a:r>
              <a:rPr lang="en-US" sz="2300">
                <a:solidFill>
                  <a:schemeClr val="dk1"/>
                </a:solidFill>
              </a:rPr>
              <a:t> [Signature]</a:t>
            </a:r>
            <a:endParaRPr sz="2300">
              <a:solidFill>
                <a:schemeClr val="dk1"/>
              </a:solidFill>
            </a:endParaRPr>
          </a:p>
          <a:p>
            <a:pPr marL="0" marR="0" lvl="0" indent="0" algn="l" rtl="0">
              <a:lnSpc>
                <a:spcPct val="174958"/>
              </a:lnSpc>
              <a:spcBef>
                <a:spcPts val="1200"/>
              </a:spcBef>
              <a:spcAft>
                <a:spcPts val="0"/>
              </a:spcAft>
              <a:buNone/>
            </a:pPr>
            <a:endParaRPr sz="3600">
              <a:solidFill>
                <a:srgbClr val="3B392A"/>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animEffect transition="in" filter="fade">
                                      <p:cBhvr>
                                        <p:cTn id="7" dur="500"/>
                                        <p:tgtEl>
                                          <p:spTgt spid="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2">
                                            <p:txEl>
                                              <p:pRg st="1" end="1"/>
                                            </p:txEl>
                                          </p:spTgt>
                                        </p:tgtEl>
                                        <p:attrNameLst>
                                          <p:attrName>style.visibility</p:attrName>
                                        </p:attrNameLst>
                                      </p:cBhvr>
                                      <p:to>
                                        <p:strVal val="visible"/>
                                      </p:to>
                                    </p:set>
                                    <p:animEffect transition="in" filter="fade">
                                      <p:cBhvr>
                                        <p:cTn id="12" dur="500"/>
                                        <p:tgtEl>
                                          <p:spTgt spid="3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2">
                                            <p:txEl>
                                              <p:pRg st="2" end="2"/>
                                            </p:txEl>
                                          </p:spTgt>
                                        </p:tgtEl>
                                        <p:attrNameLst>
                                          <p:attrName>style.visibility</p:attrName>
                                        </p:attrNameLst>
                                      </p:cBhvr>
                                      <p:to>
                                        <p:strVal val="visible"/>
                                      </p:to>
                                    </p:set>
                                    <p:animEffect transition="in" filter="fade">
                                      <p:cBhvr>
                                        <p:cTn id="17" dur="500"/>
                                        <p:tgtEl>
                                          <p:spTgt spid="3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2">
                                            <p:txEl>
                                              <p:pRg st="3" end="3"/>
                                            </p:txEl>
                                          </p:spTgt>
                                        </p:tgtEl>
                                        <p:attrNameLst>
                                          <p:attrName>style.visibility</p:attrName>
                                        </p:attrNameLst>
                                      </p:cBhvr>
                                      <p:to>
                                        <p:strVal val="visible"/>
                                      </p:to>
                                    </p:set>
                                    <p:animEffect transition="in" filter="fade">
                                      <p:cBhvr>
                                        <p:cTn id="22" dur="500"/>
                                        <p:tgtEl>
                                          <p:spTgt spid="3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2">
                                            <p:txEl>
                                              <p:pRg st="4" end="4"/>
                                            </p:txEl>
                                          </p:spTgt>
                                        </p:tgtEl>
                                        <p:attrNameLst>
                                          <p:attrName>style.visibility</p:attrName>
                                        </p:attrNameLst>
                                      </p:cBhvr>
                                      <p:to>
                                        <p:strVal val="visible"/>
                                      </p:to>
                                    </p:set>
                                    <p:animEffect transition="in" filter="fade">
                                      <p:cBhvr>
                                        <p:cTn id="27" dur="500"/>
                                        <p:tgtEl>
                                          <p:spTgt spid="37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2">
                                            <p:txEl>
                                              <p:pRg st="5" end="5"/>
                                            </p:txEl>
                                          </p:spTgt>
                                        </p:tgtEl>
                                        <p:attrNameLst>
                                          <p:attrName>style.visibility</p:attrName>
                                        </p:attrNameLst>
                                      </p:cBhvr>
                                      <p:to>
                                        <p:strVal val="visible"/>
                                      </p:to>
                                    </p:set>
                                    <p:animEffect transition="in" filter="fade">
                                      <p:cBhvr>
                                        <p:cTn id="32" dur="500"/>
                                        <p:tgtEl>
                                          <p:spTgt spid="37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2">
                                            <p:txEl>
                                              <p:pRg st="6" end="6"/>
                                            </p:txEl>
                                          </p:spTgt>
                                        </p:tgtEl>
                                        <p:attrNameLst>
                                          <p:attrName>style.visibility</p:attrName>
                                        </p:attrNameLst>
                                      </p:cBhvr>
                                      <p:to>
                                        <p:strVal val="visible"/>
                                      </p:to>
                                    </p:set>
                                    <p:animEffect transition="in" filter="fade">
                                      <p:cBhvr>
                                        <p:cTn id="37" dur="500"/>
                                        <p:tgtEl>
                                          <p:spTgt spid="37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2">
                                            <p:txEl>
                                              <p:pRg st="7" end="7"/>
                                            </p:txEl>
                                          </p:spTgt>
                                        </p:tgtEl>
                                        <p:attrNameLst>
                                          <p:attrName>style.visibility</p:attrName>
                                        </p:attrNameLst>
                                      </p:cBhvr>
                                      <p:to>
                                        <p:strVal val="visible"/>
                                      </p:to>
                                    </p:set>
                                    <p:animEffect transition="in" filter="fade">
                                      <p:cBhvr>
                                        <p:cTn id="42" dur="500"/>
                                        <p:tgtEl>
                                          <p:spTgt spid="37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2">
                                            <p:txEl>
                                              <p:pRg st="8" end="8"/>
                                            </p:txEl>
                                          </p:spTgt>
                                        </p:tgtEl>
                                        <p:attrNameLst>
                                          <p:attrName>style.visibility</p:attrName>
                                        </p:attrNameLst>
                                      </p:cBhvr>
                                      <p:to>
                                        <p:strVal val="visible"/>
                                      </p:to>
                                    </p:set>
                                    <p:animEffect transition="in" filter="fade">
                                      <p:cBhvr>
                                        <p:cTn id="47" dur="500"/>
                                        <p:tgtEl>
                                          <p:spTgt spid="37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2">
                                            <p:txEl>
                                              <p:pRg st="9" end="9"/>
                                            </p:txEl>
                                          </p:spTgt>
                                        </p:tgtEl>
                                        <p:attrNameLst>
                                          <p:attrName>style.visibility</p:attrName>
                                        </p:attrNameLst>
                                      </p:cBhvr>
                                      <p:to>
                                        <p:strVal val="visible"/>
                                      </p:to>
                                    </p:set>
                                    <p:animEffect transition="in" filter="fade">
                                      <p:cBhvr>
                                        <p:cTn id="52" dur="500"/>
                                        <p:tgtEl>
                                          <p:spTgt spid="37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D588"/>
        </a:solidFill>
        <a:effectLst/>
      </p:bgPr>
    </p:bg>
    <p:spTree>
      <p:nvGrpSpPr>
        <p:cNvPr id="1" name="Shape 376"/>
        <p:cNvGrpSpPr/>
        <p:nvPr/>
      </p:nvGrpSpPr>
      <p:grpSpPr>
        <a:xfrm>
          <a:off x="0" y="0"/>
          <a:ext cx="0" cy="0"/>
          <a:chOff x="0" y="0"/>
          <a:chExt cx="0" cy="0"/>
        </a:xfrm>
      </p:grpSpPr>
      <p:sp>
        <p:nvSpPr>
          <p:cNvPr id="377" name="Google Shape;377;g38251cea54d_0_4"/>
          <p:cNvSpPr/>
          <p:nvPr/>
        </p:nvSpPr>
        <p:spPr>
          <a:xfrm rot="945729">
            <a:off x="15984364" y="-214881"/>
            <a:ext cx="2429612" cy="2808928"/>
          </a:xfrm>
          <a:custGeom>
            <a:avLst/>
            <a:gdLst/>
            <a:ahLst/>
            <a:cxnLst/>
            <a:rect l="l" t="t" r="r" b="b"/>
            <a:pathLst>
              <a:path w="3771376" h="4190418" extrusionOk="0">
                <a:moveTo>
                  <a:pt x="0" y="0"/>
                </a:moveTo>
                <a:lnTo>
                  <a:pt x="3771376" y="0"/>
                </a:lnTo>
                <a:lnTo>
                  <a:pt x="3771376" y="4190418"/>
                </a:lnTo>
                <a:lnTo>
                  <a:pt x="0" y="4190418"/>
                </a:lnTo>
                <a:lnTo>
                  <a:pt x="0" y="0"/>
                </a:lnTo>
                <a:close/>
              </a:path>
            </a:pathLst>
          </a:custGeom>
          <a:blipFill rotWithShape="1">
            <a:blip r:embed="rId3">
              <a:alphaModFix/>
            </a:blip>
            <a:stretch>
              <a:fillRect/>
            </a:stretch>
          </a:blipFill>
          <a:ln>
            <a:noFill/>
          </a:ln>
        </p:spPr>
      </p:sp>
      <p:sp>
        <p:nvSpPr>
          <p:cNvPr id="378" name="Google Shape;378;g38251cea54d_0_4"/>
          <p:cNvSpPr/>
          <p:nvPr/>
        </p:nvSpPr>
        <p:spPr>
          <a:xfrm>
            <a:off x="15647679" y="8095874"/>
            <a:ext cx="2640330" cy="2191131"/>
          </a:xfrm>
          <a:custGeom>
            <a:avLst/>
            <a:gdLst/>
            <a:ahLst/>
            <a:cxnLst/>
            <a:rect l="l" t="t" r="r" b="b"/>
            <a:pathLst>
              <a:path w="4572000" h="4114800" extrusionOk="0">
                <a:moveTo>
                  <a:pt x="0" y="0"/>
                </a:moveTo>
                <a:lnTo>
                  <a:pt x="4572000" y="0"/>
                </a:lnTo>
                <a:lnTo>
                  <a:pt x="4572000" y="4114800"/>
                </a:lnTo>
                <a:lnTo>
                  <a:pt x="0" y="4114800"/>
                </a:lnTo>
                <a:lnTo>
                  <a:pt x="0" y="0"/>
                </a:lnTo>
                <a:close/>
              </a:path>
            </a:pathLst>
          </a:custGeom>
          <a:blipFill rotWithShape="1">
            <a:blip r:embed="rId4">
              <a:alphaModFix/>
            </a:blip>
            <a:stretch>
              <a:fillRect/>
            </a:stretch>
          </a:blipFill>
          <a:ln>
            <a:noFill/>
          </a:ln>
        </p:spPr>
      </p:sp>
      <p:sp>
        <p:nvSpPr>
          <p:cNvPr id="379" name="Google Shape;379;g38251cea54d_0_4"/>
          <p:cNvSpPr txBox="1"/>
          <p:nvPr/>
        </p:nvSpPr>
        <p:spPr>
          <a:xfrm>
            <a:off x="499050" y="612000"/>
            <a:ext cx="16403700" cy="1085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300" b="1">
                <a:solidFill>
                  <a:schemeClr val="dk1"/>
                </a:solidFill>
              </a:rPr>
              <a:t>Dear Sir or Madam,</a:t>
            </a:r>
            <a:endParaRPr sz="2300" b="1">
              <a:solidFill>
                <a:schemeClr val="dk1"/>
              </a:solidFill>
            </a:endParaRPr>
          </a:p>
          <a:p>
            <a:pPr marL="0" lvl="0" indent="0" algn="l" rtl="0">
              <a:lnSpc>
                <a:spcPct val="115000"/>
              </a:lnSpc>
              <a:spcBef>
                <a:spcPts val="1200"/>
              </a:spcBef>
              <a:spcAft>
                <a:spcPts val="0"/>
              </a:spcAft>
              <a:buSzPts val="1100"/>
              <a:buNone/>
            </a:pPr>
            <a:r>
              <a:rPr lang="en-US" sz="2300">
                <a:solidFill>
                  <a:schemeClr val="dk1"/>
                </a:solidFill>
              </a:rPr>
              <a:t>I am writing to express my extreme dissatisfaction with the poor internet service I have been receiving from your company at my residence in [city/neighborhood]. This complaint concerns the period from [exact date] until the present. What should have been a reliable and efficient connection has turned into a frustrating and disappointing experience, which I feel compelled to bring to your attention.</a:t>
            </a:r>
            <a:endParaRPr sz="2300">
              <a:solidFill>
                <a:schemeClr val="dk1"/>
              </a:solidFill>
            </a:endParaRPr>
          </a:p>
          <a:p>
            <a:pPr marL="0" lvl="0" indent="0" algn="l" rtl="0">
              <a:lnSpc>
                <a:spcPct val="115000"/>
              </a:lnSpc>
              <a:spcBef>
                <a:spcPts val="1200"/>
              </a:spcBef>
              <a:spcAft>
                <a:spcPts val="0"/>
              </a:spcAft>
              <a:buSzPts val="1100"/>
              <a:buNone/>
            </a:pPr>
            <a:r>
              <a:rPr lang="en-US" sz="2300">
                <a:solidFill>
                  <a:schemeClr val="dk1"/>
                </a:solidFill>
              </a:rPr>
              <a:t>Over the past month, my internet connection has been consistently unstable, with frequent disconnections and extremely slow speeds. Despite paying for a premium package, the service I receive is far below the level promised. This ongoing issue has disrupted both my work and personal life, making it impossible to attend important online meetings or complete essential tasks.</a:t>
            </a:r>
            <a:endParaRPr sz="2300">
              <a:solidFill>
                <a:schemeClr val="dk1"/>
              </a:solidFill>
            </a:endParaRPr>
          </a:p>
          <a:p>
            <a:pPr marL="0" lvl="0" indent="0" algn="l" rtl="0">
              <a:lnSpc>
                <a:spcPct val="115000"/>
              </a:lnSpc>
              <a:spcBef>
                <a:spcPts val="1200"/>
              </a:spcBef>
              <a:spcAft>
                <a:spcPts val="0"/>
              </a:spcAft>
              <a:buSzPts val="1100"/>
              <a:buNone/>
            </a:pPr>
            <a:r>
              <a:rPr lang="en-US" sz="2300">
                <a:solidFill>
                  <a:schemeClr val="dk1"/>
                </a:solidFill>
              </a:rPr>
              <a:t>What makes matters worse is the complete lack of support from your customer service team. On several occasions, I contacted your helpline, only to be kept on hold for long periods before being transferred from one representative to another without receiving any clear solution. This lack of accountability is unacceptable.</a:t>
            </a:r>
            <a:endParaRPr sz="2300">
              <a:solidFill>
                <a:schemeClr val="dk1"/>
              </a:solidFill>
            </a:endParaRPr>
          </a:p>
          <a:p>
            <a:pPr marL="0" lvl="0" indent="0" algn="l" rtl="0">
              <a:lnSpc>
                <a:spcPct val="115000"/>
              </a:lnSpc>
              <a:spcBef>
                <a:spcPts val="1200"/>
              </a:spcBef>
              <a:spcAft>
                <a:spcPts val="0"/>
              </a:spcAft>
              <a:buSzPts val="1100"/>
              <a:buNone/>
            </a:pPr>
            <a:r>
              <a:rPr lang="en-US" sz="2300">
                <a:solidFill>
                  <a:schemeClr val="dk1"/>
                </a:solidFill>
              </a:rPr>
              <a:t>Furthermore, I was charged the full monthly fee despite these severe service interruptions. It is unreasonable and unfair to expect customers to pay for a service that does not function as advertised.</a:t>
            </a:r>
            <a:endParaRPr sz="2300">
              <a:solidFill>
                <a:schemeClr val="dk1"/>
              </a:solidFill>
            </a:endParaRPr>
          </a:p>
          <a:p>
            <a:pPr marL="0" lvl="0" indent="0" algn="l" rtl="0">
              <a:lnSpc>
                <a:spcPct val="115000"/>
              </a:lnSpc>
              <a:spcBef>
                <a:spcPts val="1200"/>
              </a:spcBef>
              <a:spcAft>
                <a:spcPts val="0"/>
              </a:spcAft>
              <a:buSzPts val="1100"/>
              <a:buNone/>
            </a:pPr>
            <a:r>
              <a:rPr lang="en-US" sz="2300">
                <a:solidFill>
                  <a:schemeClr val="dk1"/>
                </a:solidFill>
              </a:rPr>
              <a:t>I must insist on an immediate investigation into this matter, a refund for the period of disrupted service, and written confirmation of the measures your company will take to prevent this from happening again. If I do not receive a satisfactory response within 14 days, I will have no choice but to escalate my complaint to the relevant telecommunications authority. I trust you will handle this complaint with the seriousness it deserves and respond promptly.</a:t>
            </a:r>
            <a:endParaRPr sz="2300">
              <a:solidFill>
                <a:schemeClr val="dk1"/>
              </a:solidFill>
            </a:endParaRPr>
          </a:p>
          <a:p>
            <a:pPr marL="0" lvl="0" indent="0" algn="l" rtl="0">
              <a:lnSpc>
                <a:spcPct val="115000"/>
              </a:lnSpc>
              <a:spcBef>
                <a:spcPts val="1200"/>
              </a:spcBef>
              <a:spcAft>
                <a:spcPts val="0"/>
              </a:spcAft>
              <a:buSzPts val="1100"/>
              <a:buNone/>
            </a:pPr>
            <a:r>
              <a:rPr lang="en-US" sz="2300" b="1">
                <a:solidFill>
                  <a:schemeClr val="dk1"/>
                </a:solidFill>
              </a:rPr>
              <a:t>Yours faithfully,</a:t>
            </a:r>
            <a:endParaRPr sz="2300" b="1">
              <a:solidFill>
                <a:schemeClr val="dk1"/>
              </a:solidFill>
            </a:endParaRPr>
          </a:p>
          <a:p>
            <a:pPr marL="0" lvl="0" indent="0" algn="l" rtl="0">
              <a:lnSpc>
                <a:spcPct val="115000"/>
              </a:lnSpc>
              <a:spcBef>
                <a:spcPts val="1200"/>
              </a:spcBef>
              <a:spcAft>
                <a:spcPts val="0"/>
              </a:spcAft>
              <a:buSzPts val="1100"/>
              <a:buNone/>
            </a:pPr>
            <a:r>
              <a:rPr lang="en-US" sz="2300">
                <a:solidFill>
                  <a:schemeClr val="dk1"/>
                </a:solidFill>
              </a:rPr>
              <a:t>[Your First Name + Family Name]</a:t>
            </a:r>
            <a:br>
              <a:rPr lang="en-US" sz="2300">
                <a:solidFill>
                  <a:schemeClr val="dk1"/>
                </a:solidFill>
              </a:rPr>
            </a:br>
            <a:r>
              <a:rPr lang="en-US" sz="2300">
                <a:solidFill>
                  <a:schemeClr val="dk1"/>
                </a:solidFill>
              </a:rPr>
              <a:t> [Signature]</a:t>
            </a:r>
            <a:endParaRPr sz="2300">
              <a:solidFill>
                <a:schemeClr val="dk1"/>
              </a:solidFill>
            </a:endParaRPr>
          </a:p>
          <a:p>
            <a:pPr marL="0" lvl="0" indent="0" algn="l" rtl="0">
              <a:lnSpc>
                <a:spcPct val="115000"/>
              </a:lnSpc>
              <a:spcBef>
                <a:spcPts val="1200"/>
              </a:spcBef>
              <a:spcAft>
                <a:spcPts val="0"/>
              </a:spcAft>
              <a:buSzPts val="1100"/>
              <a:buNone/>
            </a:pPr>
            <a:endParaRPr sz="3400" b="1">
              <a:solidFill>
                <a:schemeClr val="dk1"/>
              </a:solidFill>
            </a:endParaRPr>
          </a:p>
          <a:p>
            <a:pPr marL="0" marR="0" lvl="0" indent="0" algn="l" rtl="0">
              <a:lnSpc>
                <a:spcPct val="174958"/>
              </a:lnSpc>
              <a:spcBef>
                <a:spcPts val="1200"/>
              </a:spcBef>
              <a:spcAft>
                <a:spcPts val="0"/>
              </a:spcAft>
              <a:buNone/>
            </a:pPr>
            <a:endParaRPr sz="4700">
              <a:solidFill>
                <a:srgbClr val="3B392A"/>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animEffect transition="in" filter="fade">
                                      <p:cBhvr>
                                        <p:cTn id="7" dur="500"/>
                                        <p:tgtEl>
                                          <p:spTgt spid="3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9">
                                            <p:txEl>
                                              <p:pRg st="1" end="1"/>
                                            </p:txEl>
                                          </p:spTgt>
                                        </p:tgtEl>
                                        <p:attrNameLst>
                                          <p:attrName>style.visibility</p:attrName>
                                        </p:attrNameLst>
                                      </p:cBhvr>
                                      <p:to>
                                        <p:strVal val="visible"/>
                                      </p:to>
                                    </p:set>
                                    <p:animEffect transition="in" filter="fade">
                                      <p:cBhvr>
                                        <p:cTn id="12" dur="500"/>
                                        <p:tgtEl>
                                          <p:spTgt spid="3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9">
                                            <p:txEl>
                                              <p:pRg st="2" end="2"/>
                                            </p:txEl>
                                          </p:spTgt>
                                        </p:tgtEl>
                                        <p:attrNameLst>
                                          <p:attrName>style.visibility</p:attrName>
                                        </p:attrNameLst>
                                      </p:cBhvr>
                                      <p:to>
                                        <p:strVal val="visible"/>
                                      </p:to>
                                    </p:set>
                                    <p:animEffect transition="in" filter="fade">
                                      <p:cBhvr>
                                        <p:cTn id="17" dur="500"/>
                                        <p:tgtEl>
                                          <p:spTgt spid="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9">
                                            <p:txEl>
                                              <p:pRg st="3" end="3"/>
                                            </p:txEl>
                                          </p:spTgt>
                                        </p:tgtEl>
                                        <p:attrNameLst>
                                          <p:attrName>style.visibility</p:attrName>
                                        </p:attrNameLst>
                                      </p:cBhvr>
                                      <p:to>
                                        <p:strVal val="visible"/>
                                      </p:to>
                                    </p:set>
                                    <p:animEffect transition="in" filter="fade">
                                      <p:cBhvr>
                                        <p:cTn id="22" dur="500"/>
                                        <p:tgtEl>
                                          <p:spTgt spid="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9">
                                            <p:txEl>
                                              <p:pRg st="4" end="4"/>
                                            </p:txEl>
                                          </p:spTgt>
                                        </p:tgtEl>
                                        <p:attrNameLst>
                                          <p:attrName>style.visibility</p:attrName>
                                        </p:attrNameLst>
                                      </p:cBhvr>
                                      <p:to>
                                        <p:strVal val="visible"/>
                                      </p:to>
                                    </p:set>
                                    <p:animEffect transition="in" filter="fade">
                                      <p:cBhvr>
                                        <p:cTn id="27" dur="500"/>
                                        <p:tgtEl>
                                          <p:spTgt spid="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9">
                                            <p:txEl>
                                              <p:pRg st="5" end="5"/>
                                            </p:txEl>
                                          </p:spTgt>
                                        </p:tgtEl>
                                        <p:attrNameLst>
                                          <p:attrName>style.visibility</p:attrName>
                                        </p:attrNameLst>
                                      </p:cBhvr>
                                      <p:to>
                                        <p:strVal val="visible"/>
                                      </p:to>
                                    </p:set>
                                    <p:animEffect transition="in" filter="fade">
                                      <p:cBhvr>
                                        <p:cTn id="32" dur="500"/>
                                        <p:tgtEl>
                                          <p:spTgt spid="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9">
                                            <p:txEl>
                                              <p:pRg st="6" end="6"/>
                                            </p:txEl>
                                          </p:spTgt>
                                        </p:tgtEl>
                                        <p:attrNameLst>
                                          <p:attrName>style.visibility</p:attrName>
                                        </p:attrNameLst>
                                      </p:cBhvr>
                                      <p:to>
                                        <p:strVal val="visible"/>
                                      </p:to>
                                    </p:set>
                                    <p:animEffect transition="in" filter="fade">
                                      <p:cBhvr>
                                        <p:cTn id="37" dur="500"/>
                                        <p:tgtEl>
                                          <p:spTgt spid="3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9">
                                            <p:txEl>
                                              <p:pRg st="7" end="7"/>
                                            </p:txEl>
                                          </p:spTgt>
                                        </p:tgtEl>
                                        <p:attrNameLst>
                                          <p:attrName>style.visibility</p:attrName>
                                        </p:attrNameLst>
                                      </p:cBhvr>
                                      <p:to>
                                        <p:strVal val="visible"/>
                                      </p:to>
                                    </p:set>
                                    <p:animEffect transition="in" filter="fade">
                                      <p:cBhvr>
                                        <p:cTn id="42" dur="500"/>
                                        <p:tgtEl>
                                          <p:spTgt spid="3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9">
                                            <p:txEl>
                                              <p:pRg st="8" end="8"/>
                                            </p:txEl>
                                          </p:spTgt>
                                        </p:tgtEl>
                                        <p:attrNameLst>
                                          <p:attrName>style.visibility</p:attrName>
                                        </p:attrNameLst>
                                      </p:cBhvr>
                                      <p:to>
                                        <p:strVal val="visible"/>
                                      </p:to>
                                    </p:set>
                                    <p:animEffect transition="in" filter="fade">
                                      <p:cBhvr>
                                        <p:cTn id="47" dur="500"/>
                                        <p:tgtEl>
                                          <p:spTgt spid="37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79">
                                            <p:txEl>
                                              <p:pRg st="9" end="9"/>
                                            </p:txEl>
                                          </p:spTgt>
                                        </p:tgtEl>
                                        <p:attrNameLst>
                                          <p:attrName>style.visibility</p:attrName>
                                        </p:attrNameLst>
                                      </p:cBhvr>
                                      <p:to>
                                        <p:strVal val="visible"/>
                                      </p:to>
                                    </p:set>
                                    <p:animEffect transition="in" filter="fade">
                                      <p:cBhvr>
                                        <p:cTn id="52" dur="500"/>
                                        <p:tgtEl>
                                          <p:spTgt spid="3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D588"/>
        </a:solidFill>
        <a:effectLst/>
      </p:bgPr>
    </p:bg>
    <p:spTree>
      <p:nvGrpSpPr>
        <p:cNvPr id="1" name="Shape 383"/>
        <p:cNvGrpSpPr/>
        <p:nvPr/>
      </p:nvGrpSpPr>
      <p:grpSpPr>
        <a:xfrm>
          <a:off x="0" y="0"/>
          <a:ext cx="0" cy="0"/>
          <a:chOff x="0" y="0"/>
          <a:chExt cx="0" cy="0"/>
        </a:xfrm>
      </p:grpSpPr>
      <p:sp>
        <p:nvSpPr>
          <p:cNvPr id="384" name="Google Shape;384;g38251cea54d_0_11"/>
          <p:cNvSpPr/>
          <p:nvPr/>
        </p:nvSpPr>
        <p:spPr>
          <a:xfrm rot="945729">
            <a:off x="15984364" y="-214881"/>
            <a:ext cx="2429612" cy="2808928"/>
          </a:xfrm>
          <a:custGeom>
            <a:avLst/>
            <a:gdLst/>
            <a:ahLst/>
            <a:cxnLst/>
            <a:rect l="l" t="t" r="r" b="b"/>
            <a:pathLst>
              <a:path w="3771376" h="4190418" extrusionOk="0">
                <a:moveTo>
                  <a:pt x="0" y="0"/>
                </a:moveTo>
                <a:lnTo>
                  <a:pt x="3771376" y="0"/>
                </a:lnTo>
                <a:lnTo>
                  <a:pt x="3771376" y="4190418"/>
                </a:lnTo>
                <a:lnTo>
                  <a:pt x="0" y="4190418"/>
                </a:lnTo>
                <a:lnTo>
                  <a:pt x="0" y="0"/>
                </a:lnTo>
                <a:close/>
              </a:path>
            </a:pathLst>
          </a:custGeom>
          <a:blipFill rotWithShape="1">
            <a:blip r:embed="rId3">
              <a:alphaModFix/>
            </a:blip>
            <a:stretch>
              <a:fillRect/>
            </a:stretch>
          </a:blipFill>
          <a:ln>
            <a:noFill/>
          </a:ln>
        </p:spPr>
      </p:sp>
      <p:sp>
        <p:nvSpPr>
          <p:cNvPr id="385" name="Google Shape;385;g38251cea54d_0_11"/>
          <p:cNvSpPr/>
          <p:nvPr/>
        </p:nvSpPr>
        <p:spPr>
          <a:xfrm>
            <a:off x="15647679" y="8095874"/>
            <a:ext cx="2640330" cy="2191131"/>
          </a:xfrm>
          <a:custGeom>
            <a:avLst/>
            <a:gdLst/>
            <a:ahLst/>
            <a:cxnLst/>
            <a:rect l="l" t="t" r="r" b="b"/>
            <a:pathLst>
              <a:path w="4572000" h="4114800" extrusionOk="0">
                <a:moveTo>
                  <a:pt x="0" y="0"/>
                </a:moveTo>
                <a:lnTo>
                  <a:pt x="4572000" y="0"/>
                </a:lnTo>
                <a:lnTo>
                  <a:pt x="4572000" y="4114800"/>
                </a:lnTo>
                <a:lnTo>
                  <a:pt x="0" y="4114800"/>
                </a:lnTo>
                <a:lnTo>
                  <a:pt x="0" y="0"/>
                </a:lnTo>
                <a:close/>
              </a:path>
            </a:pathLst>
          </a:custGeom>
          <a:blipFill rotWithShape="1">
            <a:blip r:embed="rId4">
              <a:alphaModFix/>
            </a:blip>
            <a:stretch>
              <a:fillRect/>
            </a:stretch>
          </a:blipFill>
          <a:ln>
            <a:noFill/>
          </a:ln>
        </p:spPr>
      </p:sp>
      <p:sp>
        <p:nvSpPr>
          <p:cNvPr id="386" name="Google Shape;386;g38251cea54d_0_11"/>
          <p:cNvSpPr txBox="1"/>
          <p:nvPr/>
        </p:nvSpPr>
        <p:spPr>
          <a:xfrm>
            <a:off x="380475" y="508925"/>
            <a:ext cx="16522200" cy="12428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a:solidFill>
                  <a:schemeClr val="dk1"/>
                </a:solidFill>
              </a:rPr>
              <a:t>Dear Sir or Madam,</a:t>
            </a:r>
            <a:endParaRPr sz="2400" b="1">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I am writing to formally complain about a smartwatch I purchased from your store in [city] on [purchase date], which I received on [delivery date]. Although I expected a high-quality, fully functional product, the item delivered was defective and unusable.</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Immediately upon opening the package, I noticed that the screen was cracked, and the device would not charge properly. Despite being advertised as a brand-new product, these defects made the smartwatch completely unusable. Additionally, several features, including heart rate monitoring and step tracking, did not function at all, even though your website clearly stated they were included.</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I attempted to resolve the issue by contacting your customer service team on [contact date(s)]; however, my calls were often unanswered or redirected multiple times, and I received no clear instructions on how to proceed. This lack of support has only added to my frustration and inconvenience.</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Furthermore, the delivery was delayed beyond the promised date. Although delays can sometimes occur, no notification or explanation was provided, which caused additional disruption.</a:t>
            </a:r>
            <a:endParaRPr sz="2400">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Given these issues, I request a full refund or an immediate replacement with a fully functional product. I also expect written confirmation explaining how your company will prevent defective items from being sold in the future. If these steps are not taken within 14 days, I will escalate the matter to the relevant consumer protection authorities. I trust that you will treat this complaint with urgency and provide a prompt resolution.</a:t>
            </a:r>
            <a:endParaRPr sz="2400">
              <a:solidFill>
                <a:schemeClr val="dk1"/>
              </a:solidFill>
            </a:endParaRPr>
          </a:p>
          <a:p>
            <a:pPr marL="0" lvl="0" indent="0" algn="l" rtl="0">
              <a:lnSpc>
                <a:spcPct val="115000"/>
              </a:lnSpc>
              <a:spcBef>
                <a:spcPts val="1200"/>
              </a:spcBef>
              <a:spcAft>
                <a:spcPts val="0"/>
              </a:spcAft>
              <a:buSzPts val="1100"/>
              <a:buNone/>
            </a:pPr>
            <a:r>
              <a:rPr lang="en-US" sz="2400" b="1">
                <a:solidFill>
                  <a:schemeClr val="dk1"/>
                </a:solidFill>
              </a:rPr>
              <a:t>Yours faithfully,</a:t>
            </a:r>
            <a:endParaRPr sz="2400" b="1">
              <a:solidFill>
                <a:schemeClr val="dk1"/>
              </a:solidFill>
            </a:endParaRPr>
          </a:p>
          <a:p>
            <a:pPr marL="0" lvl="0" indent="0" algn="l" rtl="0">
              <a:lnSpc>
                <a:spcPct val="115000"/>
              </a:lnSpc>
              <a:spcBef>
                <a:spcPts val="1200"/>
              </a:spcBef>
              <a:spcAft>
                <a:spcPts val="0"/>
              </a:spcAft>
              <a:buSzPts val="1100"/>
              <a:buNone/>
            </a:pPr>
            <a:r>
              <a:rPr lang="en-US" sz="2400">
                <a:solidFill>
                  <a:schemeClr val="dk1"/>
                </a:solidFill>
              </a:rPr>
              <a:t>[Your First Name + Family Name]</a:t>
            </a:r>
            <a:br>
              <a:rPr lang="en-US" sz="2400">
                <a:solidFill>
                  <a:schemeClr val="dk1"/>
                </a:solidFill>
              </a:rPr>
            </a:br>
            <a:r>
              <a:rPr lang="en-US" sz="2400">
                <a:solidFill>
                  <a:schemeClr val="dk1"/>
                </a:solidFill>
              </a:rPr>
              <a:t> [Signature]</a:t>
            </a:r>
            <a:endParaRPr sz="2400">
              <a:solidFill>
                <a:schemeClr val="dk1"/>
              </a:solidFill>
            </a:endParaRPr>
          </a:p>
          <a:p>
            <a:pPr marL="0" lvl="0" indent="0" algn="l" rtl="0">
              <a:lnSpc>
                <a:spcPct val="115000"/>
              </a:lnSpc>
              <a:spcBef>
                <a:spcPts val="1200"/>
              </a:spcBef>
              <a:spcAft>
                <a:spcPts val="0"/>
              </a:spcAft>
              <a:buSzPts val="1100"/>
              <a:buNone/>
            </a:pPr>
            <a:endParaRPr sz="3600" b="1">
              <a:solidFill>
                <a:schemeClr val="dk1"/>
              </a:solidFill>
            </a:endParaRPr>
          </a:p>
          <a:p>
            <a:pPr marL="0" lvl="0" indent="0" algn="l" rtl="0">
              <a:lnSpc>
                <a:spcPct val="115000"/>
              </a:lnSpc>
              <a:spcBef>
                <a:spcPts val="1200"/>
              </a:spcBef>
              <a:spcAft>
                <a:spcPts val="0"/>
              </a:spcAft>
              <a:buSzPts val="1100"/>
              <a:buNone/>
            </a:pPr>
            <a:endParaRPr sz="4700" b="1">
              <a:solidFill>
                <a:schemeClr val="dk1"/>
              </a:solidFill>
            </a:endParaRPr>
          </a:p>
          <a:p>
            <a:pPr marL="0" marR="0" lvl="0" indent="0" algn="l" rtl="0">
              <a:lnSpc>
                <a:spcPct val="174958"/>
              </a:lnSpc>
              <a:spcBef>
                <a:spcPts val="1200"/>
              </a:spcBef>
              <a:spcAft>
                <a:spcPts val="0"/>
              </a:spcAft>
              <a:buNone/>
            </a:pPr>
            <a:endParaRPr sz="6000">
              <a:solidFill>
                <a:srgbClr val="3B392A"/>
              </a:solidFill>
              <a:latin typeface="DM Sans"/>
              <a:ea typeface="DM Sans"/>
              <a:cs typeface="DM Sans"/>
              <a:sym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xEl>
                                              <p:pRg st="0" end="0"/>
                                            </p:txEl>
                                          </p:spTgt>
                                        </p:tgtEl>
                                        <p:attrNameLst>
                                          <p:attrName>style.visibility</p:attrName>
                                        </p:attrNameLst>
                                      </p:cBhvr>
                                      <p:to>
                                        <p:strVal val="visible"/>
                                      </p:to>
                                    </p:set>
                                    <p:animEffect transition="in" filter="fade">
                                      <p:cBhvr>
                                        <p:cTn id="7" dur="500"/>
                                        <p:tgtEl>
                                          <p:spTgt spid="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xEl>
                                              <p:pRg st="1" end="1"/>
                                            </p:txEl>
                                          </p:spTgt>
                                        </p:tgtEl>
                                        <p:attrNameLst>
                                          <p:attrName>style.visibility</p:attrName>
                                        </p:attrNameLst>
                                      </p:cBhvr>
                                      <p:to>
                                        <p:strVal val="visible"/>
                                      </p:to>
                                    </p:set>
                                    <p:animEffect transition="in" filter="fade">
                                      <p:cBhvr>
                                        <p:cTn id="12" dur="500"/>
                                        <p:tgtEl>
                                          <p:spTgt spid="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xEl>
                                              <p:pRg st="2" end="2"/>
                                            </p:txEl>
                                          </p:spTgt>
                                        </p:tgtEl>
                                        <p:attrNameLst>
                                          <p:attrName>style.visibility</p:attrName>
                                        </p:attrNameLst>
                                      </p:cBhvr>
                                      <p:to>
                                        <p:strVal val="visible"/>
                                      </p:to>
                                    </p:set>
                                    <p:animEffect transition="in" filter="fade">
                                      <p:cBhvr>
                                        <p:cTn id="17" dur="500"/>
                                        <p:tgtEl>
                                          <p:spTgt spid="3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6">
                                            <p:txEl>
                                              <p:pRg st="3" end="3"/>
                                            </p:txEl>
                                          </p:spTgt>
                                        </p:tgtEl>
                                        <p:attrNameLst>
                                          <p:attrName>style.visibility</p:attrName>
                                        </p:attrNameLst>
                                      </p:cBhvr>
                                      <p:to>
                                        <p:strVal val="visible"/>
                                      </p:to>
                                    </p:set>
                                    <p:animEffect transition="in" filter="fade">
                                      <p:cBhvr>
                                        <p:cTn id="22" dur="500"/>
                                        <p:tgtEl>
                                          <p:spTgt spid="3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6">
                                            <p:txEl>
                                              <p:pRg st="4" end="4"/>
                                            </p:txEl>
                                          </p:spTgt>
                                        </p:tgtEl>
                                        <p:attrNameLst>
                                          <p:attrName>style.visibility</p:attrName>
                                        </p:attrNameLst>
                                      </p:cBhvr>
                                      <p:to>
                                        <p:strVal val="visible"/>
                                      </p:to>
                                    </p:set>
                                    <p:animEffect transition="in" filter="fade">
                                      <p:cBhvr>
                                        <p:cTn id="27" dur="500"/>
                                        <p:tgtEl>
                                          <p:spTgt spid="3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6">
                                            <p:txEl>
                                              <p:pRg st="5" end="5"/>
                                            </p:txEl>
                                          </p:spTgt>
                                        </p:tgtEl>
                                        <p:attrNameLst>
                                          <p:attrName>style.visibility</p:attrName>
                                        </p:attrNameLst>
                                      </p:cBhvr>
                                      <p:to>
                                        <p:strVal val="visible"/>
                                      </p:to>
                                    </p:set>
                                    <p:animEffect transition="in" filter="fade">
                                      <p:cBhvr>
                                        <p:cTn id="32" dur="500"/>
                                        <p:tgtEl>
                                          <p:spTgt spid="3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6">
                                            <p:txEl>
                                              <p:pRg st="6" end="6"/>
                                            </p:txEl>
                                          </p:spTgt>
                                        </p:tgtEl>
                                        <p:attrNameLst>
                                          <p:attrName>style.visibility</p:attrName>
                                        </p:attrNameLst>
                                      </p:cBhvr>
                                      <p:to>
                                        <p:strVal val="visible"/>
                                      </p:to>
                                    </p:set>
                                    <p:animEffect transition="in" filter="fade">
                                      <p:cBhvr>
                                        <p:cTn id="37" dur="500"/>
                                        <p:tgtEl>
                                          <p:spTgt spid="3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6">
                                            <p:txEl>
                                              <p:pRg st="7" end="7"/>
                                            </p:txEl>
                                          </p:spTgt>
                                        </p:tgtEl>
                                        <p:attrNameLst>
                                          <p:attrName>style.visibility</p:attrName>
                                        </p:attrNameLst>
                                      </p:cBhvr>
                                      <p:to>
                                        <p:strVal val="visible"/>
                                      </p:to>
                                    </p:set>
                                    <p:animEffect transition="in" filter="fade">
                                      <p:cBhvr>
                                        <p:cTn id="42" dur="500"/>
                                        <p:tgtEl>
                                          <p:spTgt spid="38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6">
                                            <p:txEl>
                                              <p:pRg st="8" end="8"/>
                                            </p:txEl>
                                          </p:spTgt>
                                        </p:tgtEl>
                                        <p:attrNameLst>
                                          <p:attrName>style.visibility</p:attrName>
                                        </p:attrNameLst>
                                      </p:cBhvr>
                                      <p:to>
                                        <p:strVal val="visible"/>
                                      </p:to>
                                    </p:set>
                                    <p:animEffect transition="in" filter="fade">
                                      <p:cBhvr>
                                        <p:cTn id="47" dur="500"/>
                                        <p:tgtEl>
                                          <p:spTgt spid="38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6">
                                            <p:txEl>
                                              <p:pRg st="9" end="9"/>
                                            </p:txEl>
                                          </p:spTgt>
                                        </p:tgtEl>
                                        <p:attrNameLst>
                                          <p:attrName>style.visibility</p:attrName>
                                        </p:attrNameLst>
                                      </p:cBhvr>
                                      <p:to>
                                        <p:strVal val="visible"/>
                                      </p:to>
                                    </p:set>
                                    <p:animEffect transition="in" filter="fade">
                                      <p:cBhvr>
                                        <p:cTn id="52" dur="500"/>
                                        <p:tgtEl>
                                          <p:spTgt spid="38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6">
                                            <p:txEl>
                                              <p:pRg st="10" end="10"/>
                                            </p:txEl>
                                          </p:spTgt>
                                        </p:tgtEl>
                                        <p:attrNameLst>
                                          <p:attrName>style.visibility</p:attrName>
                                        </p:attrNameLst>
                                      </p:cBhvr>
                                      <p:to>
                                        <p:strVal val="visible"/>
                                      </p:to>
                                    </p:set>
                                    <p:animEffect transition="in" filter="fade">
                                      <p:cBhvr>
                                        <p:cTn id="57" dur="500"/>
                                        <p:tgtEl>
                                          <p:spTgt spid="38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397"/>
        <p:cNvGrpSpPr/>
        <p:nvPr/>
      </p:nvGrpSpPr>
      <p:grpSpPr>
        <a:xfrm>
          <a:off x="0" y="0"/>
          <a:ext cx="0" cy="0"/>
          <a:chOff x="0" y="0"/>
          <a:chExt cx="0" cy="0"/>
        </a:xfrm>
      </p:grpSpPr>
      <p:sp>
        <p:nvSpPr>
          <p:cNvPr id="398" name="Google Shape;398;g3047c742fb1_0_0"/>
          <p:cNvSpPr/>
          <p:nvPr/>
        </p:nvSpPr>
        <p:spPr>
          <a:xfrm>
            <a:off x="3577374" y="2127401"/>
            <a:ext cx="11133253" cy="6032199"/>
          </a:xfrm>
          <a:custGeom>
            <a:avLst/>
            <a:gdLst/>
            <a:ahLst/>
            <a:cxnLst/>
            <a:rect l="l" t="t" r="r" b="b"/>
            <a:pathLst>
              <a:path w="11133253" h="6032199" extrusionOk="0">
                <a:moveTo>
                  <a:pt x="0" y="0"/>
                </a:moveTo>
                <a:lnTo>
                  <a:pt x="11133252" y="0"/>
                </a:lnTo>
                <a:lnTo>
                  <a:pt x="11133252" y="6032198"/>
                </a:lnTo>
                <a:lnTo>
                  <a:pt x="0" y="6032198"/>
                </a:lnTo>
                <a:lnTo>
                  <a:pt x="0" y="0"/>
                </a:lnTo>
                <a:close/>
              </a:path>
            </a:pathLst>
          </a:custGeom>
          <a:blipFill rotWithShape="1">
            <a:blip r:embed="rId3">
              <a:alphaModFix/>
            </a:blip>
            <a:stretch>
              <a:fillRect/>
            </a:stretch>
          </a:blipFill>
          <a:ln>
            <a:noFill/>
          </a:ln>
        </p:spPr>
      </p:sp>
      <p:sp>
        <p:nvSpPr>
          <p:cNvPr id="399" name="Google Shape;399;g3047c742fb1_0_0"/>
          <p:cNvSpPr txBox="1"/>
          <p:nvPr/>
        </p:nvSpPr>
        <p:spPr>
          <a:xfrm>
            <a:off x="4303052" y="3450590"/>
            <a:ext cx="9681900" cy="14160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9200">
                <a:solidFill>
                  <a:srgbClr val="000000"/>
                </a:solidFill>
                <a:latin typeface="Arial"/>
                <a:ea typeface="Arial"/>
                <a:cs typeface="Arial"/>
                <a:sym typeface="Arial"/>
              </a:rPr>
              <a:t>Thank you </a:t>
            </a:r>
            <a:endParaRPr sz="920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E8C4"/>
        </a:solidFill>
        <a:effectLst/>
      </p:bgPr>
    </p:bg>
    <p:spTree>
      <p:nvGrpSpPr>
        <p:cNvPr id="1" name="Shape 101"/>
        <p:cNvGrpSpPr/>
        <p:nvPr/>
      </p:nvGrpSpPr>
      <p:grpSpPr>
        <a:xfrm>
          <a:off x="0" y="0"/>
          <a:ext cx="0" cy="0"/>
          <a:chOff x="0" y="0"/>
          <a:chExt cx="0" cy="0"/>
        </a:xfrm>
      </p:grpSpPr>
      <p:sp>
        <p:nvSpPr>
          <p:cNvPr id="102" name="Google Shape;102;p4"/>
          <p:cNvSpPr/>
          <p:nvPr/>
        </p:nvSpPr>
        <p:spPr>
          <a:xfrm rot="-622908">
            <a:off x="619689" y="353118"/>
            <a:ext cx="4404786" cy="5221191"/>
          </a:xfrm>
          <a:custGeom>
            <a:avLst/>
            <a:gdLst/>
            <a:ahLst/>
            <a:cxnLst/>
            <a:rect l="l" t="t" r="r" b="b"/>
            <a:pathLst>
              <a:path w="4409846" h="5227189" extrusionOk="0">
                <a:moveTo>
                  <a:pt x="0" y="0"/>
                </a:moveTo>
                <a:lnTo>
                  <a:pt x="4409846" y="0"/>
                </a:lnTo>
                <a:lnTo>
                  <a:pt x="4409846" y="5227189"/>
                </a:lnTo>
                <a:lnTo>
                  <a:pt x="0" y="5227189"/>
                </a:lnTo>
                <a:lnTo>
                  <a:pt x="0" y="0"/>
                </a:lnTo>
                <a:close/>
              </a:path>
            </a:pathLst>
          </a:custGeom>
          <a:blipFill rotWithShape="1">
            <a:blip r:embed="rId3">
              <a:alphaModFix/>
            </a:blip>
            <a:stretch>
              <a:fillRect/>
            </a:stretch>
          </a:blipFill>
          <a:ln>
            <a:noFill/>
          </a:ln>
        </p:spPr>
      </p:sp>
      <p:sp>
        <p:nvSpPr>
          <p:cNvPr id="103" name="Google Shape;103;p4"/>
          <p:cNvSpPr txBox="1"/>
          <p:nvPr/>
        </p:nvSpPr>
        <p:spPr>
          <a:xfrm>
            <a:off x="609600" y="790275"/>
            <a:ext cx="16923900" cy="461700"/>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endParaRPr sz="2999">
              <a:solidFill>
                <a:srgbClr val="000000"/>
              </a:solidFill>
              <a:latin typeface="Times New Roman"/>
              <a:ea typeface="Times New Roman"/>
              <a:cs typeface="Times New Roman"/>
              <a:sym typeface="Times New Roman"/>
            </a:endParaRPr>
          </a:p>
        </p:txBody>
      </p:sp>
      <p:sp>
        <p:nvSpPr>
          <p:cNvPr id="104" name="Google Shape;104;p4"/>
          <p:cNvSpPr txBox="1"/>
          <p:nvPr/>
        </p:nvSpPr>
        <p:spPr>
          <a:xfrm rot="-815483">
            <a:off x="1332308" y="1315408"/>
            <a:ext cx="2530256" cy="3361789"/>
          </a:xfrm>
          <a:prstGeom prst="rect">
            <a:avLst/>
          </a:prstGeom>
          <a:noFill/>
          <a:ln>
            <a:noFill/>
          </a:ln>
        </p:spPr>
        <p:txBody>
          <a:bodyPr spcFirstLastPara="1" wrap="square" lIns="0" tIns="0" rIns="0" bIns="0" anchor="t" anchorCtr="0">
            <a:spAutoFit/>
          </a:bodyPr>
          <a:lstStyle/>
          <a:p>
            <a:pPr marL="0" marR="0" lvl="0" indent="0" algn="ctr" rtl="0">
              <a:lnSpc>
                <a:spcPct val="210000"/>
              </a:lnSpc>
              <a:spcBef>
                <a:spcPts val="0"/>
              </a:spcBef>
              <a:spcAft>
                <a:spcPts val="0"/>
              </a:spcAft>
              <a:buNone/>
            </a:pPr>
            <a:r>
              <a:rPr lang="en-US" sz="4200" b="1">
                <a:solidFill>
                  <a:srgbClr val="000000"/>
                </a:solidFill>
              </a:rPr>
              <a:t>Letters of complaint</a:t>
            </a:r>
            <a:endParaRPr sz="4200" b="1">
              <a:solidFill>
                <a:srgbClr val="000000"/>
              </a:solidFill>
            </a:endParaRPr>
          </a:p>
          <a:p>
            <a:pPr marL="0" marR="0" lvl="0" indent="0" algn="ctr" rtl="0">
              <a:lnSpc>
                <a:spcPct val="209999"/>
              </a:lnSpc>
              <a:spcBef>
                <a:spcPts val="0"/>
              </a:spcBef>
              <a:spcAft>
                <a:spcPts val="0"/>
              </a:spcAft>
              <a:buNone/>
            </a:pPr>
            <a:r>
              <a:rPr lang="en-US" sz="4200" b="1"/>
              <a:t>Structure</a:t>
            </a:r>
            <a:r>
              <a:rPr lang="en-US" sz="4000">
                <a:solidFill>
                  <a:srgbClr val="000000"/>
                </a:solidFill>
                <a:latin typeface="Arial"/>
                <a:ea typeface="Arial"/>
                <a:cs typeface="Arial"/>
                <a:sym typeface="Arial"/>
              </a:rPr>
              <a:t> </a:t>
            </a:r>
            <a:endParaRPr sz="4000">
              <a:solidFill>
                <a:srgbClr val="000000"/>
              </a:solidFill>
              <a:latin typeface="Arial"/>
              <a:ea typeface="Arial"/>
              <a:cs typeface="Arial"/>
              <a:sym typeface="Arial"/>
            </a:endParaRPr>
          </a:p>
        </p:txBody>
      </p:sp>
      <p:sp>
        <p:nvSpPr>
          <p:cNvPr id="105" name="Google Shape;105;p4"/>
          <p:cNvSpPr txBox="1"/>
          <p:nvPr/>
        </p:nvSpPr>
        <p:spPr>
          <a:xfrm>
            <a:off x="7468224" y="37882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06" name="Google Shape;106;p4"/>
          <p:cNvSpPr txBox="1"/>
          <p:nvPr/>
        </p:nvSpPr>
        <p:spPr>
          <a:xfrm>
            <a:off x="7495922" y="63081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07" name="Google Shape;107;p4"/>
          <p:cNvSpPr txBox="1"/>
          <p:nvPr/>
        </p:nvSpPr>
        <p:spPr>
          <a:xfrm>
            <a:off x="7502864" y="5015906"/>
            <a:ext cx="5029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u="sng">
              <a:solidFill>
                <a:srgbClr val="33CCCC"/>
              </a:solidFill>
              <a:latin typeface="Times New Roman"/>
              <a:ea typeface="Times New Roman"/>
              <a:cs typeface="Times New Roman"/>
              <a:sym typeface="Times New Roman"/>
            </a:endParaRPr>
          </a:p>
        </p:txBody>
      </p:sp>
      <p:sp>
        <p:nvSpPr>
          <p:cNvPr id="108" name="Google Shape;108;p4"/>
          <p:cNvSpPr txBox="1"/>
          <p:nvPr/>
        </p:nvSpPr>
        <p:spPr>
          <a:xfrm>
            <a:off x="710437" y="1065317"/>
            <a:ext cx="5029200" cy="6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99" b="1">
              <a:solidFill>
                <a:srgbClr val="33CCCC"/>
              </a:solidFill>
              <a:latin typeface="Times New Roman"/>
              <a:ea typeface="Times New Roman"/>
              <a:cs typeface="Times New Roman"/>
              <a:sym typeface="Times New Roman"/>
            </a:endParaRPr>
          </a:p>
        </p:txBody>
      </p:sp>
      <p:sp>
        <p:nvSpPr>
          <p:cNvPr id="109" name="Google Shape;109;p4"/>
          <p:cNvSpPr/>
          <p:nvPr/>
        </p:nvSpPr>
        <p:spPr>
          <a:xfrm>
            <a:off x="5724175" y="269675"/>
            <a:ext cx="12203400" cy="9591000"/>
          </a:xfrm>
          <a:prstGeom prst="roundRect">
            <a:avLst>
              <a:gd name="adj" fmla="val 16667"/>
            </a:avLst>
          </a:prstGeom>
          <a:solidFill>
            <a:schemeClr val="lt1"/>
          </a:solidFill>
          <a:ln w="114300" cap="flat" cmpd="sng">
            <a:solidFill>
              <a:srgbClr val="33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0" name="Google Shape;110;p4"/>
          <p:cNvSpPr txBox="1"/>
          <p:nvPr/>
        </p:nvSpPr>
        <p:spPr>
          <a:xfrm>
            <a:off x="7094325" y="682900"/>
            <a:ext cx="10261200" cy="9047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2700" b="1" u="sng">
                <a:solidFill>
                  <a:schemeClr val="dk1"/>
                </a:solidFill>
                <a:latin typeface="Times New Roman"/>
                <a:ea typeface="Times New Roman"/>
                <a:cs typeface="Times New Roman"/>
                <a:sym typeface="Times New Roman"/>
              </a:rPr>
              <a:t>Formal Letter of Complaint should include:</a:t>
            </a:r>
            <a:endParaRPr sz="27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1- Appropriate </a:t>
            </a:r>
            <a:r>
              <a:rPr lang="en-US" sz="2600" b="1">
                <a:solidFill>
                  <a:schemeClr val="dk2"/>
                </a:solidFill>
                <a:latin typeface="Times New Roman"/>
                <a:ea typeface="Times New Roman"/>
                <a:cs typeface="Times New Roman"/>
                <a:sym typeface="Times New Roman"/>
              </a:rPr>
              <a:t>formal greeting + </a:t>
            </a:r>
            <a:r>
              <a:rPr lang="en-US" sz="3600" b="1">
                <a:solidFill>
                  <a:schemeClr val="dk2"/>
                </a:solidFill>
                <a:latin typeface="Times New Roman"/>
                <a:ea typeface="Times New Roman"/>
                <a:cs typeface="Times New Roman"/>
                <a:sym typeface="Times New Roman"/>
              </a:rPr>
              <a:t>, </a:t>
            </a:r>
            <a:r>
              <a:rPr lang="en-US" sz="3600">
                <a:solidFill>
                  <a:schemeClr val="dk2"/>
                </a:solidFill>
                <a:latin typeface="Times New Roman"/>
                <a:ea typeface="Times New Roman"/>
                <a:cs typeface="Times New Roman"/>
                <a:sym typeface="Times New Roman"/>
              </a:rPr>
              <a:t> </a:t>
            </a:r>
            <a:endParaRPr sz="2600">
              <a:solidFill>
                <a:schemeClr val="dk2"/>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2- </a:t>
            </a:r>
            <a:r>
              <a:rPr lang="en-US" sz="2600" b="1">
                <a:solidFill>
                  <a:schemeClr val="dk2"/>
                </a:solidFill>
                <a:latin typeface="Times New Roman"/>
                <a:ea typeface="Times New Roman"/>
                <a:cs typeface="Times New Roman"/>
                <a:sym typeface="Times New Roman"/>
              </a:rPr>
              <a:t>Introduction</a:t>
            </a:r>
            <a:r>
              <a:rPr lang="en-US" sz="2600">
                <a:solidFill>
                  <a:schemeClr val="dk2"/>
                </a:solidFill>
                <a:latin typeface="Times New Roman"/>
                <a:ea typeface="Times New Roman"/>
                <a:cs typeface="Times New Roman"/>
                <a:sym typeface="Times New Roman"/>
              </a:rPr>
              <a:t>:</a:t>
            </a:r>
            <a:r>
              <a:rPr lang="en-US" sz="2600">
                <a:solidFill>
                  <a:schemeClr val="dk1"/>
                </a:solidFill>
                <a:latin typeface="Times New Roman"/>
                <a:ea typeface="Times New Roman"/>
                <a:cs typeface="Times New Roman"/>
                <a:sym typeface="Times New Roman"/>
              </a:rPr>
              <a:t> formal opening remark + the reason for writing the letter.</a:t>
            </a:r>
            <a:endParaRPr sz="2600">
              <a:solidFill>
                <a:schemeClr val="dk1"/>
              </a:solidFill>
              <a:latin typeface="Times New Roman"/>
              <a:ea typeface="Times New Roman"/>
              <a:cs typeface="Times New Roman"/>
              <a:sym typeface="Times New Roman"/>
            </a:endParaRPr>
          </a:p>
          <a:p>
            <a:pPr marL="0" marR="0" lvl="0" indent="-165100" algn="l" rtl="0">
              <a:spcBef>
                <a:spcPts val="100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State your complaint.</a:t>
            </a:r>
            <a:endParaRPr sz="260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Details of what happened.</a:t>
            </a:r>
            <a:endParaRPr sz="260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Where and when the incident took place.</a:t>
            </a:r>
            <a:endParaRPr sz="2600">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3- </a:t>
            </a:r>
            <a:r>
              <a:rPr lang="en-US" sz="2600" b="1">
                <a:solidFill>
                  <a:schemeClr val="dk2"/>
                </a:solidFill>
                <a:latin typeface="Times New Roman"/>
                <a:ea typeface="Times New Roman"/>
                <a:cs typeface="Times New Roman"/>
                <a:sym typeface="Times New Roman"/>
              </a:rPr>
              <a:t>Main body paragraphs</a:t>
            </a:r>
            <a:r>
              <a:rPr lang="en-US" sz="2600">
                <a:solidFill>
                  <a:schemeClr val="dk1"/>
                </a:solidFill>
                <a:latin typeface="Times New Roman"/>
                <a:ea typeface="Times New Roman"/>
                <a:cs typeface="Times New Roman"/>
                <a:sym typeface="Times New Roman"/>
              </a:rPr>
              <a:t>, </a:t>
            </a:r>
            <a:r>
              <a:rPr lang="en-US" sz="2600" b="1">
                <a:solidFill>
                  <a:schemeClr val="dk1"/>
                </a:solidFill>
                <a:latin typeface="Times New Roman"/>
                <a:ea typeface="Times New Roman"/>
                <a:cs typeface="Times New Roman"/>
                <a:sym typeface="Times New Roman"/>
              </a:rPr>
              <a:t>each</a:t>
            </a:r>
            <a:r>
              <a:rPr lang="en-US" sz="2600">
                <a:solidFill>
                  <a:schemeClr val="dk1"/>
                </a:solidFill>
                <a:latin typeface="Times New Roman"/>
                <a:ea typeface="Times New Roman"/>
                <a:cs typeface="Times New Roman"/>
                <a:sym typeface="Times New Roman"/>
              </a:rPr>
              <a:t> paragraph should discuss </a:t>
            </a:r>
            <a:r>
              <a:rPr lang="en-US" sz="2600" b="1">
                <a:solidFill>
                  <a:schemeClr val="dk1"/>
                </a:solidFill>
                <a:latin typeface="Times New Roman"/>
                <a:ea typeface="Times New Roman"/>
                <a:cs typeface="Times New Roman"/>
                <a:sym typeface="Times New Roman"/>
              </a:rPr>
              <a:t>one topic only</a:t>
            </a:r>
            <a:r>
              <a:rPr lang="en-US" sz="2600">
                <a:solidFill>
                  <a:schemeClr val="dk1"/>
                </a:solidFill>
                <a:latin typeface="Times New Roman"/>
                <a:ea typeface="Times New Roman"/>
                <a:cs typeface="Times New Roman"/>
                <a:sym typeface="Times New Roman"/>
              </a:rPr>
              <a:t>.</a:t>
            </a:r>
            <a:endParaRPr sz="2600">
              <a:solidFill>
                <a:schemeClr val="dk1"/>
              </a:solidFill>
              <a:latin typeface="Times New Roman"/>
              <a:ea typeface="Times New Roman"/>
              <a:cs typeface="Times New Roman"/>
              <a:sym typeface="Times New Roman"/>
            </a:endParaRPr>
          </a:p>
          <a:p>
            <a:pPr marL="0" marR="0" lvl="0" indent="-165100" algn="l" rtl="0">
              <a:spcBef>
                <a:spcPts val="1000"/>
              </a:spcBef>
              <a:spcAft>
                <a:spcPts val="0"/>
              </a:spcAft>
              <a:buClr>
                <a:schemeClr val="dk1"/>
              </a:buClr>
              <a:buSzPts val="2600"/>
              <a:buFont typeface="Calibri"/>
              <a:buChar char="❖"/>
            </a:pPr>
            <a:r>
              <a:rPr lang="en-US" sz="2600" b="1">
                <a:solidFill>
                  <a:schemeClr val="dk1"/>
                </a:solidFill>
                <a:latin typeface="Times New Roman"/>
                <a:ea typeface="Times New Roman"/>
                <a:cs typeface="Times New Roman"/>
                <a:sym typeface="Times New Roman"/>
              </a:rPr>
              <a:t>The number</a:t>
            </a:r>
            <a:r>
              <a:rPr lang="en-US" sz="2600">
                <a:solidFill>
                  <a:schemeClr val="dk1"/>
                </a:solidFill>
                <a:latin typeface="Times New Roman"/>
                <a:ea typeface="Times New Roman"/>
                <a:cs typeface="Times New Roman"/>
                <a:sym typeface="Times New Roman"/>
              </a:rPr>
              <a:t> of paragraphs varies </a:t>
            </a:r>
            <a:r>
              <a:rPr lang="en-US" sz="2600" b="1">
                <a:solidFill>
                  <a:schemeClr val="dk1"/>
                </a:solidFill>
                <a:latin typeface="Times New Roman"/>
                <a:ea typeface="Times New Roman"/>
                <a:cs typeface="Times New Roman"/>
                <a:sym typeface="Times New Roman"/>
              </a:rPr>
              <a:t>depending on the rubric.</a:t>
            </a:r>
            <a:endParaRPr sz="260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Times New Roman"/>
              <a:buChar char="●"/>
            </a:pPr>
            <a:r>
              <a:rPr lang="en-US" sz="2600">
                <a:solidFill>
                  <a:schemeClr val="dk1"/>
                </a:solidFill>
                <a:latin typeface="Times New Roman"/>
                <a:ea typeface="Times New Roman"/>
                <a:cs typeface="Times New Roman"/>
                <a:sym typeface="Times New Roman"/>
              </a:rPr>
              <a:t>You present each of the specific points you are complaining about in a separate main body paragraph.</a:t>
            </a:r>
            <a:endParaRPr sz="2600">
              <a:solidFill>
                <a:schemeClr val="dk1"/>
              </a:solidFill>
              <a:latin typeface="Times New Roman"/>
              <a:ea typeface="Times New Roman"/>
              <a:cs typeface="Times New Roman"/>
              <a:sym typeface="Times New Roman"/>
            </a:endParaRPr>
          </a:p>
          <a:p>
            <a:pPr marL="0" marR="0" lvl="0" indent="-165100" algn="l" rtl="0">
              <a:spcBef>
                <a:spcPts val="0"/>
              </a:spcBef>
              <a:spcAft>
                <a:spcPts val="0"/>
              </a:spcAft>
              <a:buClr>
                <a:schemeClr val="dk1"/>
              </a:buClr>
              <a:buSzPts val="2600"/>
              <a:buFont typeface="Calibri"/>
              <a:buChar char="●"/>
            </a:pPr>
            <a:r>
              <a:rPr lang="en-US" sz="2600">
                <a:solidFill>
                  <a:schemeClr val="dk1"/>
                </a:solidFill>
                <a:latin typeface="Times New Roman"/>
                <a:ea typeface="Times New Roman"/>
                <a:cs typeface="Times New Roman"/>
                <a:sym typeface="Times New Roman"/>
              </a:rPr>
              <a:t>Remember to </a:t>
            </a:r>
            <a:r>
              <a:rPr lang="en-US" sz="2600" b="1" u="sng">
                <a:solidFill>
                  <a:schemeClr val="dk1"/>
                </a:solidFill>
                <a:latin typeface="Times New Roman"/>
                <a:ea typeface="Times New Roman"/>
                <a:cs typeface="Times New Roman"/>
                <a:sym typeface="Times New Roman"/>
              </a:rPr>
              <a:t>justify</a:t>
            </a:r>
            <a:r>
              <a:rPr lang="en-US" sz="2600" u="sng">
                <a:solidFill>
                  <a:schemeClr val="dk1"/>
                </a:solidFill>
                <a:latin typeface="Times New Roman"/>
                <a:ea typeface="Times New Roman"/>
                <a:cs typeface="Times New Roman"/>
                <a:sym typeface="Times New Roman"/>
              </a:rPr>
              <a:t> </a:t>
            </a:r>
            <a:r>
              <a:rPr lang="en-US" sz="2600">
                <a:solidFill>
                  <a:schemeClr val="dk1"/>
                </a:solidFill>
                <a:latin typeface="Times New Roman"/>
                <a:ea typeface="Times New Roman"/>
                <a:cs typeface="Times New Roman"/>
                <a:sym typeface="Times New Roman"/>
              </a:rPr>
              <a:t>these points by giving </a:t>
            </a:r>
            <a:r>
              <a:rPr lang="en-US" sz="2600" b="1" u="sng">
                <a:solidFill>
                  <a:schemeClr val="dk1"/>
                </a:solidFill>
                <a:latin typeface="Times New Roman"/>
                <a:ea typeface="Times New Roman"/>
                <a:cs typeface="Times New Roman"/>
                <a:sym typeface="Times New Roman"/>
              </a:rPr>
              <a:t>examples and reasons.</a:t>
            </a:r>
            <a:endParaRPr sz="2600" b="1" u="sng">
              <a:solidFill>
                <a:schemeClr val="dk1"/>
              </a:solidFill>
              <a:latin typeface="Times New Roman"/>
              <a:ea typeface="Times New Roman"/>
              <a:cs typeface="Times New Roman"/>
              <a:sym typeface="Times New Roman"/>
            </a:endParaRPr>
          </a:p>
          <a:p>
            <a:pPr marL="457200" marR="0" lvl="0" indent="0" algn="l" rtl="0">
              <a:spcBef>
                <a:spcPts val="0"/>
              </a:spcBef>
              <a:spcAft>
                <a:spcPts val="0"/>
              </a:spcAft>
              <a:buClr>
                <a:schemeClr val="dk1"/>
              </a:buClr>
              <a:buSzPts val="1100"/>
              <a:buFont typeface="Arial"/>
              <a:buNone/>
            </a:pPr>
            <a:endParaRPr sz="2600" b="1" u="sng">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4- </a:t>
            </a:r>
            <a:r>
              <a:rPr lang="en-US" sz="2600" b="1">
                <a:solidFill>
                  <a:schemeClr val="dk2"/>
                </a:solidFill>
                <a:latin typeface="Times New Roman"/>
                <a:ea typeface="Times New Roman"/>
                <a:cs typeface="Times New Roman"/>
                <a:sym typeface="Times New Roman"/>
              </a:rPr>
              <a:t>Conclusion:</a:t>
            </a:r>
            <a:r>
              <a:rPr lang="en-US" sz="2600">
                <a:solidFill>
                  <a:schemeClr val="dk1"/>
                </a:solidFill>
                <a:latin typeface="Times New Roman"/>
                <a:ea typeface="Times New Roman"/>
                <a:cs typeface="Times New Roman"/>
                <a:sym typeface="Times New Roman"/>
              </a:rPr>
              <a:t> Formal closing remark + Sum up / rephrase briefly the points you mentioned throughout our letter + express wishes for something to be done.</a:t>
            </a:r>
            <a:endParaRPr sz="2600">
              <a:solidFill>
                <a:schemeClr val="dk1"/>
              </a:solidFill>
              <a:latin typeface="Times New Roman"/>
              <a:ea typeface="Times New Roman"/>
              <a:cs typeface="Times New Roman"/>
              <a:sym typeface="Times New Roman"/>
            </a:endParaRPr>
          </a:p>
          <a:p>
            <a:pPr marL="0" marR="0" lvl="0" indent="-165100" algn="l" rtl="0">
              <a:spcBef>
                <a:spcPts val="1000"/>
              </a:spcBef>
              <a:spcAft>
                <a:spcPts val="0"/>
              </a:spcAft>
              <a:buClr>
                <a:schemeClr val="dk1"/>
              </a:buClr>
              <a:buSzPts val="2600"/>
              <a:buFont typeface="Calibri"/>
              <a:buChar char="●"/>
            </a:pPr>
            <a:r>
              <a:rPr lang="en-US" sz="2600">
                <a:solidFill>
                  <a:schemeClr val="dk1"/>
                </a:solidFill>
                <a:latin typeface="Times New Roman"/>
                <a:ea typeface="Times New Roman"/>
                <a:cs typeface="Times New Roman"/>
                <a:sym typeface="Times New Roman"/>
              </a:rPr>
              <a:t>You should explain </a:t>
            </a:r>
            <a:r>
              <a:rPr lang="en-US" sz="2600" b="1">
                <a:solidFill>
                  <a:schemeClr val="dk1"/>
                </a:solidFill>
                <a:latin typeface="Times New Roman"/>
                <a:ea typeface="Times New Roman"/>
                <a:cs typeface="Times New Roman"/>
                <a:sym typeface="Times New Roman"/>
              </a:rPr>
              <a:t>what you expect to happen</a:t>
            </a:r>
            <a:r>
              <a:rPr lang="en-US" sz="2600">
                <a:solidFill>
                  <a:schemeClr val="dk1"/>
                </a:solidFill>
                <a:latin typeface="Times New Roman"/>
                <a:ea typeface="Times New Roman"/>
                <a:cs typeface="Times New Roman"/>
                <a:sym typeface="Times New Roman"/>
              </a:rPr>
              <a:t>.</a:t>
            </a:r>
            <a:endParaRPr sz="2600" b="1">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5-</a:t>
            </a:r>
            <a:r>
              <a:rPr lang="en-US" sz="2600">
                <a:solidFill>
                  <a:schemeClr val="dk2"/>
                </a:solidFill>
                <a:latin typeface="Times New Roman"/>
                <a:ea typeface="Times New Roman"/>
                <a:cs typeface="Times New Roman"/>
                <a:sym typeface="Times New Roman"/>
              </a:rPr>
              <a:t> </a:t>
            </a:r>
            <a:r>
              <a:rPr lang="en-US" sz="2600" b="1">
                <a:solidFill>
                  <a:schemeClr val="dk2"/>
                </a:solidFill>
                <a:latin typeface="Times New Roman"/>
                <a:ea typeface="Times New Roman"/>
                <a:cs typeface="Times New Roman"/>
                <a:sym typeface="Times New Roman"/>
              </a:rPr>
              <a:t>Formal ending/sign off + </a:t>
            </a:r>
            <a:r>
              <a:rPr lang="en-US" sz="3600" b="1">
                <a:solidFill>
                  <a:schemeClr val="dk2"/>
                </a:solidFill>
                <a:latin typeface="Times New Roman"/>
                <a:ea typeface="Times New Roman"/>
                <a:cs typeface="Times New Roman"/>
                <a:sym typeface="Times New Roman"/>
              </a:rPr>
              <a:t>, </a:t>
            </a:r>
            <a:r>
              <a:rPr lang="en-US" sz="3600" b="1">
                <a:solidFill>
                  <a:schemeClr val="dk1"/>
                </a:solidFill>
                <a:latin typeface="Times New Roman"/>
                <a:ea typeface="Times New Roman"/>
                <a:cs typeface="Times New Roman"/>
                <a:sym typeface="Times New Roman"/>
              </a:rPr>
              <a:t>                                          </a:t>
            </a:r>
            <a:endParaRPr sz="2600" b="1">
              <a:solidFill>
                <a:schemeClr val="dk1"/>
              </a:solidFill>
              <a:latin typeface="Times New Roman"/>
              <a:ea typeface="Times New Roman"/>
              <a:cs typeface="Times New Roman"/>
              <a:sym typeface="Times New Roman"/>
            </a:endParaRPr>
          </a:p>
          <a:p>
            <a:pPr marL="0" marR="0" lvl="0" indent="0" algn="l" rtl="0">
              <a:spcBef>
                <a:spcPts val="1000"/>
              </a:spcBef>
              <a:spcAft>
                <a:spcPts val="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6-</a:t>
            </a:r>
            <a:r>
              <a:rPr lang="en-US" sz="2600" b="1">
                <a:solidFill>
                  <a:schemeClr val="dk1"/>
                </a:solidFill>
                <a:latin typeface="Times New Roman"/>
                <a:ea typeface="Times New Roman"/>
                <a:cs typeface="Times New Roman"/>
                <a:sym typeface="Times New Roman"/>
              </a:rPr>
              <a:t> </a:t>
            </a:r>
            <a:r>
              <a:rPr lang="en-US" sz="2600" b="1">
                <a:solidFill>
                  <a:schemeClr val="dk2"/>
                </a:solidFill>
                <a:latin typeface="Times New Roman"/>
                <a:ea typeface="Times New Roman"/>
                <a:cs typeface="Times New Roman"/>
                <a:sym typeface="Times New Roman"/>
              </a:rPr>
              <a:t>Full name</a:t>
            </a:r>
            <a:r>
              <a:rPr lang="en-US" sz="2600">
                <a:solidFill>
                  <a:schemeClr val="dk1"/>
                </a:solidFill>
                <a:latin typeface="Times New Roman"/>
                <a:ea typeface="Times New Roman"/>
                <a:cs typeface="Times New Roman"/>
                <a:sym typeface="Times New Roman"/>
              </a:rPr>
              <a:t> (first +family name)  </a:t>
            </a:r>
            <a:endParaRPr sz="2600">
              <a:solidFill>
                <a:schemeClr val="dk1"/>
              </a:solidFill>
              <a:latin typeface="Times New Roman"/>
              <a:ea typeface="Times New Roman"/>
              <a:cs typeface="Times New Roman"/>
              <a:sym typeface="Times New Roman"/>
            </a:endParaRPr>
          </a:p>
          <a:p>
            <a:pPr marL="0" marR="0" lvl="0" indent="0" algn="l" rtl="0">
              <a:spcBef>
                <a:spcPts val="1000"/>
              </a:spcBef>
              <a:spcAft>
                <a:spcPts val="100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7- </a:t>
            </a:r>
            <a:r>
              <a:rPr lang="en-US" sz="2600" b="1">
                <a:solidFill>
                  <a:schemeClr val="dk2"/>
                </a:solidFill>
                <a:latin typeface="Times New Roman"/>
                <a:ea typeface="Times New Roman"/>
                <a:cs typeface="Times New Roman"/>
                <a:sym typeface="Times New Roman"/>
              </a:rPr>
              <a:t>Signature</a:t>
            </a:r>
            <a:r>
              <a:rPr lang="en-US" sz="2600">
                <a:solidFill>
                  <a:schemeClr val="dk1"/>
                </a:solidFill>
                <a:latin typeface="Times New Roman"/>
                <a:ea typeface="Times New Roman"/>
                <a:cs typeface="Times New Roman"/>
                <a:sym typeface="Times New Roman"/>
              </a:rPr>
              <a:t> (optional)        </a:t>
            </a:r>
            <a:endParaRPr sz="4400">
              <a:solidFill>
                <a:schemeClr val="dk1"/>
              </a:solidFill>
              <a:latin typeface="Calibri"/>
              <a:ea typeface="Calibri"/>
              <a:cs typeface="Calibri"/>
              <a:sym typeface="Calibri"/>
            </a:endParaRPr>
          </a:p>
        </p:txBody>
      </p:sp>
      <p:pic>
        <p:nvPicPr>
          <p:cNvPr id="111" name="Google Shape;111;p4"/>
          <p:cNvPicPr preferRelativeResize="0"/>
          <p:nvPr/>
        </p:nvPicPr>
        <p:blipFill>
          <a:blip r:embed="rId4">
            <a:alphaModFix/>
          </a:blip>
          <a:stretch>
            <a:fillRect/>
          </a:stretch>
        </p:blipFill>
        <p:spPr>
          <a:xfrm>
            <a:off x="1152250" y="6308171"/>
            <a:ext cx="3695700" cy="30251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E8C4"/>
        </a:solidFill>
        <a:effectLst/>
      </p:bgPr>
    </p:bg>
    <p:spTree>
      <p:nvGrpSpPr>
        <p:cNvPr id="1" name="Shape 115"/>
        <p:cNvGrpSpPr/>
        <p:nvPr/>
      </p:nvGrpSpPr>
      <p:grpSpPr>
        <a:xfrm>
          <a:off x="0" y="0"/>
          <a:ext cx="0" cy="0"/>
          <a:chOff x="0" y="0"/>
          <a:chExt cx="0" cy="0"/>
        </a:xfrm>
      </p:grpSpPr>
      <p:sp>
        <p:nvSpPr>
          <p:cNvPr id="116" name="Google Shape;116;g3823ad01b2f_0_0"/>
          <p:cNvSpPr/>
          <p:nvPr/>
        </p:nvSpPr>
        <p:spPr>
          <a:xfrm rot="-622908">
            <a:off x="576192" y="918577"/>
            <a:ext cx="4404786" cy="5221191"/>
          </a:xfrm>
          <a:custGeom>
            <a:avLst/>
            <a:gdLst/>
            <a:ahLst/>
            <a:cxnLst/>
            <a:rect l="l" t="t" r="r" b="b"/>
            <a:pathLst>
              <a:path w="4409846" h="5227189" extrusionOk="0">
                <a:moveTo>
                  <a:pt x="0" y="0"/>
                </a:moveTo>
                <a:lnTo>
                  <a:pt x="4409846" y="0"/>
                </a:lnTo>
                <a:lnTo>
                  <a:pt x="4409846" y="5227189"/>
                </a:lnTo>
                <a:lnTo>
                  <a:pt x="0" y="5227189"/>
                </a:lnTo>
                <a:lnTo>
                  <a:pt x="0" y="0"/>
                </a:lnTo>
                <a:close/>
              </a:path>
            </a:pathLst>
          </a:custGeom>
          <a:blipFill rotWithShape="1">
            <a:blip r:embed="rId3">
              <a:alphaModFix/>
            </a:blip>
            <a:stretch>
              <a:fillRect/>
            </a:stretch>
          </a:blipFill>
          <a:ln>
            <a:noFill/>
          </a:ln>
        </p:spPr>
      </p:sp>
      <p:sp>
        <p:nvSpPr>
          <p:cNvPr id="117" name="Google Shape;117;g3823ad01b2f_0_0"/>
          <p:cNvSpPr txBox="1"/>
          <p:nvPr/>
        </p:nvSpPr>
        <p:spPr>
          <a:xfrm>
            <a:off x="609600" y="790275"/>
            <a:ext cx="16923900" cy="461700"/>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endParaRPr sz="2999">
              <a:solidFill>
                <a:srgbClr val="000000"/>
              </a:solidFill>
              <a:latin typeface="Times New Roman"/>
              <a:ea typeface="Times New Roman"/>
              <a:cs typeface="Times New Roman"/>
              <a:sym typeface="Times New Roman"/>
            </a:endParaRPr>
          </a:p>
        </p:txBody>
      </p:sp>
      <p:sp>
        <p:nvSpPr>
          <p:cNvPr id="118" name="Google Shape;118;g3823ad01b2f_0_0"/>
          <p:cNvSpPr txBox="1"/>
          <p:nvPr/>
        </p:nvSpPr>
        <p:spPr>
          <a:xfrm rot="-815654">
            <a:off x="917366" y="2079656"/>
            <a:ext cx="3461474" cy="3201566"/>
          </a:xfrm>
          <a:prstGeom prst="rect">
            <a:avLst/>
          </a:prstGeom>
          <a:noFill/>
          <a:ln>
            <a:noFill/>
          </a:ln>
        </p:spPr>
        <p:txBody>
          <a:bodyPr spcFirstLastPara="1" wrap="square" lIns="0" tIns="0" rIns="0" bIns="0" anchor="t" anchorCtr="0">
            <a:spAutoFit/>
          </a:bodyPr>
          <a:lstStyle/>
          <a:p>
            <a:pPr marL="0" marR="0" lvl="0" indent="0" algn="ctr" rtl="0">
              <a:lnSpc>
                <a:spcPct val="210000"/>
              </a:lnSpc>
              <a:spcBef>
                <a:spcPts val="0"/>
              </a:spcBef>
              <a:spcAft>
                <a:spcPts val="0"/>
              </a:spcAft>
              <a:buNone/>
            </a:pPr>
            <a:r>
              <a:rPr lang="en-US" sz="4000">
                <a:solidFill>
                  <a:srgbClr val="000000"/>
                </a:solidFill>
                <a:latin typeface="Arial"/>
                <a:ea typeface="Arial"/>
                <a:cs typeface="Arial"/>
                <a:sym typeface="Arial"/>
              </a:rPr>
              <a:t>Letter</a:t>
            </a:r>
            <a:r>
              <a:rPr lang="en-US" sz="4000"/>
              <a:t>s</a:t>
            </a:r>
            <a:r>
              <a:rPr lang="en-US" sz="4000">
                <a:solidFill>
                  <a:srgbClr val="000000"/>
                </a:solidFill>
                <a:latin typeface="Arial"/>
                <a:ea typeface="Arial"/>
                <a:cs typeface="Arial"/>
                <a:sym typeface="Arial"/>
              </a:rPr>
              <a:t> of complaint</a:t>
            </a:r>
            <a:endParaRPr sz="4000">
              <a:solidFill>
                <a:srgbClr val="000000"/>
              </a:solidFill>
              <a:latin typeface="Arial"/>
              <a:ea typeface="Arial"/>
              <a:cs typeface="Arial"/>
              <a:sym typeface="Arial"/>
            </a:endParaRPr>
          </a:p>
          <a:p>
            <a:pPr marL="0" marR="0" lvl="0" indent="0" algn="ctr" rtl="0">
              <a:lnSpc>
                <a:spcPct val="210000"/>
              </a:lnSpc>
              <a:spcBef>
                <a:spcPts val="0"/>
              </a:spcBef>
              <a:spcAft>
                <a:spcPts val="0"/>
              </a:spcAft>
              <a:buNone/>
            </a:pPr>
            <a:r>
              <a:rPr lang="en-US" sz="4000"/>
              <a:t>Starter Activity </a:t>
            </a:r>
            <a:r>
              <a:rPr lang="en-US" sz="4000">
                <a:solidFill>
                  <a:srgbClr val="000000"/>
                </a:solidFill>
                <a:latin typeface="Arial"/>
                <a:ea typeface="Arial"/>
                <a:cs typeface="Arial"/>
                <a:sym typeface="Arial"/>
              </a:rPr>
              <a:t> </a:t>
            </a:r>
            <a:endParaRPr sz="4000">
              <a:solidFill>
                <a:srgbClr val="000000"/>
              </a:solidFill>
              <a:latin typeface="Arial"/>
              <a:ea typeface="Arial"/>
              <a:cs typeface="Arial"/>
              <a:sym typeface="Arial"/>
            </a:endParaRPr>
          </a:p>
        </p:txBody>
      </p:sp>
      <p:sp>
        <p:nvSpPr>
          <p:cNvPr id="119" name="Google Shape;119;g3823ad01b2f_0_0"/>
          <p:cNvSpPr txBox="1"/>
          <p:nvPr/>
        </p:nvSpPr>
        <p:spPr>
          <a:xfrm>
            <a:off x="7468224" y="37882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20" name="Google Shape;120;g3823ad01b2f_0_0"/>
          <p:cNvSpPr txBox="1"/>
          <p:nvPr/>
        </p:nvSpPr>
        <p:spPr>
          <a:xfrm>
            <a:off x="7495922" y="6308175"/>
            <a:ext cx="10261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a:solidFill>
                <a:srgbClr val="000000"/>
              </a:solidFill>
              <a:latin typeface="Times New Roman"/>
              <a:ea typeface="Times New Roman"/>
              <a:cs typeface="Times New Roman"/>
              <a:sym typeface="Times New Roman"/>
            </a:endParaRPr>
          </a:p>
        </p:txBody>
      </p:sp>
      <p:sp>
        <p:nvSpPr>
          <p:cNvPr id="121" name="Google Shape;121;g3823ad01b2f_0_0"/>
          <p:cNvSpPr txBox="1"/>
          <p:nvPr/>
        </p:nvSpPr>
        <p:spPr>
          <a:xfrm>
            <a:off x="7502864" y="5015906"/>
            <a:ext cx="5029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199" b="1" u="sng">
              <a:solidFill>
                <a:srgbClr val="33CCCC"/>
              </a:solidFill>
              <a:latin typeface="Times New Roman"/>
              <a:ea typeface="Times New Roman"/>
              <a:cs typeface="Times New Roman"/>
              <a:sym typeface="Times New Roman"/>
            </a:endParaRPr>
          </a:p>
        </p:txBody>
      </p:sp>
      <p:sp>
        <p:nvSpPr>
          <p:cNvPr id="122" name="Google Shape;122;g3823ad01b2f_0_0"/>
          <p:cNvSpPr/>
          <p:nvPr/>
        </p:nvSpPr>
        <p:spPr>
          <a:xfrm>
            <a:off x="5724175" y="269675"/>
            <a:ext cx="12203400" cy="9591000"/>
          </a:xfrm>
          <a:prstGeom prst="roundRect">
            <a:avLst>
              <a:gd name="adj" fmla="val 16667"/>
            </a:avLst>
          </a:prstGeom>
          <a:solidFill>
            <a:schemeClr val="lt1"/>
          </a:solidFill>
          <a:ln w="114300" cap="flat" cmpd="sng">
            <a:solidFill>
              <a:srgbClr val="33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3" name="Google Shape;123;g3823ad01b2f_0_0"/>
          <p:cNvSpPr txBox="1"/>
          <p:nvPr/>
        </p:nvSpPr>
        <p:spPr>
          <a:xfrm>
            <a:off x="7094325" y="682900"/>
            <a:ext cx="10261200" cy="90474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100"/>
              <a:buFont typeface="Arial"/>
              <a:buNone/>
            </a:pPr>
            <a:r>
              <a:rPr lang="en-US" sz="3200" b="1" u="sng">
                <a:solidFill>
                  <a:schemeClr val="dk1"/>
                </a:solidFill>
                <a:latin typeface="Times New Roman"/>
                <a:ea typeface="Times New Roman"/>
                <a:cs typeface="Times New Roman"/>
                <a:sym typeface="Times New Roman"/>
              </a:rPr>
              <a:t>Starter Activity: </a:t>
            </a:r>
            <a:endParaRPr sz="3100">
              <a:solidFill>
                <a:schemeClr val="dk1"/>
              </a:solidFill>
              <a:latin typeface="Times New Roman"/>
              <a:ea typeface="Times New Roman"/>
              <a:cs typeface="Times New Roman"/>
              <a:sym typeface="Times New Roman"/>
            </a:endParaRPr>
          </a:p>
          <a:p>
            <a:pPr marL="0" marR="0" lvl="0" indent="0" algn="ctr" rtl="0">
              <a:spcBef>
                <a:spcPts val="1000"/>
              </a:spcBef>
              <a:spcAft>
                <a:spcPts val="0"/>
              </a:spcAft>
              <a:buClr>
                <a:schemeClr val="dk1"/>
              </a:buClr>
              <a:buSzPts val="1100"/>
              <a:buFont typeface="Arial"/>
              <a:buNone/>
            </a:pPr>
            <a:endParaRPr sz="3100">
              <a:solidFill>
                <a:schemeClr val="dk1"/>
              </a:solidFill>
              <a:latin typeface="Times New Roman"/>
              <a:ea typeface="Times New Roman"/>
              <a:cs typeface="Times New Roman"/>
              <a:sym typeface="Times New Roman"/>
            </a:endParaRPr>
          </a:p>
          <a:p>
            <a:pPr marL="0" marR="0" lvl="0" indent="0" algn="ctr" rtl="0">
              <a:spcBef>
                <a:spcPts val="1000"/>
              </a:spcBef>
              <a:spcAft>
                <a:spcPts val="0"/>
              </a:spcAft>
              <a:buClr>
                <a:schemeClr val="dk1"/>
              </a:buClr>
              <a:buSzPts val="1100"/>
              <a:buFont typeface="Arial"/>
              <a:buNone/>
            </a:pPr>
            <a:r>
              <a:rPr lang="en-US" sz="3100" u="sng">
                <a:solidFill>
                  <a:schemeClr val="hlink"/>
                </a:solidFill>
                <a:latin typeface="Times New Roman"/>
                <a:ea typeface="Times New Roman"/>
                <a:cs typeface="Times New Roman"/>
                <a:sym typeface="Times New Roman"/>
                <a:hlinkClick r:id="rId4"/>
              </a:rPr>
              <a:t>https://wordwall.net/resource/53498476/formal-letter-of-complaint</a:t>
            </a:r>
            <a:endParaRPr sz="3100">
              <a:solidFill>
                <a:schemeClr val="dk1"/>
              </a:solidFill>
              <a:latin typeface="Times New Roman"/>
              <a:ea typeface="Times New Roman"/>
              <a:cs typeface="Times New Roman"/>
              <a:sym typeface="Times New Roman"/>
            </a:endParaRPr>
          </a:p>
          <a:p>
            <a:pPr marL="0" marR="0" lvl="0" indent="0" algn="l" rtl="0">
              <a:spcBef>
                <a:spcPts val="1000"/>
              </a:spcBef>
              <a:spcAft>
                <a:spcPts val="1000"/>
              </a:spcAft>
              <a:buClr>
                <a:schemeClr val="dk1"/>
              </a:buClr>
              <a:buSzPts val="1100"/>
              <a:buFont typeface="Arial"/>
              <a:buNone/>
            </a:pPr>
            <a:r>
              <a:rPr lang="en-US" sz="2600">
                <a:solidFill>
                  <a:schemeClr val="dk1"/>
                </a:solidFill>
                <a:latin typeface="Times New Roman"/>
                <a:ea typeface="Times New Roman"/>
                <a:cs typeface="Times New Roman"/>
                <a:sym typeface="Times New Roman"/>
              </a:rPr>
              <a:t>     </a:t>
            </a:r>
            <a:endParaRPr sz="4400">
              <a:solidFill>
                <a:schemeClr val="dk1"/>
              </a:solidFill>
              <a:latin typeface="Calibri"/>
              <a:ea typeface="Calibri"/>
              <a:cs typeface="Calibri"/>
              <a:sym typeface="Calibri"/>
            </a:endParaRPr>
          </a:p>
        </p:txBody>
      </p:sp>
      <p:pic>
        <p:nvPicPr>
          <p:cNvPr id="124" name="Google Shape;124;g3823ad01b2f_0_0"/>
          <p:cNvPicPr preferRelativeResize="0"/>
          <p:nvPr/>
        </p:nvPicPr>
        <p:blipFill>
          <a:blip r:embed="rId5">
            <a:alphaModFix/>
          </a:blip>
          <a:stretch>
            <a:fillRect/>
          </a:stretch>
        </p:blipFill>
        <p:spPr>
          <a:xfrm>
            <a:off x="1500225" y="6590896"/>
            <a:ext cx="3695700" cy="3025109"/>
          </a:xfrm>
          <a:prstGeom prst="rect">
            <a:avLst/>
          </a:prstGeom>
          <a:noFill/>
          <a:ln>
            <a:noFill/>
          </a:ln>
        </p:spPr>
      </p:pic>
      <p:pic>
        <p:nvPicPr>
          <p:cNvPr id="125" name="Google Shape;125;g3823ad01b2f_0_0"/>
          <p:cNvPicPr preferRelativeResize="0"/>
          <p:nvPr/>
        </p:nvPicPr>
        <p:blipFill>
          <a:blip r:embed="rId6">
            <a:alphaModFix/>
          </a:blip>
          <a:stretch>
            <a:fillRect/>
          </a:stretch>
        </p:blipFill>
        <p:spPr>
          <a:xfrm>
            <a:off x="7334123" y="3368589"/>
            <a:ext cx="9243542" cy="6072400"/>
          </a:xfrm>
          <a:prstGeom prst="rect">
            <a:avLst/>
          </a:prstGeom>
          <a:noFill/>
          <a:ln>
            <a:noFill/>
          </a:ln>
        </p:spPr>
      </p:pic>
      <p:pic>
        <p:nvPicPr>
          <p:cNvPr id="126" name="Google Shape;126;g3823ad01b2f_0_0"/>
          <p:cNvPicPr preferRelativeResize="0"/>
          <p:nvPr/>
        </p:nvPicPr>
        <p:blipFill rotWithShape="1">
          <a:blip r:embed="rId7">
            <a:alphaModFix/>
          </a:blip>
          <a:srcRect l="3593" t="4484" r="7462" b="3060"/>
          <a:stretch/>
        </p:blipFill>
        <p:spPr>
          <a:xfrm>
            <a:off x="4561856" y="356675"/>
            <a:ext cx="2155200" cy="22401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E8C4"/>
        </a:solidFill>
        <a:effectLst/>
      </p:bgPr>
    </p:bg>
    <p:spTree>
      <p:nvGrpSpPr>
        <p:cNvPr id="1" name="Shape 130"/>
        <p:cNvGrpSpPr/>
        <p:nvPr/>
      </p:nvGrpSpPr>
      <p:grpSpPr>
        <a:xfrm>
          <a:off x="0" y="0"/>
          <a:ext cx="0" cy="0"/>
          <a:chOff x="0" y="0"/>
          <a:chExt cx="0" cy="0"/>
        </a:xfrm>
      </p:grpSpPr>
      <p:sp>
        <p:nvSpPr>
          <p:cNvPr id="131" name="Google Shape;131;g381f41cf5a3_0_0"/>
          <p:cNvSpPr/>
          <p:nvPr/>
        </p:nvSpPr>
        <p:spPr>
          <a:xfrm rot="-622908">
            <a:off x="1772364" y="3676643"/>
            <a:ext cx="4404786" cy="5221191"/>
          </a:xfrm>
          <a:custGeom>
            <a:avLst/>
            <a:gdLst/>
            <a:ahLst/>
            <a:cxnLst/>
            <a:rect l="l" t="t" r="r" b="b"/>
            <a:pathLst>
              <a:path w="4409846" h="5227189" extrusionOk="0">
                <a:moveTo>
                  <a:pt x="0" y="0"/>
                </a:moveTo>
                <a:lnTo>
                  <a:pt x="4409846" y="0"/>
                </a:lnTo>
                <a:lnTo>
                  <a:pt x="4409846" y="5227189"/>
                </a:lnTo>
                <a:lnTo>
                  <a:pt x="0" y="5227189"/>
                </a:lnTo>
                <a:lnTo>
                  <a:pt x="0" y="0"/>
                </a:lnTo>
                <a:close/>
              </a:path>
            </a:pathLst>
          </a:custGeom>
          <a:blipFill rotWithShape="1">
            <a:blip r:embed="rId3">
              <a:alphaModFix/>
            </a:blip>
            <a:stretch>
              <a:fillRect/>
            </a:stretch>
          </a:blipFill>
          <a:ln>
            <a:noFill/>
          </a:ln>
        </p:spPr>
      </p:sp>
      <p:sp>
        <p:nvSpPr>
          <p:cNvPr id="132" name="Google Shape;132;g381f41cf5a3_0_0"/>
          <p:cNvSpPr/>
          <p:nvPr/>
        </p:nvSpPr>
        <p:spPr>
          <a:xfrm>
            <a:off x="1130488" y="7126448"/>
            <a:ext cx="3876095" cy="2131852"/>
          </a:xfrm>
          <a:custGeom>
            <a:avLst/>
            <a:gdLst/>
            <a:ahLst/>
            <a:cxnLst/>
            <a:rect l="l" t="t" r="r" b="b"/>
            <a:pathLst>
              <a:path w="3876095" h="2131852" extrusionOk="0">
                <a:moveTo>
                  <a:pt x="0" y="0"/>
                </a:moveTo>
                <a:lnTo>
                  <a:pt x="3876096" y="0"/>
                </a:lnTo>
                <a:lnTo>
                  <a:pt x="3876096" y="2131852"/>
                </a:lnTo>
                <a:lnTo>
                  <a:pt x="0" y="2131852"/>
                </a:lnTo>
                <a:lnTo>
                  <a:pt x="0" y="0"/>
                </a:lnTo>
                <a:close/>
              </a:path>
            </a:pathLst>
          </a:custGeom>
          <a:blipFill rotWithShape="1">
            <a:blip r:embed="rId4">
              <a:alphaModFix/>
            </a:blip>
            <a:stretch>
              <a:fillRect/>
            </a:stretch>
          </a:blipFill>
          <a:ln>
            <a:noFill/>
          </a:ln>
        </p:spPr>
      </p:sp>
      <p:sp>
        <p:nvSpPr>
          <p:cNvPr id="133" name="Google Shape;133;g381f41cf5a3_0_0"/>
          <p:cNvSpPr txBox="1"/>
          <p:nvPr/>
        </p:nvSpPr>
        <p:spPr>
          <a:xfrm>
            <a:off x="609600" y="790275"/>
            <a:ext cx="16923900" cy="1846500"/>
          </a:xfrm>
          <a:prstGeom prst="rect">
            <a:avLst/>
          </a:prstGeom>
          <a:noFill/>
          <a:ln>
            <a:noFill/>
          </a:ln>
        </p:spPr>
        <p:txBody>
          <a:bodyPr spcFirstLastPara="1" wrap="square" lIns="0" tIns="0" rIns="0" bIns="0" anchor="t" anchorCtr="0">
            <a:spAutoFit/>
          </a:bodyPr>
          <a:lstStyle/>
          <a:p>
            <a:pPr marL="0" marR="0" lvl="0" indent="0" algn="l" rtl="0">
              <a:lnSpc>
                <a:spcPct val="150017"/>
              </a:lnSpc>
              <a:spcBef>
                <a:spcPts val="0"/>
              </a:spcBef>
              <a:spcAft>
                <a:spcPts val="0"/>
              </a:spcAft>
              <a:buNone/>
            </a:pPr>
            <a:r>
              <a:rPr lang="en-US" sz="2999" b="1">
                <a:solidFill>
                  <a:srgbClr val="000000"/>
                </a:solidFill>
                <a:latin typeface="Times New Roman"/>
                <a:ea typeface="Times New Roman"/>
                <a:cs typeface="Times New Roman"/>
                <a:sym typeface="Times New Roman"/>
              </a:rPr>
              <a:t>* Letters/Emails of complaint are normally written in a </a:t>
            </a:r>
            <a:r>
              <a:rPr lang="en-US" sz="2999" b="1" u="sng">
                <a:solidFill>
                  <a:srgbClr val="538CD5"/>
                </a:solidFill>
                <a:latin typeface="Times New Roman"/>
                <a:ea typeface="Times New Roman"/>
                <a:cs typeface="Times New Roman"/>
                <a:sym typeface="Times New Roman"/>
              </a:rPr>
              <a:t>formal style</a:t>
            </a:r>
            <a:r>
              <a:rPr lang="en-US" sz="2999" b="1">
                <a:solidFill>
                  <a:srgbClr val="000000"/>
                </a:solidFill>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r>
              <a:rPr lang="en-US" sz="2999" b="1">
                <a:solidFill>
                  <a:srgbClr val="000000"/>
                </a:solidFill>
                <a:latin typeface="Times New Roman"/>
                <a:ea typeface="Times New Roman"/>
                <a:cs typeface="Times New Roman"/>
                <a:sym typeface="Times New Roman"/>
              </a:rPr>
              <a:t>* Mild or strong language can be used depending on </a:t>
            </a:r>
            <a:r>
              <a:rPr lang="en-US" sz="2999" b="1">
                <a:solidFill>
                  <a:srgbClr val="000000"/>
                </a:solidFill>
                <a:highlight>
                  <a:srgbClr val="FFFF00"/>
                </a:highlight>
                <a:latin typeface="Times New Roman"/>
                <a:ea typeface="Times New Roman"/>
                <a:cs typeface="Times New Roman"/>
                <a:sym typeface="Times New Roman"/>
              </a:rPr>
              <a:t>the feelings of the writer</a:t>
            </a:r>
            <a:r>
              <a:rPr lang="en-US" sz="2999" b="1">
                <a:solidFill>
                  <a:srgbClr val="000000"/>
                </a:solidFill>
                <a:latin typeface="Times New Roman"/>
                <a:ea typeface="Times New Roman"/>
                <a:cs typeface="Times New Roman"/>
                <a:sym typeface="Times New Roman"/>
              </a:rPr>
              <a:t> or </a:t>
            </a:r>
            <a:r>
              <a:rPr lang="en-US" sz="2999" b="1">
                <a:solidFill>
                  <a:srgbClr val="000000"/>
                </a:solidFill>
                <a:highlight>
                  <a:srgbClr val="FFFF00"/>
                </a:highlight>
                <a:latin typeface="Times New Roman"/>
                <a:ea typeface="Times New Roman"/>
                <a:cs typeface="Times New Roman"/>
                <a:sym typeface="Times New Roman"/>
              </a:rPr>
              <a:t>the</a:t>
            </a:r>
            <a:endParaRPr sz="1600">
              <a:highlight>
                <a:srgbClr val="FFFF00"/>
              </a:highlight>
              <a:latin typeface="Times New Roman"/>
              <a:ea typeface="Times New Roman"/>
              <a:cs typeface="Times New Roman"/>
              <a:sym typeface="Times New Roman"/>
            </a:endParaRPr>
          </a:p>
          <a:p>
            <a:pPr marL="0" marR="0" lvl="0" indent="0" algn="l" rtl="0">
              <a:lnSpc>
                <a:spcPct val="150017"/>
              </a:lnSpc>
              <a:spcBef>
                <a:spcPts val="0"/>
              </a:spcBef>
              <a:spcAft>
                <a:spcPts val="0"/>
              </a:spcAft>
              <a:buNone/>
            </a:pPr>
            <a:r>
              <a:rPr lang="en-US" sz="2999" b="1">
                <a:solidFill>
                  <a:srgbClr val="000000"/>
                </a:solidFill>
                <a:highlight>
                  <a:srgbClr val="FFFF00"/>
                </a:highlight>
                <a:latin typeface="Times New Roman"/>
                <a:ea typeface="Times New Roman"/>
                <a:cs typeface="Times New Roman"/>
                <a:sym typeface="Times New Roman"/>
              </a:rPr>
              <a:t>seriousness of the complaint</a:t>
            </a:r>
            <a:r>
              <a:rPr lang="en-US" sz="2999" b="1">
                <a:solidFill>
                  <a:srgbClr val="000000"/>
                </a:solidFill>
                <a:latin typeface="Times New Roman"/>
                <a:ea typeface="Times New Roman"/>
                <a:cs typeface="Times New Roman"/>
                <a:sym typeface="Times New Roman"/>
              </a:rPr>
              <a:t>, any abusive </a:t>
            </a:r>
            <a:r>
              <a:rPr lang="en-US" sz="2999" b="1">
                <a:solidFill>
                  <a:srgbClr val="FF0000"/>
                </a:solidFill>
                <a:latin typeface="Times New Roman"/>
                <a:ea typeface="Times New Roman"/>
                <a:cs typeface="Times New Roman"/>
                <a:sym typeface="Times New Roman"/>
              </a:rPr>
              <a:t>(extremely rude and insulting) </a:t>
            </a:r>
            <a:r>
              <a:rPr lang="en-US" sz="2999" b="1">
                <a:solidFill>
                  <a:srgbClr val="000000"/>
                </a:solidFill>
                <a:latin typeface="Times New Roman"/>
                <a:ea typeface="Times New Roman"/>
                <a:cs typeface="Times New Roman"/>
                <a:sym typeface="Times New Roman"/>
              </a:rPr>
              <a:t>language must never be used. </a:t>
            </a:r>
            <a:endParaRPr sz="2999">
              <a:solidFill>
                <a:srgbClr val="000000"/>
              </a:solidFill>
              <a:latin typeface="Times New Roman"/>
              <a:ea typeface="Times New Roman"/>
              <a:cs typeface="Times New Roman"/>
              <a:sym typeface="Times New Roman"/>
            </a:endParaRPr>
          </a:p>
        </p:txBody>
      </p:sp>
      <p:sp>
        <p:nvSpPr>
          <p:cNvPr id="134" name="Google Shape;134;g381f41cf5a3_0_0"/>
          <p:cNvSpPr txBox="1"/>
          <p:nvPr/>
        </p:nvSpPr>
        <p:spPr>
          <a:xfrm rot="-815483">
            <a:off x="2379358" y="4535656"/>
            <a:ext cx="2530256" cy="1908643"/>
          </a:xfrm>
          <a:prstGeom prst="rect">
            <a:avLst/>
          </a:prstGeom>
          <a:noFill/>
          <a:ln>
            <a:noFill/>
          </a:ln>
        </p:spPr>
        <p:txBody>
          <a:bodyPr spcFirstLastPara="1" wrap="square" lIns="0" tIns="0" rIns="0" bIns="0" anchor="t" anchorCtr="0">
            <a:spAutoFit/>
          </a:bodyPr>
          <a:lstStyle/>
          <a:p>
            <a:pPr marL="0" marR="0" lvl="0" indent="0" algn="ctr" rtl="0">
              <a:lnSpc>
                <a:spcPct val="210000"/>
              </a:lnSpc>
              <a:spcBef>
                <a:spcPts val="0"/>
              </a:spcBef>
              <a:spcAft>
                <a:spcPts val="0"/>
              </a:spcAft>
              <a:buNone/>
            </a:pPr>
            <a:r>
              <a:rPr lang="en-US" sz="4000">
                <a:solidFill>
                  <a:srgbClr val="000000"/>
                </a:solidFill>
                <a:latin typeface="Arial"/>
                <a:ea typeface="Arial"/>
                <a:cs typeface="Arial"/>
                <a:sym typeface="Arial"/>
              </a:rPr>
              <a:t>Letters of complaint </a:t>
            </a:r>
            <a:endParaRPr sz="4000">
              <a:solidFill>
                <a:srgbClr val="000000"/>
              </a:solidFill>
              <a:latin typeface="Arial"/>
              <a:ea typeface="Arial"/>
              <a:cs typeface="Arial"/>
              <a:sym typeface="Arial"/>
            </a:endParaRPr>
          </a:p>
        </p:txBody>
      </p:sp>
      <p:sp>
        <p:nvSpPr>
          <p:cNvPr id="135" name="Google Shape;135;g381f41cf5a3_0_0"/>
          <p:cNvSpPr txBox="1"/>
          <p:nvPr/>
        </p:nvSpPr>
        <p:spPr>
          <a:xfrm>
            <a:off x="7468224" y="3375055"/>
            <a:ext cx="10261200" cy="1569600"/>
          </a:xfrm>
          <a:prstGeom prst="rect">
            <a:avLst/>
          </a:prstGeom>
          <a:noFill/>
          <a:ln w="38100" cap="flat" cmpd="sng">
            <a:solidFill>
              <a:srgbClr val="00FF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99" b="1">
                <a:solidFill>
                  <a:srgbClr val="000000"/>
                </a:solidFill>
                <a:latin typeface="Times New Roman"/>
                <a:ea typeface="Times New Roman"/>
                <a:cs typeface="Times New Roman"/>
                <a:sym typeface="Times New Roman"/>
              </a:rPr>
              <a:t>I am writing to complain about a damage video I bought at your shop.  </a:t>
            </a:r>
            <a:endParaRPr sz="3199" b="1">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3199" b="1">
                <a:latin typeface="Times New Roman"/>
                <a:ea typeface="Times New Roman"/>
                <a:cs typeface="Times New Roman"/>
                <a:sym typeface="Times New Roman"/>
              </a:rPr>
              <a:t>I kindly ask you to look into providing fair compensation.</a:t>
            </a:r>
            <a:endParaRPr sz="3199" b="1">
              <a:latin typeface="Times New Roman"/>
              <a:ea typeface="Times New Roman"/>
              <a:cs typeface="Times New Roman"/>
              <a:sym typeface="Times New Roman"/>
            </a:endParaRPr>
          </a:p>
        </p:txBody>
      </p:sp>
      <p:sp>
        <p:nvSpPr>
          <p:cNvPr id="136" name="Google Shape;136;g381f41cf5a3_0_0"/>
          <p:cNvSpPr txBox="1"/>
          <p:nvPr/>
        </p:nvSpPr>
        <p:spPr>
          <a:xfrm>
            <a:off x="7495922" y="6308175"/>
            <a:ext cx="10261200" cy="255386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99" b="1" dirty="0">
                <a:solidFill>
                  <a:srgbClr val="000000"/>
                </a:solidFill>
                <a:latin typeface="Times New Roman"/>
                <a:ea typeface="Times New Roman"/>
                <a:cs typeface="Times New Roman"/>
                <a:sym typeface="Times New Roman"/>
              </a:rPr>
              <a:t>I am writing to express my </a:t>
            </a:r>
            <a:r>
              <a:rPr lang="en-US" sz="3199" b="1" dirty="0">
                <a:solidFill>
                  <a:srgbClr val="FF0000"/>
                </a:solidFill>
                <a:latin typeface="Times New Roman"/>
                <a:ea typeface="Times New Roman"/>
                <a:cs typeface="Times New Roman"/>
                <a:sym typeface="Times New Roman"/>
              </a:rPr>
              <a:t>disgust </a:t>
            </a:r>
            <a:r>
              <a:rPr lang="en-US" sz="3199" b="1" dirty="0">
                <a:solidFill>
                  <a:srgbClr val="000000"/>
                </a:solidFill>
                <a:latin typeface="Times New Roman"/>
                <a:ea typeface="Times New Roman"/>
                <a:cs typeface="Times New Roman"/>
                <a:sym typeface="Times New Roman"/>
              </a:rPr>
              <a:t>at the </a:t>
            </a:r>
            <a:r>
              <a:rPr lang="en-US" sz="3199" b="1" dirty="0">
                <a:solidFill>
                  <a:srgbClr val="FF0000"/>
                </a:solidFill>
                <a:latin typeface="Times New Roman"/>
                <a:ea typeface="Times New Roman"/>
                <a:cs typeface="Times New Roman"/>
                <a:sym typeface="Times New Roman"/>
              </a:rPr>
              <a:t>appalling (terrible) </a:t>
            </a:r>
            <a:r>
              <a:rPr lang="en-US" sz="3199" b="1" dirty="0">
                <a:solidFill>
                  <a:srgbClr val="000000"/>
                </a:solidFill>
                <a:latin typeface="Times New Roman"/>
                <a:ea typeface="Times New Roman"/>
                <a:cs typeface="Times New Roman"/>
                <a:sym typeface="Times New Roman"/>
              </a:rPr>
              <a:t>treatment I  received while staying at your </a:t>
            </a:r>
            <a:r>
              <a:rPr lang="en-US" sz="3199" b="1">
                <a:solidFill>
                  <a:srgbClr val="000000"/>
                </a:solidFill>
                <a:latin typeface="Times New Roman"/>
                <a:ea typeface="Times New Roman"/>
                <a:cs typeface="Times New Roman"/>
                <a:sym typeface="Times New Roman"/>
              </a:rPr>
              <a:t>hotel</a:t>
            </a:r>
            <a:r>
              <a:rPr lang="en-US" sz="3199" b="1" smtClean="0">
                <a:solidFill>
                  <a:srgbClr val="000000"/>
                </a:solidFill>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marL="0" marR="0" lvl="0" indent="0" algn="l" rtl="0">
              <a:spcBef>
                <a:spcPts val="0"/>
              </a:spcBef>
              <a:spcAft>
                <a:spcPts val="0"/>
              </a:spcAft>
              <a:buNone/>
            </a:pPr>
            <a:r>
              <a:rPr lang="en-US" sz="3199" b="1" u="sng" dirty="0">
                <a:solidFill>
                  <a:srgbClr val="000000"/>
                </a:solidFill>
                <a:latin typeface="Times New Roman"/>
                <a:ea typeface="Times New Roman"/>
                <a:cs typeface="Times New Roman"/>
                <a:sym typeface="Times New Roman"/>
              </a:rPr>
              <a:t>I insist upon full compensation or I will be forced to take this matter further. </a:t>
            </a:r>
            <a:endParaRPr sz="3199" b="1" u="sng" dirty="0">
              <a:solidFill>
                <a:srgbClr val="000000"/>
              </a:solidFill>
              <a:latin typeface="Times New Roman"/>
              <a:ea typeface="Times New Roman"/>
              <a:cs typeface="Times New Roman"/>
              <a:sym typeface="Times New Roman"/>
            </a:endParaRPr>
          </a:p>
        </p:txBody>
      </p:sp>
      <p:sp>
        <p:nvSpPr>
          <p:cNvPr id="137" name="Google Shape;137;g381f41cf5a3_0_0"/>
          <p:cNvSpPr txBox="1"/>
          <p:nvPr/>
        </p:nvSpPr>
        <p:spPr>
          <a:xfrm>
            <a:off x="7502864" y="5015906"/>
            <a:ext cx="5029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199" b="1" u="sng">
                <a:solidFill>
                  <a:srgbClr val="33CCCC"/>
                </a:solidFill>
                <a:latin typeface="Times New Roman"/>
                <a:ea typeface="Times New Roman"/>
                <a:cs typeface="Times New Roman"/>
                <a:sym typeface="Times New Roman"/>
              </a:rPr>
              <a:t>Mild Complaint </a:t>
            </a:r>
            <a:endParaRPr sz="3199" b="1" u="sng">
              <a:solidFill>
                <a:srgbClr val="33CCCC"/>
              </a:solidFill>
              <a:latin typeface="Times New Roman"/>
              <a:ea typeface="Times New Roman"/>
              <a:cs typeface="Times New Roman"/>
              <a:sym typeface="Times New Roman"/>
            </a:endParaRPr>
          </a:p>
        </p:txBody>
      </p:sp>
      <p:sp>
        <p:nvSpPr>
          <p:cNvPr id="138" name="Google Shape;138;g381f41cf5a3_0_0"/>
          <p:cNvSpPr txBox="1"/>
          <p:nvPr/>
        </p:nvSpPr>
        <p:spPr>
          <a:xfrm>
            <a:off x="7495937" y="8959992"/>
            <a:ext cx="5029200" cy="6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99" b="1" u="sng">
                <a:solidFill>
                  <a:srgbClr val="FF0000"/>
                </a:solidFill>
                <a:latin typeface="Times New Roman"/>
                <a:ea typeface="Times New Roman"/>
                <a:cs typeface="Times New Roman"/>
                <a:sym typeface="Times New Roman"/>
              </a:rPr>
              <a:t>Strong Complaint</a:t>
            </a:r>
            <a:r>
              <a:rPr lang="en-US" sz="3299" b="1">
                <a:solidFill>
                  <a:srgbClr val="FF0000"/>
                </a:solidFill>
                <a:latin typeface="Times New Roman"/>
                <a:ea typeface="Times New Roman"/>
                <a:cs typeface="Times New Roman"/>
                <a:sym typeface="Times New Roman"/>
              </a:rPr>
              <a:t> </a:t>
            </a:r>
            <a:endParaRPr sz="3299" b="1">
              <a:solidFill>
                <a:srgbClr val="FF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42"/>
        <p:cNvGrpSpPr/>
        <p:nvPr/>
      </p:nvGrpSpPr>
      <p:grpSpPr>
        <a:xfrm>
          <a:off x="0" y="0"/>
          <a:ext cx="0" cy="0"/>
          <a:chOff x="0" y="0"/>
          <a:chExt cx="0" cy="0"/>
        </a:xfrm>
      </p:grpSpPr>
      <p:sp>
        <p:nvSpPr>
          <p:cNvPr id="143" name="Google Shape;143;g381ecc4f794_0_0"/>
          <p:cNvSpPr/>
          <p:nvPr/>
        </p:nvSpPr>
        <p:spPr>
          <a:xfrm>
            <a:off x="4039869" y="24341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44" name="Google Shape;144;g381ecc4f794_0_0"/>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45" name="Google Shape;145;g381ecc4f794_0_0"/>
          <p:cNvSpPr txBox="1"/>
          <p:nvPr/>
        </p:nvSpPr>
        <p:spPr>
          <a:xfrm>
            <a:off x="5069900" y="4231475"/>
            <a:ext cx="7143900" cy="46014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5000" b="1">
                <a:solidFill>
                  <a:schemeClr val="dk1"/>
                </a:solidFill>
                <a:latin typeface="Calibri"/>
                <a:ea typeface="Calibri"/>
                <a:cs typeface="Calibri"/>
                <a:sym typeface="Calibri"/>
              </a:rPr>
              <a:t>Guess the following: </a:t>
            </a:r>
            <a:endParaRPr sz="5000" b="1">
              <a:solidFill>
                <a:schemeClr val="dk1"/>
              </a:solidFill>
              <a:latin typeface="Calibri"/>
              <a:ea typeface="Calibri"/>
              <a:cs typeface="Calibri"/>
              <a:sym typeface="Calibri"/>
            </a:endParaRPr>
          </a:p>
          <a:p>
            <a:pPr marL="0" marR="0" lvl="0" indent="0" algn="ctr" rtl="0">
              <a:lnSpc>
                <a:spcPct val="149964"/>
              </a:lnSpc>
              <a:spcBef>
                <a:spcPts val="0"/>
              </a:spcBef>
              <a:spcAft>
                <a:spcPts val="0"/>
              </a:spcAft>
              <a:buNone/>
            </a:pPr>
            <a:endParaRPr sz="5600" b="1">
              <a:solidFill>
                <a:schemeClr val="dk1"/>
              </a:solidFill>
              <a:latin typeface="Calibri"/>
              <a:ea typeface="Calibri"/>
              <a:cs typeface="Calibri"/>
              <a:sym typeface="Calibri"/>
            </a:endParaRPr>
          </a:p>
          <a:p>
            <a:pPr marL="0" marR="0" lvl="0" indent="0" algn="ctr" rtl="0">
              <a:lnSpc>
                <a:spcPct val="149964"/>
              </a:lnSpc>
              <a:spcBef>
                <a:spcPts val="0"/>
              </a:spcBef>
              <a:spcAft>
                <a:spcPts val="0"/>
              </a:spcAft>
              <a:buNone/>
            </a:pPr>
            <a:r>
              <a:rPr lang="en-US" sz="5600" b="1">
                <a:solidFill>
                  <a:srgbClr val="33CCCC"/>
                </a:solidFill>
                <a:latin typeface="Calibri"/>
                <a:ea typeface="Calibri"/>
                <a:cs typeface="Calibri"/>
                <a:sym typeface="Calibri"/>
              </a:rPr>
              <a:t>Mild</a:t>
            </a:r>
            <a:r>
              <a:rPr lang="en-US" sz="5600" b="1">
                <a:solidFill>
                  <a:schemeClr val="dk1"/>
                </a:solidFill>
                <a:latin typeface="Calibri"/>
                <a:ea typeface="Calibri"/>
                <a:cs typeface="Calibri"/>
                <a:sym typeface="Calibri"/>
              </a:rPr>
              <a:t> vs. </a:t>
            </a:r>
            <a:r>
              <a:rPr lang="en-US" sz="5600" b="1">
                <a:solidFill>
                  <a:srgbClr val="FF0000"/>
                </a:solidFill>
                <a:latin typeface="Calibri"/>
                <a:ea typeface="Calibri"/>
                <a:cs typeface="Calibri"/>
                <a:sym typeface="Calibri"/>
              </a:rPr>
              <a:t>Strong</a:t>
            </a:r>
            <a:r>
              <a:rPr lang="en-US" sz="5600" b="1">
                <a:solidFill>
                  <a:schemeClr val="dk1"/>
                </a:solidFill>
                <a:latin typeface="Calibri"/>
                <a:ea typeface="Calibri"/>
                <a:cs typeface="Calibri"/>
                <a:sym typeface="Calibri"/>
              </a:rPr>
              <a:t> tone</a:t>
            </a:r>
            <a:endParaRPr sz="5600" b="1">
              <a:solidFill>
                <a:schemeClr val="dk1"/>
              </a:solidFill>
              <a:latin typeface="Calibri"/>
              <a:ea typeface="Calibri"/>
              <a:cs typeface="Calibri"/>
              <a:sym typeface="Calibri"/>
            </a:endParaRPr>
          </a:p>
          <a:p>
            <a:pPr marL="0" marR="0" lvl="0" indent="0" algn="ctr" rtl="0">
              <a:lnSpc>
                <a:spcPct val="149964"/>
              </a:lnSpc>
              <a:spcBef>
                <a:spcPts val="0"/>
              </a:spcBef>
              <a:spcAft>
                <a:spcPts val="0"/>
              </a:spcAft>
              <a:buNone/>
            </a:pPr>
            <a:r>
              <a:rPr lang="en-US" sz="5600" b="1">
                <a:solidFill>
                  <a:schemeClr val="dk1"/>
                </a:solidFill>
                <a:latin typeface="Calibri"/>
                <a:ea typeface="Calibri"/>
                <a:cs typeface="Calibri"/>
                <a:sym typeface="Calibri"/>
              </a:rPr>
              <a:t>Complaints</a:t>
            </a:r>
            <a:endParaRPr sz="5599" b="1" i="0" u="none" strike="noStrike" cap="none">
              <a:solidFill>
                <a:srgbClr val="000000"/>
              </a:solidFill>
              <a:latin typeface="DM Sans"/>
              <a:ea typeface="DM Sans"/>
              <a:cs typeface="DM Sans"/>
              <a:sym typeface="DM Sans"/>
            </a:endParaRPr>
          </a:p>
        </p:txBody>
      </p:sp>
      <p:sp>
        <p:nvSpPr>
          <p:cNvPr id="146" name="Google Shape;146;g381ecc4f794_0_0"/>
          <p:cNvSpPr txBox="1"/>
          <p:nvPr/>
        </p:nvSpPr>
        <p:spPr>
          <a:xfrm>
            <a:off x="2667000" y="6740086"/>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g381ecc4f794_0_0"/>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8" name="Google Shape;148;g381ecc4f794_0_0"/>
          <p:cNvPicPr preferRelativeResize="0"/>
          <p:nvPr/>
        </p:nvPicPr>
        <p:blipFill>
          <a:blip r:embed="rId4">
            <a:alphaModFix/>
          </a:blip>
          <a:stretch>
            <a:fillRect/>
          </a:stretch>
        </p:blipFill>
        <p:spPr>
          <a:xfrm>
            <a:off x="13240206" y="2412600"/>
            <a:ext cx="4219575" cy="1409700"/>
          </a:xfrm>
          <a:prstGeom prst="rect">
            <a:avLst/>
          </a:prstGeom>
          <a:noFill/>
          <a:ln>
            <a:noFill/>
          </a:ln>
        </p:spPr>
      </p:pic>
      <p:pic>
        <p:nvPicPr>
          <p:cNvPr id="149" name="Google Shape;149;g381ecc4f794_0_0"/>
          <p:cNvPicPr preferRelativeResize="0"/>
          <p:nvPr/>
        </p:nvPicPr>
        <p:blipFill>
          <a:blip r:embed="rId4">
            <a:alphaModFix/>
          </a:blip>
          <a:stretch>
            <a:fillRect/>
          </a:stretch>
        </p:blipFill>
        <p:spPr>
          <a:xfrm>
            <a:off x="143331" y="8054539"/>
            <a:ext cx="4219575" cy="1409700"/>
          </a:xfrm>
          <a:prstGeom prst="rect">
            <a:avLst/>
          </a:prstGeom>
          <a:noFill/>
          <a:ln>
            <a:noFill/>
          </a:ln>
        </p:spPr>
      </p:pic>
      <p:pic>
        <p:nvPicPr>
          <p:cNvPr id="150" name="Google Shape;150;g381ecc4f794_0_0"/>
          <p:cNvPicPr preferRelativeResize="0"/>
          <p:nvPr/>
        </p:nvPicPr>
        <p:blipFill>
          <a:blip r:embed="rId5">
            <a:alphaModFix/>
          </a:blip>
          <a:stretch>
            <a:fillRect/>
          </a:stretch>
        </p:blipFill>
        <p:spPr>
          <a:xfrm>
            <a:off x="13240206" y="6863914"/>
            <a:ext cx="4895395" cy="2777353"/>
          </a:xfrm>
          <a:prstGeom prst="rect">
            <a:avLst/>
          </a:prstGeom>
          <a:noFill/>
          <a:ln>
            <a:noFill/>
          </a:ln>
        </p:spPr>
      </p:pic>
      <p:pic>
        <p:nvPicPr>
          <p:cNvPr id="151" name="Google Shape;151;g381ecc4f794_0_0"/>
          <p:cNvPicPr preferRelativeResize="0"/>
          <p:nvPr/>
        </p:nvPicPr>
        <p:blipFill>
          <a:blip r:embed="rId5">
            <a:alphaModFix/>
          </a:blip>
          <a:stretch>
            <a:fillRect/>
          </a:stretch>
        </p:blipFill>
        <p:spPr>
          <a:xfrm>
            <a:off x="300919" y="2321438"/>
            <a:ext cx="3904386" cy="22151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fade">
                                      <p:cBhvr>
                                        <p:cTn id="12"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55"/>
        <p:cNvGrpSpPr/>
        <p:nvPr/>
      </p:nvGrpSpPr>
      <p:grpSpPr>
        <a:xfrm>
          <a:off x="0" y="0"/>
          <a:ext cx="0" cy="0"/>
          <a:chOff x="0" y="0"/>
          <a:chExt cx="0" cy="0"/>
        </a:xfrm>
      </p:grpSpPr>
      <p:sp>
        <p:nvSpPr>
          <p:cNvPr id="156" name="Google Shape;156;g3823ad01b2f_0_61"/>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57" name="Google Shape;157;g3823ad01b2f_0_61"/>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58" name="Google Shape;158;g3823ad01b2f_0_61"/>
          <p:cNvSpPr txBox="1"/>
          <p:nvPr/>
        </p:nvSpPr>
        <p:spPr>
          <a:xfrm>
            <a:off x="1812447" y="5544150"/>
            <a:ext cx="5519100" cy="25392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would like to point out that my room was not cleaned on one of the days of my stay. I hope this can be improved for future guests.</a:t>
            </a:r>
            <a:endParaRPr sz="2900" i="0" u="none" strike="noStrike" cap="none">
              <a:solidFill>
                <a:srgbClr val="000000"/>
              </a:solidFill>
              <a:latin typeface="Times New Roman"/>
              <a:ea typeface="Times New Roman"/>
              <a:cs typeface="Times New Roman"/>
              <a:sym typeface="Times New Roman"/>
            </a:endParaRPr>
          </a:p>
        </p:txBody>
      </p:sp>
      <p:sp>
        <p:nvSpPr>
          <p:cNvPr id="159" name="Google Shape;159;g3823ad01b2f_0_61"/>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g3823ad01b2f_0_61"/>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61" name="Google Shape;161;g3823ad01b2f_0_61"/>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Clr>
                <a:srgbClr val="000000"/>
              </a:buClr>
              <a:buFont typeface="Arial"/>
              <a:buNone/>
            </a:pPr>
            <a:r>
              <a:rPr lang="en-US" sz="3000">
                <a:solidFill>
                  <a:schemeClr val="dk1"/>
                </a:solidFill>
                <a:latin typeface="Times New Roman"/>
                <a:ea typeface="Times New Roman"/>
                <a:cs typeface="Times New Roman"/>
                <a:sym typeface="Times New Roman"/>
              </a:rPr>
              <a:t>I am extremely dissatisfied that my room was left uncleaned for two days. This level of service is unacceptable, and I expect an immediate explanation and compensation.</a:t>
            </a:r>
            <a:endParaRPr sz="3000">
              <a:solidFill>
                <a:schemeClr val="dk1"/>
              </a:solidFill>
              <a:latin typeface="Times New Roman"/>
              <a:ea typeface="Times New Roman"/>
              <a:cs typeface="Times New Roman"/>
              <a:sym typeface="Times New Roman"/>
            </a:endParaRPr>
          </a:p>
        </p:txBody>
      </p:sp>
      <p:sp>
        <p:nvSpPr>
          <p:cNvPr id="162" name="Google Shape;162;g3823ad01b2f_0_61"/>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Clr>
                <a:schemeClr val="dk1"/>
              </a:buClr>
              <a:buFont typeface="Arial"/>
              <a:buNone/>
            </a:pPr>
            <a:r>
              <a:rPr lang="en-US" sz="3000" b="1">
                <a:solidFill>
                  <a:schemeClr val="dk1"/>
                </a:solidFill>
                <a:latin typeface="Times New Roman"/>
                <a:ea typeface="Times New Roman"/>
                <a:cs typeface="Times New Roman"/>
                <a:sym typeface="Times New Roman"/>
              </a:rPr>
              <a:t>About a Hotel Stay: </a:t>
            </a:r>
            <a:endParaRPr sz="3200">
              <a:solidFill>
                <a:schemeClr val="dk1"/>
              </a:solidFill>
              <a:latin typeface="Calibri"/>
              <a:ea typeface="Calibri"/>
              <a:cs typeface="Calibri"/>
              <a:sym typeface="Calibri"/>
            </a:endParaRPr>
          </a:p>
        </p:txBody>
      </p:sp>
      <p:sp>
        <p:nvSpPr>
          <p:cNvPr id="163" name="Google Shape;163;g3823ad01b2f_0_61"/>
          <p:cNvSpPr txBox="1"/>
          <p:nvPr/>
        </p:nvSpPr>
        <p:spPr>
          <a:xfrm>
            <a:off x="3944225" y="3346750"/>
            <a:ext cx="24678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64" name="Google Shape;164;g3823ad01b2f_0_61"/>
          <p:cNvSpPr txBox="1"/>
          <p:nvPr/>
        </p:nvSpPr>
        <p:spPr>
          <a:xfrm>
            <a:off x="13123725" y="3346750"/>
            <a:ext cx="24678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68"/>
        <p:cNvGrpSpPr/>
        <p:nvPr/>
      </p:nvGrpSpPr>
      <p:grpSpPr>
        <a:xfrm>
          <a:off x="0" y="0"/>
          <a:ext cx="0" cy="0"/>
          <a:chOff x="0" y="0"/>
          <a:chExt cx="0" cy="0"/>
        </a:xfrm>
      </p:grpSpPr>
      <p:sp>
        <p:nvSpPr>
          <p:cNvPr id="169" name="Google Shape;169;g381f41cf5a3_0_15"/>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70" name="Google Shape;170;g381f41cf5a3_0_15"/>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71" name="Google Shape;171;g381f41cf5a3_0_15"/>
          <p:cNvSpPr txBox="1"/>
          <p:nvPr/>
        </p:nvSpPr>
        <p:spPr>
          <a:xfrm>
            <a:off x="1812447" y="5544150"/>
            <a:ext cx="5519100" cy="25392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would like to point out that my room was not cleaned on one of the days of my stay. I hope this can be improved for future guests.</a:t>
            </a:r>
            <a:endParaRPr sz="2900" i="0" u="none" strike="noStrike" cap="none">
              <a:solidFill>
                <a:srgbClr val="000000"/>
              </a:solidFill>
              <a:latin typeface="Times New Roman"/>
              <a:ea typeface="Times New Roman"/>
              <a:cs typeface="Times New Roman"/>
              <a:sym typeface="Times New Roman"/>
            </a:endParaRPr>
          </a:p>
        </p:txBody>
      </p:sp>
      <p:sp>
        <p:nvSpPr>
          <p:cNvPr id="172" name="Google Shape;172;g381f41cf5a3_0_15"/>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g381f41cf5a3_0_15"/>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74" name="Google Shape;174;g381f41cf5a3_0_15"/>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Clr>
                <a:srgbClr val="000000"/>
              </a:buClr>
              <a:buFont typeface="Arial"/>
              <a:buNone/>
            </a:pPr>
            <a:r>
              <a:rPr lang="en-US" sz="3000">
                <a:solidFill>
                  <a:schemeClr val="dk1"/>
                </a:solidFill>
                <a:latin typeface="Times New Roman"/>
                <a:ea typeface="Times New Roman"/>
                <a:cs typeface="Times New Roman"/>
                <a:sym typeface="Times New Roman"/>
              </a:rPr>
              <a:t>I am extremely dissatisfied that my room was left uncleaned for two days. This level of service is unacceptable, and I expect an immediate explanation and compensation.</a:t>
            </a:r>
            <a:endParaRPr sz="3000">
              <a:solidFill>
                <a:schemeClr val="dk1"/>
              </a:solidFill>
              <a:latin typeface="Times New Roman"/>
              <a:ea typeface="Times New Roman"/>
              <a:cs typeface="Times New Roman"/>
              <a:sym typeface="Times New Roman"/>
            </a:endParaRPr>
          </a:p>
        </p:txBody>
      </p:sp>
      <p:sp>
        <p:nvSpPr>
          <p:cNvPr id="175" name="Google Shape;175;g381f41cf5a3_0_15"/>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Clr>
                <a:schemeClr val="dk1"/>
              </a:buClr>
              <a:buFont typeface="Arial"/>
              <a:buNone/>
            </a:pPr>
            <a:r>
              <a:rPr lang="en-US" sz="3000" b="1">
                <a:solidFill>
                  <a:schemeClr val="dk1"/>
                </a:solidFill>
                <a:latin typeface="Times New Roman"/>
                <a:ea typeface="Times New Roman"/>
                <a:cs typeface="Times New Roman"/>
                <a:sym typeface="Times New Roman"/>
              </a:rPr>
              <a:t>About a Hotel Stay: </a:t>
            </a:r>
            <a:endParaRPr sz="3200">
              <a:solidFill>
                <a:schemeClr val="dk1"/>
              </a:solidFill>
              <a:latin typeface="Calibri"/>
              <a:ea typeface="Calibri"/>
              <a:cs typeface="Calibri"/>
              <a:sym typeface="Calibri"/>
            </a:endParaRPr>
          </a:p>
        </p:txBody>
      </p:sp>
      <p:sp>
        <p:nvSpPr>
          <p:cNvPr id="176" name="Google Shape;176;g381f41cf5a3_0_15"/>
          <p:cNvSpPr txBox="1"/>
          <p:nvPr/>
        </p:nvSpPr>
        <p:spPr>
          <a:xfrm>
            <a:off x="3239200" y="3751000"/>
            <a:ext cx="34854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33CCCC"/>
                </a:solidFill>
                <a:latin typeface="Times New Roman"/>
                <a:ea typeface="Times New Roman"/>
                <a:cs typeface="Times New Roman"/>
                <a:sym typeface="Times New Roman"/>
              </a:rPr>
              <a:t>Mild Tone</a:t>
            </a:r>
            <a:endParaRPr sz="4800" b="1">
              <a:solidFill>
                <a:srgbClr val="33CCCC"/>
              </a:solidFill>
              <a:latin typeface="Times New Roman"/>
              <a:ea typeface="Times New Roman"/>
              <a:cs typeface="Times New Roman"/>
              <a:sym typeface="Times New Roman"/>
            </a:endParaRPr>
          </a:p>
        </p:txBody>
      </p:sp>
      <p:sp>
        <p:nvSpPr>
          <p:cNvPr id="177" name="Google Shape;177;g381f41cf5a3_0_15"/>
          <p:cNvSpPr txBox="1"/>
          <p:nvPr/>
        </p:nvSpPr>
        <p:spPr>
          <a:xfrm>
            <a:off x="12476075" y="3429000"/>
            <a:ext cx="3485400" cy="10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b="1">
                <a:solidFill>
                  <a:srgbClr val="CC0000"/>
                </a:solidFill>
                <a:latin typeface="Times New Roman"/>
                <a:ea typeface="Times New Roman"/>
                <a:cs typeface="Times New Roman"/>
                <a:sym typeface="Times New Roman"/>
              </a:rPr>
              <a:t>Strong Tone</a:t>
            </a:r>
            <a:endParaRPr sz="4800" b="1">
              <a:solidFill>
                <a:srgbClr val="CC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D9D7"/>
        </a:solidFill>
        <a:effectLst/>
      </p:bgPr>
    </p:bg>
    <p:spTree>
      <p:nvGrpSpPr>
        <p:cNvPr id="1" name="Shape 181"/>
        <p:cNvGrpSpPr/>
        <p:nvPr/>
      </p:nvGrpSpPr>
      <p:grpSpPr>
        <a:xfrm>
          <a:off x="0" y="0"/>
          <a:ext cx="0" cy="0"/>
          <a:chOff x="0" y="0"/>
          <a:chExt cx="0" cy="0"/>
        </a:xfrm>
      </p:grpSpPr>
      <p:sp>
        <p:nvSpPr>
          <p:cNvPr id="182" name="Google Shape;182;g3823ad01b2f_0_77"/>
          <p:cNvSpPr/>
          <p:nvPr/>
        </p:nvSpPr>
        <p:spPr>
          <a:xfrm>
            <a:off x="125425" y="2564700"/>
            <a:ext cx="8473151"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83" name="Google Shape;183;g3823ad01b2f_0_77"/>
          <p:cNvSpPr txBox="1"/>
          <p:nvPr/>
        </p:nvSpPr>
        <p:spPr>
          <a:xfrm>
            <a:off x="1310069" y="1028700"/>
            <a:ext cx="14442600" cy="1231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8000" b="0" i="0" u="none" strike="noStrike" cap="none">
                <a:solidFill>
                  <a:srgbClr val="000000"/>
                </a:solidFill>
                <a:latin typeface="Arial"/>
                <a:ea typeface="Arial"/>
                <a:cs typeface="Arial"/>
                <a:sym typeface="Arial"/>
              </a:rPr>
              <a:t>Warm Up activity</a:t>
            </a:r>
            <a:endParaRPr sz="8000" b="0" i="0" u="none" strike="noStrike" cap="none">
              <a:solidFill>
                <a:srgbClr val="000000"/>
              </a:solidFill>
              <a:latin typeface="Arial"/>
              <a:ea typeface="Arial"/>
              <a:cs typeface="Arial"/>
              <a:sym typeface="Arial"/>
            </a:endParaRPr>
          </a:p>
        </p:txBody>
      </p:sp>
      <p:sp>
        <p:nvSpPr>
          <p:cNvPr id="184" name="Google Shape;184;g3823ad01b2f_0_77"/>
          <p:cNvSpPr txBox="1"/>
          <p:nvPr/>
        </p:nvSpPr>
        <p:spPr>
          <a:xfrm>
            <a:off x="1812447" y="5544150"/>
            <a:ext cx="5519100" cy="3231600"/>
          </a:xfrm>
          <a:prstGeom prst="rect">
            <a:avLst/>
          </a:prstGeom>
          <a:noFill/>
          <a:ln>
            <a:noFill/>
          </a:ln>
        </p:spPr>
        <p:txBody>
          <a:bodyPr spcFirstLastPara="1" wrap="square" lIns="0" tIns="0" rIns="0" bIns="0" anchor="t" anchorCtr="0">
            <a:sp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I recently bought a phone from your store, but unfortunately, the battery does not last as long as expected. I would appreciate it if you could look into this issue.</a:t>
            </a:r>
            <a:endParaRPr sz="2900" i="0" u="none" strike="noStrike" cap="none">
              <a:solidFill>
                <a:srgbClr val="000000"/>
              </a:solidFill>
              <a:latin typeface="Times New Roman"/>
              <a:ea typeface="Times New Roman"/>
              <a:cs typeface="Times New Roman"/>
              <a:sym typeface="Times New Roman"/>
            </a:endParaRPr>
          </a:p>
        </p:txBody>
      </p:sp>
      <p:sp>
        <p:nvSpPr>
          <p:cNvPr id="185" name="Google Shape;185;g3823ad01b2f_0_77"/>
          <p:cNvSpPr txBox="1"/>
          <p:nvPr/>
        </p:nvSpPr>
        <p:spPr>
          <a:xfrm>
            <a:off x="1818825" y="6711536"/>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g3823ad01b2f_0_77"/>
          <p:cNvSpPr txBox="1"/>
          <p:nvPr/>
        </p:nvSpPr>
        <p:spPr>
          <a:xfrm>
            <a:off x="12476075" y="6342214"/>
            <a:ext cx="3276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g3823ad01b2f_0_77"/>
          <p:cNvSpPr/>
          <p:nvPr/>
        </p:nvSpPr>
        <p:spPr>
          <a:xfrm>
            <a:off x="9050136" y="2477699"/>
            <a:ext cx="9112880" cy="7233145"/>
          </a:xfrm>
          <a:custGeom>
            <a:avLst/>
            <a:gdLst/>
            <a:ahLst/>
            <a:cxnLst/>
            <a:rect l="l" t="t" r="r" b="b"/>
            <a:pathLst>
              <a:path w="5222281" h="5250922" extrusionOk="0">
                <a:moveTo>
                  <a:pt x="0" y="0"/>
                </a:moveTo>
                <a:lnTo>
                  <a:pt x="5222281" y="0"/>
                </a:lnTo>
                <a:lnTo>
                  <a:pt x="5222281" y="5250922"/>
                </a:lnTo>
                <a:lnTo>
                  <a:pt x="0" y="5250922"/>
                </a:lnTo>
                <a:lnTo>
                  <a:pt x="0" y="0"/>
                </a:lnTo>
                <a:close/>
              </a:path>
            </a:pathLst>
          </a:custGeom>
          <a:blipFill rotWithShape="1">
            <a:blip r:embed="rId3">
              <a:alphaModFix/>
            </a:blip>
            <a:stretch>
              <a:fillRect/>
            </a:stretch>
          </a:blipFill>
          <a:ln>
            <a:noFill/>
          </a:ln>
        </p:spPr>
      </p:sp>
      <p:sp>
        <p:nvSpPr>
          <p:cNvPr id="188" name="Google Shape;188;g3823ad01b2f_0_77"/>
          <p:cNvSpPr txBox="1"/>
          <p:nvPr/>
        </p:nvSpPr>
        <p:spPr>
          <a:xfrm>
            <a:off x="11813750" y="4945600"/>
            <a:ext cx="5328300" cy="3806100"/>
          </a:xfrm>
          <a:prstGeom prst="rect">
            <a:avLst/>
          </a:prstGeom>
          <a:noFill/>
          <a:ln>
            <a:noFill/>
          </a:ln>
        </p:spPr>
        <p:txBody>
          <a:bodyPr spcFirstLastPara="1" wrap="square" lIns="91425" tIns="91425" rIns="91425" bIns="91425" anchor="t" anchorCtr="0">
            <a:noAutofit/>
          </a:bodyPr>
          <a:lstStyle/>
          <a:p>
            <a:pPr marL="0" marR="0" lvl="0" indent="0" algn="ctr" rtl="0">
              <a:lnSpc>
                <a:spcPct val="149964"/>
              </a:lnSpc>
              <a:spcBef>
                <a:spcPts val="0"/>
              </a:spcBef>
              <a:spcAft>
                <a:spcPts val="0"/>
              </a:spcAft>
              <a:buNone/>
            </a:pPr>
            <a:r>
              <a:rPr lang="en-US" sz="3000">
                <a:solidFill>
                  <a:schemeClr val="dk1"/>
                </a:solidFill>
                <a:latin typeface="Times New Roman"/>
                <a:ea typeface="Times New Roman"/>
                <a:cs typeface="Times New Roman"/>
                <a:sym typeface="Times New Roman"/>
              </a:rPr>
              <a:t>The phone I purchased from your store is faulty, and the battery drains within a few hours. This is completely unacceptable, and I demand a replacement or a full refund immediately.</a:t>
            </a:r>
            <a:endParaRPr sz="3000">
              <a:solidFill>
                <a:schemeClr val="dk1"/>
              </a:solidFill>
              <a:latin typeface="Times New Roman"/>
              <a:ea typeface="Times New Roman"/>
              <a:cs typeface="Times New Roman"/>
              <a:sym typeface="Times New Roman"/>
            </a:endParaRPr>
          </a:p>
        </p:txBody>
      </p:sp>
      <p:sp>
        <p:nvSpPr>
          <p:cNvPr id="189" name="Google Shape;189;g3823ad01b2f_0_77"/>
          <p:cNvSpPr txBox="1"/>
          <p:nvPr/>
        </p:nvSpPr>
        <p:spPr>
          <a:xfrm>
            <a:off x="6724600" y="2422775"/>
            <a:ext cx="3784200" cy="1653000"/>
          </a:xfrm>
          <a:prstGeom prst="rect">
            <a:avLst/>
          </a:prstGeom>
          <a:noFill/>
          <a:ln>
            <a:noFill/>
          </a:ln>
        </p:spPr>
        <p:txBody>
          <a:bodyPr spcFirstLastPara="1" wrap="square" lIns="91425" tIns="91425" rIns="91425" bIns="91425" anchor="t" anchorCtr="0">
            <a:noAutofit/>
          </a:bodyPr>
          <a:lstStyle/>
          <a:p>
            <a:pPr marL="0" lvl="0" indent="0" algn="ctr" rtl="0">
              <a:lnSpc>
                <a:spcPct val="149964"/>
              </a:lnSpc>
              <a:spcBef>
                <a:spcPts val="0"/>
              </a:spcBef>
              <a:spcAft>
                <a:spcPts val="0"/>
              </a:spcAft>
              <a:buNone/>
            </a:pPr>
            <a:r>
              <a:rPr lang="en-US" sz="3000" b="1">
                <a:solidFill>
                  <a:schemeClr val="dk1"/>
                </a:solidFill>
                <a:latin typeface="Times New Roman"/>
                <a:ea typeface="Times New Roman"/>
                <a:cs typeface="Times New Roman"/>
                <a:sym typeface="Times New Roman"/>
              </a:rPr>
              <a:t> About a Product (e.g., phone)</a:t>
            </a: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500"/>
                                        <p:tgtEl>
                                          <p:spTgt spid="18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2517</Words>
  <Application>Microsoft Office PowerPoint</Application>
  <PresentationFormat>Custom</PresentationFormat>
  <Paragraphs>178</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Times New Roman</vt:lpstr>
      <vt:lpstr>Arial</vt:lpstr>
      <vt:lpstr>Dekko</vt:lpstr>
      <vt:lpstr>Calibri</vt:lpstr>
      <vt:lpstr>Roboto</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Lilian Khalaf</cp:lastModifiedBy>
  <cp:revision>2</cp:revision>
  <dcterms:created xsi:type="dcterms:W3CDTF">2006-08-16T00:00:00Z</dcterms:created>
  <dcterms:modified xsi:type="dcterms:W3CDTF">2025-09-24T16:51:26Z</dcterms:modified>
</cp:coreProperties>
</file>