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73" r:id="rId4"/>
    <p:sldId id="274" r:id="rId5"/>
    <p:sldId id="275" r:id="rId6"/>
    <p:sldId id="276" r:id="rId7"/>
    <p:sldId id="278" r:id="rId8"/>
    <p:sldId id="284" r:id="rId9"/>
    <p:sldId id="279" r:id="rId10"/>
    <p:sldId id="285" r:id="rId11"/>
    <p:sldId id="277" r:id="rId12"/>
    <p:sldId id="282" r:id="rId13"/>
    <p:sldId id="257" r:id="rId14"/>
    <p:sldId id="259" r:id="rId15"/>
    <p:sldId id="260" r:id="rId16"/>
    <p:sldId id="261" r:id="rId17"/>
    <p:sldId id="262" r:id="rId18"/>
    <p:sldId id="263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8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8D489-9880-47AC-AAE7-FE92218814B9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CA1C5-B246-4650-A661-80AA3D0F43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8D489-9880-47AC-AAE7-FE92218814B9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CA1C5-B246-4650-A661-80AA3D0F43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8D489-9880-47AC-AAE7-FE92218814B9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CA1C5-B246-4650-A661-80AA3D0F43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8D489-9880-47AC-AAE7-FE92218814B9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CA1C5-B246-4650-A661-80AA3D0F43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8D489-9880-47AC-AAE7-FE92218814B9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CA1C5-B246-4650-A661-80AA3D0F43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8D489-9880-47AC-AAE7-FE92218814B9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CA1C5-B246-4650-A661-80AA3D0F43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8D489-9880-47AC-AAE7-FE92218814B9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CA1C5-B246-4650-A661-80AA3D0F43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8D489-9880-47AC-AAE7-FE92218814B9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CA1C5-B246-4650-A661-80AA3D0F43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8D489-9880-47AC-AAE7-FE92218814B9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CA1C5-B246-4650-A661-80AA3D0F43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8D489-9880-47AC-AAE7-FE92218814B9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CA1C5-B246-4650-A661-80AA3D0F43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8D489-9880-47AC-AAE7-FE92218814B9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CA1C5-B246-4650-A661-80AA3D0F43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8D489-9880-47AC-AAE7-FE92218814B9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CA1C5-B246-4650-A661-80AA3D0F43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D8D489-9880-47AC-AAE7-FE92218814B9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ACA1C5-B246-4650-A661-80AA3D0F43F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57923"/>
            <a:ext cx="9144000" cy="1918010"/>
          </a:xfrm>
        </p:spPr>
        <p:txBody>
          <a:bodyPr/>
          <a:lstStyle/>
          <a:p>
            <a:r>
              <a:rPr lang="ar-JO" dirty="0"/>
              <a:t>صورُ المبتدأ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509963"/>
            <a:ext cx="9144000" cy="3176587"/>
          </a:xfrm>
        </p:spPr>
        <p:txBody>
          <a:bodyPr>
            <a:normAutofit fontScale="92500" lnSpcReduction="10000"/>
          </a:bodyPr>
          <a:lstStyle/>
          <a:p>
            <a:r>
              <a:rPr lang="ar-JO" altLang="en-US" sz="5400"/>
              <a:t>إعدادُ المعلمة : ماجدولين أبوزينة</a:t>
            </a:r>
          </a:p>
          <a:p>
            <a:r>
              <a:rPr lang="ar-JO" altLang="en-US" sz="5400"/>
              <a:t>الصَّفّ الثَّامن (أ)</a:t>
            </a:r>
          </a:p>
          <a:p>
            <a:r>
              <a:rPr lang="ar-JO" altLang="en-US" sz="5400"/>
              <a:t>مدرسة راهبات الورديَّة </a:t>
            </a:r>
          </a:p>
          <a:p>
            <a:r>
              <a:rPr lang="ar-JO" altLang="en-US" sz="5400"/>
              <a:t>2025/2026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171450"/>
            <a:ext cx="2076450" cy="2171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5550" y="171450"/>
            <a:ext cx="2076450" cy="2171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9480" y="4514850"/>
            <a:ext cx="2076450" cy="2171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4514850"/>
            <a:ext cx="2076450" cy="2171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102" y="483041"/>
            <a:ext cx="6710603" cy="1267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7903" y="264697"/>
            <a:ext cx="627942" cy="7864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57201"/>
            <a:ext cx="9144000" cy="1092820"/>
          </a:xfrm>
        </p:spPr>
        <p:txBody>
          <a:bodyPr>
            <a:normAutofit/>
          </a:bodyPr>
          <a:lstStyle/>
          <a:p>
            <a:r>
              <a:rPr lang="ar-JO" dirty="0" smtClean="0"/>
              <a:t>إعراب صور المبتدأ ( اسم إشارة)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4293" y="1739591"/>
            <a:ext cx="9144000" cy="4304371"/>
          </a:xfrm>
        </p:spPr>
        <p:txBody>
          <a:bodyPr>
            <a:normAutofit/>
          </a:bodyPr>
          <a:lstStyle/>
          <a:p>
            <a:pPr algn="r"/>
            <a:r>
              <a:rPr lang="ar-JO" sz="36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هذا قسمُ اللُّغة العربيَّة.</a:t>
            </a:r>
          </a:p>
          <a:p>
            <a:pPr algn="r"/>
            <a:r>
              <a:rPr lang="ar-JO" sz="3600" dirty="0" smtClean="0"/>
              <a:t>هذا: اسم إشارة مبني في محل رفع مبتدأ.</a:t>
            </a:r>
          </a:p>
          <a:p>
            <a:pPr algn="r"/>
            <a:r>
              <a:rPr lang="ar-JO" altLang="en-US" sz="3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هذان طالبانِ </a:t>
            </a:r>
            <a:r>
              <a:rPr lang="ar-JO" altLang="en-US" sz="36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ذكيّانِ</a:t>
            </a:r>
            <a:r>
              <a:rPr lang="ar-JO" altLang="en-US" sz="3600" dirty="0" smtClean="0"/>
              <a:t>.</a:t>
            </a:r>
          </a:p>
          <a:p>
            <a:pPr algn="r"/>
            <a:r>
              <a:rPr lang="ar-JO" sz="3600" dirty="0" smtClean="0"/>
              <a:t>هذان : اسم إشارة مبتدأ مرفوع وعلامة رفعه الألف ؛ لأنّه ملحق بالمثنى</a:t>
            </a:r>
            <a:r>
              <a:rPr lang="ar-JO" sz="3600" dirty="0" smtClean="0"/>
              <a:t>.</a:t>
            </a:r>
            <a:endParaRPr lang="ar-JO" sz="3600" dirty="0" smtClean="0"/>
          </a:p>
        </p:txBody>
      </p:sp>
    </p:spTree>
    <p:extLst>
      <p:ext uri="{BB962C8B-B14F-4D97-AF65-F5344CB8AC3E}">
        <p14:creationId xmlns:p14="http://schemas.microsoft.com/office/powerpoint/2010/main" val="302946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altLang="en-US" sz="6600" dirty="0" smtClean="0"/>
              <a:t>إعراب صور المبتدأ ( اسم موصول)</a:t>
            </a:r>
            <a:endParaRPr lang="ar-JO" altLang="en-US" sz="6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/>
          </a:bodyPr>
          <a:lstStyle/>
          <a:p>
            <a:pPr marL="0" indent="0" algn="r">
              <a:buNone/>
            </a:pPr>
            <a:r>
              <a:rPr lang="ar-JO" altLang="en-US" sz="3600" dirty="0" smtClean="0"/>
              <a:t>الّذي يعملُ رجلٌ مميّزٌ.</a:t>
            </a:r>
          </a:p>
          <a:p>
            <a:pPr marL="0" indent="0" algn="r">
              <a:buNone/>
            </a:pPr>
            <a:r>
              <a:rPr lang="ar-JO" altLang="en-US" sz="3600" dirty="0" smtClean="0"/>
              <a:t>الّذي: اسم موصول مبني في محل رفع مبتدأ.</a:t>
            </a:r>
          </a:p>
          <a:p>
            <a:pPr marL="0" indent="0" algn="r">
              <a:buNone/>
            </a:pPr>
            <a:r>
              <a:rPr lang="ar-JO" altLang="en-US" sz="3600" dirty="0" smtClean="0"/>
              <a:t>اللّذان فازا تدرَّبا جيّدًا.</a:t>
            </a:r>
          </a:p>
          <a:p>
            <a:pPr marL="0" indent="0" algn="r">
              <a:buNone/>
            </a:pPr>
            <a:r>
              <a:rPr lang="ar-JO" altLang="en-US" sz="3600" dirty="0" smtClean="0"/>
              <a:t>اللّذان: اسم إشارة، مبتدأ مرفوع وعلامة رفعه الألف لأنّه ملحق بالمثنى.</a:t>
            </a:r>
            <a:endParaRPr lang="ar-JO" alt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97" y="0"/>
            <a:ext cx="1452605" cy="1519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altLang="en-US" sz="6600"/>
              <a:t>تمارين الكتاب المدرسيّ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 algn="ctr"/>
            <a:r>
              <a:rPr lang="ar-JO" altLang="en-US" sz="8000" b="1">
                <a:highlight>
                  <a:srgbClr val="FFFF00"/>
                </a:highlight>
              </a:rPr>
              <a:t>هيّا نبدأ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0" name="Group 9"/>
          <p:cNvGrpSpPr>
            <a:grpSpLocks noGrp="1" noUngrp="1" noRot="1" noChangeAspect="1" noMove="1" noResize="1"/>
          </p:cNvGrpSpPr>
          <p:nvPr/>
        </p:nvGrpSpPr>
        <p:grpSpPr>
          <a:xfrm>
            <a:off x="0" y="-7622"/>
            <a:ext cx="12192000" cy="6894986"/>
            <a:chOff x="0" y="-7622"/>
            <a:chExt cx="12192000" cy="6894986"/>
          </a:xfrm>
        </p:grpSpPr>
        <p:sp>
          <p:nvSpPr>
            <p:cNvPr id="11" name="Rectangle 10"/>
            <p:cNvSpPr/>
            <p:nvPr/>
          </p:nvSpPr>
          <p:spPr>
            <a:xfrm rot="10800000">
              <a:off x="0" y="-7621"/>
              <a:ext cx="12192000" cy="6887364"/>
            </a:xfrm>
            <a:prstGeom prst="rect">
              <a:avLst/>
            </a:prstGeom>
            <a:gradFill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99" y="0"/>
              <a:ext cx="8216919" cy="688736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alpha val="79000"/>
                  </a:schemeClr>
                </a:gs>
                <a:gs pos="40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739978" y="-7622"/>
              <a:ext cx="8451623" cy="6887367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  <a:alpha val="67000"/>
                  </a:scheme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rot="10800000">
              <a:off x="9127281" y="7060"/>
              <a:ext cx="3064320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58000"/>
                  </a:schemeClr>
                </a:gs>
                <a:gs pos="41000">
                  <a:schemeClr val="accent2">
                    <a:alpha val="0"/>
                  </a:schemeClr>
                </a:gs>
              </a:gsLst>
              <a:lin ang="1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>
            <a:alphaModFix amt="59000"/>
          </a:blip>
          <a:srcRect l="-1" t="1755" r="4" b="2555"/>
          <a:stretch>
            <a:fillRect/>
          </a:stretch>
        </p:blipFill>
        <p:spPr>
          <a:xfrm>
            <a:off x="0" y="-7620"/>
            <a:ext cx="12191365" cy="67081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l="1" r="-82" b="5186"/>
          <a:stretch>
            <a:fillRect/>
          </a:stretch>
        </p:blipFill>
        <p:spPr>
          <a:xfrm>
            <a:off x="643466" y="743627"/>
            <a:ext cx="10913949" cy="5092212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866309"/>
            <a:ext cx="10905066" cy="5125380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edge/>
      </p:transition>
    </mc:Choice>
    <mc:Fallback xmlns="">
      <p:transition spd="slow">
        <p:wedg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134023"/>
            <a:ext cx="10905066" cy="2589952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480060"/>
            <a:ext cx="10905066" cy="57258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b="18024"/>
          <a:stretch>
            <a:fillRect/>
          </a:stretch>
        </p:blipFill>
        <p:spPr>
          <a:xfrm>
            <a:off x="643255" y="825500"/>
            <a:ext cx="10904855" cy="42684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b="3384"/>
          <a:stretch>
            <a:fillRect/>
          </a:stretch>
        </p:blipFill>
        <p:spPr>
          <a:xfrm>
            <a:off x="1099527" y="643467"/>
            <a:ext cx="9992946" cy="53825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92730" y="643467"/>
            <a:ext cx="6006540" cy="55710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885" y="480060"/>
            <a:ext cx="2076450" cy="2171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b="3397"/>
          <a:stretch>
            <a:fillRect/>
          </a:stretch>
        </p:blipFill>
        <p:spPr>
          <a:xfrm>
            <a:off x="739208" y="609860"/>
            <a:ext cx="10713584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670670" y="4192859"/>
            <a:ext cx="1395915" cy="5129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460811" y="3055434"/>
            <a:ext cx="8028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r-JO" dirty="0" smtClean="0"/>
          </a:p>
          <a:p>
            <a:endParaRPr lang="ar-JO" dirty="0"/>
          </a:p>
          <a:p>
            <a:endParaRPr lang="ar-JO" dirty="0" smtClean="0"/>
          </a:p>
          <a:p>
            <a:endParaRPr lang="ar-JO" dirty="0"/>
          </a:p>
          <a:p>
            <a:endParaRPr lang="ar-JO" dirty="0" smtClean="0"/>
          </a:p>
          <a:p>
            <a:endParaRPr lang="ar-JO" dirty="0"/>
          </a:p>
          <a:p>
            <a:r>
              <a:rPr lang="ar-JO" dirty="0" smtClean="0"/>
              <a:t>اسم </a:t>
            </a:r>
            <a:r>
              <a:rPr lang="ar-JO" dirty="0"/>
              <a:t>ظاهر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t="6707" b="6232"/>
          <a:stretch>
            <a:fillRect/>
          </a:stretch>
        </p:blipFill>
        <p:spPr>
          <a:xfrm>
            <a:off x="643255" y="2154555"/>
            <a:ext cx="10904855" cy="256349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152567"/>
            <a:ext cx="10905066" cy="4552864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152567"/>
            <a:ext cx="10905066" cy="4552864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>
            <a:grpSpLocks noGrp="1" noUngrp="1" noRot="1" noChangeAspect="1" noMove="1" noResize="1"/>
          </p:cNvGrpSpPr>
          <p:nvPr/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1" name="Freeform: Shape 10"/>
            <p:cNvSpPr/>
            <p:nvPr/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b="7044"/>
          <a:stretch>
            <a:fillRect/>
          </a:stretch>
        </p:blipFill>
        <p:spPr>
          <a:xfrm>
            <a:off x="643467" y="2011341"/>
            <a:ext cx="10905066" cy="263561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>
            <a:grpSpLocks noGrp="1" noUngrp="1" noRot="1" noChangeAspect="1" noMove="1" noResize="1"/>
          </p:cNvGrpSpPr>
          <p:nvPr/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1" name="Freeform: Shape 10"/>
            <p:cNvSpPr/>
            <p:nvPr/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t="4548" b="3926"/>
          <a:stretch>
            <a:fillRect/>
          </a:stretch>
        </p:blipFill>
        <p:spPr>
          <a:xfrm>
            <a:off x="643467" y="1084410"/>
            <a:ext cx="10905066" cy="468917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>
            <a:grpSpLocks noGrp="1" noUngrp="1" noRot="1" noChangeAspect="1" noMove="1" noResize="1"/>
          </p:cNvGrpSpPr>
          <p:nvPr/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1" name="Freeform: Shape 10"/>
            <p:cNvSpPr/>
            <p:nvPr/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08" y="643467"/>
            <a:ext cx="10713584" cy="557106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290320" y="869950"/>
            <a:ext cx="9829165" cy="55537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ar-JO" altLang="en-US" sz="7200">
                <a:latin typeface="Times New Roman" panose="02020603050405020304" charset="0"/>
                <a:cs typeface="Times New Roman" panose="02020603050405020304" charset="0"/>
              </a:rPr>
              <a:t>شكرًا لكُم يا أحبائي </a:t>
            </a:r>
          </a:p>
          <a:p>
            <a:pPr algn="ctr"/>
            <a:r>
              <a:rPr lang="ar-JO" altLang="en-US" sz="7200">
                <a:latin typeface="Times New Roman" panose="02020603050405020304" charset="0"/>
                <a:cs typeface="Times New Roman" panose="02020603050405020304" charset="0"/>
              </a:rPr>
              <a:t>مع تمنياتي لكم بالتَّوفيق</a:t>
            </a:r>
          </a:p>
          <a:p>
            <a:pPr algn="ctr"/>
            <a:r>
              <a:rPr lang="ar-JO" altLang="en-US" sz="6600"/>
              <a:t>معلمتكم : ماجدولين أبوزينة</a:t>
            </a:r>
            <a:r>
              <a:rPr lang="ar-JO" altLang="en-US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edge/>
      </p:transition>
    </mc:Choice>
    <mc:Fallback xmlns="">
      <p:transition spd="slow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1122680"/>
            <a:ext cx="9144000" cy="1016635"/>
          </a:xfrm>
        </p:spPr>
        <p:txBody>
          <a:bodyPr>
            <a:normAutofit/>
          </a:bodyPr>
          <a:lstStyle/>
          <a:p>
            <a:r>
              <a:rPr lang="ar-JO" altLang="en-US" dirty="0" smtClean="0"/>
              <a:t> 1-اسم </a:t>
            </a:r>
            <a:r>
              <a:rPr lang="ar-JO" altLang="en-US" dirty="0"/>
              <a:t>ظاهر ( اسم صريح)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2139315"/>
            <a:ext cx="9144000" cy="4587875"/>
          </a:xfrm>
        </p:spPr>
        <p:txBody>
          <a:bodyPr>
            <a:normAutofit/>
          </a:bodyPr>
          <a:lstStyle/>
          <a:p>
            <a:r>
              <a:rPr lang="ar-JO" altLang="en-US" sz="4400" b="1" dirty="0" smtClean="0"/>
              <a:t>الطَّالبُ</a:t>
            </a:r>
            <a:r>
              <a:rPr lang="ar-JO" altLang="en-US" sz="4400" dirty="0" smtClean="0"/>
              <a:t> </a:t>
            </a:r>
            <a:r>
              <a:rPr lang="ar-JO" altLang="en-US" sz="4400" dirty="0"/>
              <a:t>مجتهدٌ</a:t>
            </a:r>
          </a:p>
          <a:p>
            <a:r>
              <a:rPr lang="ar-JO" altLang="en-US" sz="4400" b="1" dirty="0" smtClean="0"/>
              <a:t>سلوى</a:t>
            </a:r>
            <a:r>
              <a:rPr lang="ar-JO" altLang="en-US" sz="4400" dirty="0" smtClean="0"/>
              <a:t> </a:t>
            </a:r>
            <a:r>
              <a:rPr lang="ar-JO" altLang="en-US" sz="4400" dirty="0"/>
              <a:t>طالبةٌ مجتهدةٌ</a:t>
            </a:r>
          </a:p>
          <a:p>
            <a:r>
              <a:rPr lang="ar-JO" altLang="en-US" sz="4400" b="1" dirty="0" smtClean="0"/>
              <a:t>القاضي</a:t>
            </a:r>
            <a:r>
              <a:rPr lang="ar-JO" altLang="en-US" sz="4400" dirty="0" smtClean="0"/>
              <a:t> </a:t>
            </a:r>
            <a:r>
              <a:rPr lang="ar-JO" altLang="en-US" sz="4400" dirty="0"/>
              <a:t>إنسانٌ عادلٌ</a:t>
            </a:r>
          </a:p>
          <a:p>
            <a:endParaRPr lang="ar-JO" altLang="en-US" sz="1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05" y="544830"/>
            <a:ext cx="2076450" cy="21717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8419784" y="1702435"/>
            <a:ext cx="3771900" cy="2743200"/>
          </a:xfrm>
          <a:custGeom>
            <a:avLst/>
            <a:gdLst/>
            <a:ahLst/>
            <a:cxnLst/>
            <a:rect l="l" t="t" r="r" b="b"/>
            <a:pathLst>
              <a:path w="5657850" h="4114800">
                <a:moveTo>
                  <a:pt x="0" y="0"/>
                </a:moveTo>
                <a:lnTo>
                  <a:pt x="5657850" y="0"/>
                </a:lnTo>
                <a:lnTo>
                  <a:pt x="56578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1122680"/>
            <a:ext cx="9144000" cy="822325"/>
          </a:xfrm>
        </p:spPr>
        <p:txBody>
          <a:bodyPr>
            <a:normAutofit fontScale="90000"/>
          </a:bodyPr>
          <a:lstStyle/>
          <a:p>
            <a:r>
              <a:rPr lang="ar-JO" altLang="en-US"/>
              <a:t>اسم ظاهر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2263775"/>
            <a:ext cx="9144000" cy="4074795"/>
          </a:xfrm>
        </p:spPr>
        <p:txBody>
          <a:bodyPr/>
          <a:lstStyle/>
          <a:p>
            <a:r>
              <a:rPr lang="ar-JO" altLang="en-US" sz="4400" dirty="0" smtClean="0"/>
              <a:t>العصفورانِ ملوَّنانِ. </a:t>
            </a:r>
            <a:endParaRPr lang="ar-JO" altLang="en-US" sz="4400" dirty="0"/>
          </a:p>
          <a:p>
            <a:r>
              <a:rPr lang="ar-JO" altLang="en-US" sz="4400" dirty="0" smtClean="0"/>
              <a:t>المهندسونَ </a:t>
            </a:r>
            <a:r>
              <a:rPr lang="ar-JO" altLang="en-US" sz="4400" dirty="0"/>
              <a:t>بارعونَ في عَمَلِهِم</a:t>
            </a:r>
            <a:r>
              <a:rPr lang="ar-JO" altLang="en-US" sz="4400" dirty="0" smtClean="0"/>
              <a:t>.</a:t>
            </a:r>
          </a:p>
          <a:p>
            <a:r>
              <a:rPr lang="ar-JO" altLang="en-US" sz="4400" dirty="0" smtClean="0"/>
              <a:t>الفتياتُ مواظباتٌ على الحضور للصَّلاةِ.</a:t>
            </a:r>
          </a:p>
          <a:p>
            <a:endParaRPr lang="ar-JO" altLang="en-US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90" y="448310"/>
            <a:ext cx="2076450" cy="21717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1122680"/>
            <a:ext cx="9144000" cy="1047750"/>
          </a:xfrm>
        </p:spPr>
        <p:txBody>
          <a:bodyPr/>
          <a:lstStyle/>
          <a:p>
            <a:r>
              <a:rPr lang="ar-JO" altLang="en-US" dirty="0" smtClean="0"/>
              <a:t>2- ضمير منفصل</a:t>
            </a:r>
            <a:endParaRPr lang="ar-JO" alt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94715" y="2570480"/>
            <a:ext cx="9773285" cy="3865245"/>
          </a:xfrm>
        </p:spPr>
        <p:txBody>
          <a:bodyPr>
            <a:normAutofit/>
          </a:bodyPr>
          <a:lstStyle/>
          <a:p>
            <a:pPr algn="r"/>
            <a:r>
              <a:rPr lang="ar-JO" altLang="en-US" sz="4400" dirty="0" smtClean="0"/>
              <a:t>أنا </a:t>
            </a:r>
            <a:r>
              <a:rPr lang="ar-JO" altLang="en-US" sz="4400" dirty="0"/>
              <a:t>مسافرٌ.</a:t>
            </a:r>
          </a:p>
          <a:p>
            <a:pPr algn="r"/>
            <a:r>
              <a:rPr lang="ar-JO" altLang="en-US" sz="4400" dirty="0"/>
              <a:t>أنتَ ساحرٌ فريدٌ.</a:t>
            </a:r>
          </a:p>
          <a:p>
            <a:pPr algn="r"/>
            <a:r>
              <a:rPr lang="ar-JO" altLang="en-US" sz="4400" dirty="0"/>
              <a:t>هم </a:t>
            </a:r>
            <a:r>
              <a:rPr lang="ar-JO" altLang="en-US" sz="4400" dirty="0" smtClean="0"/>
              <a:t>طُلّابٌ </a:t>
            </a:r>
            <a:r>
              <a:rPr lang="ar-JO" altLang="en-US" sz="4400" dirty="0"/>
              <a:t>مميزون.</a:t>
            </a:r>
          </a:p>
          <a:p>
            <a:pPr algn="r"/>
            <a:r>
              <a:rPr lang="ar-JO" altLang="en-US" sz="4400" dirty="0"/>
              <a:t> </a:t>
            </a:r>
            <a:r>
              <a:rPr lang="en-US" altLang="ar-JO" sz="4400" dirty="0" smtClean="0"/>
              <a:t> </a:t>
            </a:r>
            <a:r>
              <a:rPr lang="ar-JO" altLang="en-US" dirty="0" smtClean="0"/>
              <a:t> </a:t>
            </a:r>
            <a:endParaRPr lang="ar-JO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0" y="285750"/>
            <a:ext cx="2076450" cy="217170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3633470" y="531876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altLang="en-US" sz="6000" dirty="0" smtClean="0"/>
              <a:t>3-اسم </a:t>
            </a:r>
            <a:r>
              <a:rPr lang="ar-JO" altLang="en-US" sz="6000" dirty="0"/>
              <a:t>الإشارة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orient="vert" idx="1"/>
          </p:nvPr>
        </p:nvSpPr>
        <p:spPr>
          <a:xfrm>
            <a:off x="838200" y="1690688"/>
            <a:ext cx="10515600" cy="5067617"/>
          </a:xfrm>
        </p:spPr>
        <p:txBody>
          <a:bodyPr vert="horz">
            <a:noAutofit/>
          </a:bodyPr>
          <a:lstStyle/>
          <a:p>
            <a:pPr marL="0" indent="0" algn="r">
              <a:buNone/>
            </a:pPr>
            <a:endParaRPr lang="ar-JO" altLang="en-US" sz="4000" dirty="0"/>
          </a:p>
          <a:p>
            <a:pPr marL="0" indent="0" algn="r">
              <a:buNone/>
            </a:pPr>
            <a:r>
              <a:rPr lang="ar-JO" altLang="en-US" sz="4000" dirty="0" smtClean="0"/>
              <a:t>هذا </a:t>
            </a:r>
            <a:r>
              <a:rPr lang="ar-JO" altLang="en-US" sz="4000" dirty="0"/>
              <a:t>صديقي الغالي.</a:t>
            </a:r>
          </a:p>
          <a:p>
            <a:pPr marL="0" indent="0" algn="r">
              <a:buNone/>
            </a:pPr>
            <a:r>
              <a:rPr lang="ar-JO" altLang="en-US" sz="4000" dirty="0"/>
              <a:t>هذهِ امرأةٌ عظيمةٌ.</a:t>
            </a:r>
          </a:p>
          <a:p>
            <a:pPr marL="0" indent="0" algn="r">
              <a:buNone/>
            </a:pPr>
            <a:r>
              <a:rPr lang="ar-JO" altLang="en-US" sz="4000" dirty="0"/>
              <a:t>تلكَ </a:t>
            </a:r>
            <a:r>
              <a:rPr lang="ar-JO" altLang="en-US" sz="4000" dirty="0" smtClean="0"/>
              <a:t>حدودُ </a:t>
            </a:r>
            <a:r>
              <a:rPr lang="ar-JO" altLang="en-US" sz="4000" dirty="0"/>
              <a:t>الله.</a:t>
            </a:r>
          </a:p>
          <a:p>
            <a:pPr marL="0" indent="0" algn="r">
              <a:buNone/>
            </a:pPr>
            <a:r>
              <a:rPr lang="ar-JO" altLang="en-US" sz="4000" dirty="0"/>
              <a:t>هؤلاءِ </a:t>
            </a:r>
            <a:r>
              <a:rPr lang="ar-JO" altLang="en-US" sz="4000" dirty="0" smtClean="0"/>
              <a:t>أصحابُ </a:t>
            </a:r>
            <a:r>
              <a:rPr lang="ar-JO" altLang="en-US" sz="4000" dirty="0"/>
              <a:t>الحقِّ.</a:t>
            </a:r>
          </a:p>
          <a:p>
            <a:pPr marL="0" indent="0" algn="r">
              <a:buNone/>
            </a:pPr>
            <a:r>
              <a:rPr lang="ar-JO" altLang="en-US" sz="4000" dirty="0"/>
              <a:t>أولئكَ رجالُ </a:t>
            </a:r>
            <a:r>
              <a:rPr lang="ar-JO" altLang="en-US" sz="4000" dirty="0" smtClean="0"/>
              <a:t>الدَّولةِ </a:t>
            </a:r>
            <a:r>
              <a:rPr lang="ar-JO" altLang="en-US" sz="4000" dirty="0"/>
              <a:t>الأقوياء.</a:t>
            </a:r>
          </a:p>
          <a:p>
            <a:pPr marL="0" indent="0" algn="r">
              <a:buNone/>
            </a:pPr>
            <a:r>
              <a:rPr lang="ar-JO" altLang="en-US" sz="4000" dirty="0"/>
              <a:t>ذلك الرَّجلُ حكيمٌ.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171450"/>
            <a:ext cx="2076450" cy="217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altLang="en-US" dirty="0" smtClean="0"/>
              <a:t>4- اسم موصول</a:t>
            </a:r>
            <a:endParaRPr lang="ar-JO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5032375"/>
          </a:xfrm>
        </p:spPr>
        <p:txBody>
          <a:bodyPr vert="horz">
            <a:noAutofit/>
          </a:bodyPr>
          <a:lstStyle/>
          <a:p>
            <a:pPr algn="r"/>
            <a:r>
              <a:rPr lang="ar-JO" altLang="en-US" sz="4800" dirty="0" smtClean="0"/>
              <a:t>الّتي </a:t>
            </a:r>
            <a:r>
              <a:rPr lang="ar-JO" altLang="en-US" sz="4800" dirty="0"/>
              <a:t>تركضُ لاعبةٌ ماهرةٌ</a:t>
            </a:r>
          </a:p>
          <a:p>
            <a:pPr algn="r"/>
            <a:r>
              <a:rPr lang="ar-JO" altLang="en-US" sz="4800" dirty="0"/>
              <a:t>الّذي </a:t>
            </a:r>
            <a:r>
              <a:rPr lang="ar-JO" altLang="en-US" sz="4800" dirty="0" smtClean="0"/>
              <a:t>سافرَ </a:t>
            </a:r>
            <a:r>
              <a:rPr lang="ar-JO" altLang="en-US" sz="4800" dirty="0"/>
              <a:t>سيعودُ</a:t>
            </a:r>
          </a:p>
          <a:p>
            <a:pPr algn="r"/>
            <a:r>
              <a:rPr lang="ar-JO" altLang="en-US" sz="4800" dirty="0">
                <a:sym typeface="+mn-ea"/>
              </a:rPr>
              <a:t> </a:t>
            </a:r>
            <a:r>
              <a:rPr lang="ar-JO" altLang="en-US" sz="4800" dirty="0"/>
              <a:t>الّذين يعملون في المَحجرِ </a:t>
            </a:r>
            <a:r>
              <a:rPr lang="ar-JO" altLang="en-US" sz="4800" dirty="0" smtClean="0"/>
              <a:t>أقوياءُ </a:t>
            </a:r>
            <a:endParaRPr lang="ar-JO" altLang="en-US" sz="4800" dirty="0"/>
          </a:p>
          <a:p>
            <a:pPr algn="r"/>
            <a:r>
              <a:rPr lang="ar-JO" altLang="en-US" sz="4800" dirty="0" smtClean="0"/>
              <a:t>اللّذان يكتبانِ خطَّاطانِ مميَّزانِ</a:t>
            </a:r>
          </a:p>
          <a:p>
            <a:pPr algn="r"/>
            <a:r>
              <a:rPr lang="ar-JO" altLang="en-US" sz="4800" dirty="0" smtClean="0"/>
              <a:t>اللّواتي </a:t>
            </a:r>
            <a:r>
              <a:rPr lang="ar-JO" altLang="en-US" sz="4800" dirty="0"/>
              <a:t>يسبحنَ فتياتٌ </a:t>
            </a:r>
            <a:r>
              <a:rPr lang="ar-JO" altLang="en-US" sz="4800" dirty="0" smtClean="0"/>
              <a:t>ماهراتٌ</a:t>
            </a:r>
          </a:p>
          <a:p>
            <a:pPr lvl="8" algn="ctr"/>
            <a:r>
              <a:rPr lang="ar-JO" altLang="en-US" sz="4800" dirty="0"/>
              <a:t>اللّتان تدرسانِ رائعتانِ</a:t>
            </a:r>
          </a:p>
          <a:p>
            <a:pPr algn="r"/>
            <a:endParaRPr lang="ar-JO" altLang="en-US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171450"/>
            <a:ext cx="2076450" cy="217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/>
              <a:t>إعراب صور المبتدأ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Autofit/>
          </a:bodyPr>
          <a:lstStyle/>
          <a:p>
            <a:pPr marL="0" indent="0" algn="r" rtl="1">
              <a:buNone/>
            </a:pPr>
            <a:r>
              <a:rPr lang="ar-JO" sz="3600" dirty="0" smtClean="0"/>
              <a:t>المعلمُ لطيفٌ.</a:t>
            </a:r>
          </a:p>
          <a:p>
            <a:pPr marL="0" indent="0" algn="r" rtl="1">
              <a:buNone/>
            </a:pPr>
            <a:r>
              <a:rPr lang="ar-JO" sz="3600" dirty="0" smtClean="0"/>
              <a:t>المعلِّمُ: مبتدأ مرفوع وعلامة رفعه الضّمّة ، الظَّاهرة على آخره</a:t>
            </a:r>
          </a:p>
          <a:p>
            <a:pPr marL="0" indent="0" algn="r" rtl="1">
              <a:buNone/>
            </a:pPr>
            <a:r>
              <a:rPr lang="ar-JO" sz="3600" dirty="0" smtClean="0"/>
              <a:t>المعلِّمان رائعان.</a:t>
            </a:r>
          </a:p>
          <a:p>
            <a:pPr marL="0" indent="0" algn="r" rtl="1">
              <a:buNone/>
            </a:pPr>
            <a:r>
              <a:rPr lang="ar-JO" sz="3600" dirty="0" smtClean="0"/>
              <a:t>المعلمان : مبتدأ مرفوع وعلامة رفعه الألف ؛ لأنّه مثنى.</a:t>
            </a:r>
          </a:p>
          <a:p>
            <a:pPr marL="0" indent="0" algn="r" rtl="1">
              <a:buNone/>
            </a:pPr>
            <a:r>
              <a:rPr lang="ar-JO" sz="3600" dirty="0" smtClean="0"/>
              <a:t>الزائرون مستمتعون برؤية الآثارِ.</a:t>
            </a:r>
          </a:p>
          <a:p>
            <a:pPr marL="0" indent="0" algn="r" rtl="1">
              <a:buNone/>
            </a:pPr>
            <a:r>
              <a:rPr lang="ar-JO" sz="3600" dirty="0" smtClean="0"/>
              <a:t>السَّائحون: مبتدأ مرفوع وعلامة رفعه الواو ؛ لأنَّهُ جمع مذكر سالم.</a:t>
            </a:r>
          </a:p>
          <a:p>
            <a:pPr marL="0" indent="0" algn="r" rtl="1">
              <a:buNone/>
            </a:pPr>
            <a:r>
              <a:rPr lang="ar-JO" sz="3600" dirty="0" smtClean="0"/>
              <a:t>المهندساتُ مبدعاتٌ.</a:t>
            </a:r>
          </a:p>
          <a:p>
            <a:pPr marL="0" indent="0" algn="r" rtl="1">
              <a:buNone/>
            </a:pPr>
            <a:r>
              <a:rPr lang="ar-JO" sz="3600" dirty="0" smtClean="0"/>
              <a:t>المعلماتُ: مبتدأ مرفوع وعلامة رفعه الضّمّة الظّاهرة على آخره.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4113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9165"/>
          </a:xfrm>
        </p:spPr>
        <p:txBody>
          <a:bodyPr/>
          <a:lstStyle/>
          <a:p>
            <a:pPr algn="ctr"/>
            <a:r>
              <a:rPr lang="ar-JO" altLang="en-US" dirty="0" smtClean="0"/>
              <a:t>إعراب صور المبتدأ( ضمير منفصل)</a:t>
            </a:r>
            <a:endParaRPr lang="ar-JO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orient="vert" idx="1"/>
          </p:nvPr>
        </p:nvSpPr>
        <p:spPr>
          <a:xfrm>
            <a:off x="838200" y="1382751"/>
            <a:ext cx="10515600" cy="4794529"/>
          </a:xfrm>
        </p:spPr>
        <p:txBody>
          <a:bodyPr vert="horz">
            <a:normAutofit/>
          </a:bodyPr>
          <a:lstStyle/>
          <a:p>
            <a:pPr algn="r"/>
            <a:r>
              <a:rPr lang="ar-JO" altLang="en-US" sz="4400" dirty="0" smtClean="0"/>
              <a:t>هو تلميذٌ مجتهدٌ</a:t>
            </a:r>
          </a:p>
          <a:p>
            <a:pPr algn="r"/>
            <a:r>
              <a:rPr lang="ar-JO" altLang="en-US" sz="4400" dirty="0" smtClean="0"/>
              <a:t>هو: ضمير منفصل مبني في محل رفع مبتدأ</a:t>
            </a:r>
          </a:p>
          <a:p>
            <a:pPr algn="r"/>
            <a:r>
              <a:rPr lang="ar-JO" altLang="en-US" sz="4400" dirty="0" smtClean="0"/>
              <a:t>أنتم مميّزون.</a:t>
            </a:r>
          </a:p>
          <a:p>
            <a:pPr algn="r"/>
            <a:r>
              <a:rPr lang="ar-JO" altLang="en-US" sz="4400" dirty="0" smtClean="0"/>
              <a:t>أنتم :</a:t>
            </a:r>
            <a:r>
              <a:rPr lang="ar-JO" altLang="en-US" sz="4400" dirty="0"/>
              <a:t> </a:t>
            </a:r>
            <a:r>
              <a:rPr lang="ar-JO" altLang="en-US" sz="4400" dirty="0" smtClean="0"/>
              <a:t>ضمير </a:t>
            </a:r>
            <a:r>
              <a:rPr lang="ar-JO" altLang="en-US" sz="4400" dirty="0"/>
              <a:t>منفصل مبني في محل رفع </a:t>
            </a:r>
            <a:r>
              <a:rPr lang="ar-JO" altLang="en-US" sz="4400" dirty="0" smtClean="0"/>
              <a:t>مبتدأ</a:t>
            </a:r>
          </a:p>
          <a:p>
            <a:pPr algn="r"/>
            <a:r>
              <a:rPr lang="ar-JO" altLang="en-US" sz="4400" dirty="0" smtClean="0"/>
              <a:t>نحنُ أقوياءُ</a:t>
            </a:r>
          </a:p>
          <a:p>
            <a:pPr algn="r"/>
            <a:r>
              <a:rPr lang="ar-JO" altLang="en-US" sz="4400" dirty="0" smtClean="0"/>
              <a:t>نحن:</a:t>
            </a:r>
            <a:r>
              <a:rPr lang="ar-JO" altLang="en-US" sz="4400" dirty="0"/>
              <a:t> </a:t>
            </a:r>
            <a:r>
              <a:rPr lang="ar-JO" altLang="en-US" sz="4400" dirty="0" smtClean="0"/>
              <a:t>ضمير </a:t>
            </a:r>
            <a:r>
              <a:rPr lang="ar-JO" altLang="en-US" sz="4400" dirty="0"/>
              <a:t>منفصل مبني في محل رفع مبتدأ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45" y="4530725"/>
            <a:ext cx="2076450" cy="217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321</Words>
  <Application>Microsoft Office PowerPoint</Application>
  <PresentationFormat>Widescreen</PresentationFormat>
  <Paragraphs>71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Aptos</vt:lpstr>
      <vt:lpstr>Aptos Display</vt:lpstr>
      <vt:lpstr>Arial</vt:lpstr>
      <vt:lpstr>Times New Roman</vt:lpstr>
      <vt:lpstr>Office Theme</vt:lpstr>
      <vt:lpstr>صورُ المبتدأ</vt:lpstr>
      <vt:lpstr>PowerPoint Presentation</vt:lpstr>
      <vt:lpstr> 1-اسم ظاهر ( اسم صريح)</vt:lpstr>
      <vt:lpstr>اسم ظاهر</vt:lpstr>
      <vt:lpstr>2- ضمير منفصل</vt:lpstr>
      <vt:lpstr>3-اسم الإشارة</vt:lpstr>
      <vt:lpstr>4- اسم موصول</vt:lpstr>
      <vt:lpstr>إعراب صور المبتدأ</vt:lpstr>
      <vt:lpstr>إعراب صور المبتدأ( ضمير منفصل)</vt:lpstr>
      <vt:lpstr>إعراب صور المبتدأ ( اسم إشارة)</vt:lpstr>
      <vt:lpstr>إعراب صور المبتدأ ( اسم موصول)</vt:lpstr>
      <vt:lpstr>تمارين الكتاب المدرسيّ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صورُ المبتدأ</dc:title>
  <dc:creator>majdolin.abuzenah@gmail.com</dc:creator>
  <cp:lastModifiedBy>Teachers</cp:lastModifiedBy>
  <cp:revision>31</cp:revision>
  <dcterms:created xsi:type="dcterms:W3CDTF">2025-06-25T23:44:00Z</dcterms:created>
  <dcterms:modified xsi:type="dcterms:W3CDTF">2025-09-24T08:54:58Z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88B20A25E6C1406E8A173D43587DE491_12</vt:lpwstr>
  </property>
  <property fmtid="{D5CDD505-2E9C-101B-9397-08002B2CF9AE}" pid="3" name="KSOProductBuildVer">
    <vt:lpwstr>1033-12.2.0.21931</vt:lpwstr>
  </property>
</Properties>
</file>