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9" roundtripDataSignature="AMtx7mipQ8uFsW1dOWwbu8ZWmhoGdAxy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802374c7ff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802374c7f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802374c7ff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802374c7f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802374c7ff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802374c7f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807865e4c9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807865e4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807865e4c9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807865e4c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807865e4c9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807865e4c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838200" y="1433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Water-soluble Vitamins</a:t>
            </a:r>
            <a:endParaRPr/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838200" y="14688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Vitamin-B complex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Vitamin- B is made up of at least 13 substances, which is why called Vitamin-B complex.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7097" y="3331029"/>
            <a:ext cx="9052559" cy="338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*Requirement:</a:t>
            </a:r>
            <a:endParaRPr/>
          </a:p>
        </p:txBody>
      </p:sp>
      <p:sp>
        <p:nvSpPr>
          <p:cNvPr id="140" name="Google Shape;140;p10"/>
          <p:cNvSpPr txBox="1"/>
          <p:nvPr>
            <p:ph idx="1" type="body"/>
          </p:nvPr>
        </p:nvSpPr>
        <p:spPr>
          <a:xfrm>
            <a:off x="838200" y="1825625"/>
            <a:ext cx="10515600" cy="3138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Riboflavin can be stored in small amounts in the liver, spleen, and kidneys, but a daily supply is required by all age groups.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Bacteria normally present in the intestine can produce some Riboflavin, but not enough to meet all the body’s needs.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>
            <p:ph type="title"/>
          </p:nvPr>
        </p:nvSpPr>
        <p:spPr>
          <a:xfrm>
            <a:off x="838200" y="1212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Deficiency:</a:t>
            </a:r>
            <a:endParaRPr/>
          </a:p>
        </p:txBody>
      </p:sp>
      <p:sp>
        <p:nvSpPr>
          <p:cNvPr id="146" name="Google Shape;146;p11"/>
          <p:cNvSpPr txBox="1"/>
          <p:nvPr>
            <p:ph idx="1" type="body"/>
          </p:nvPr>
        </p:nvSpPr>
        <p:spPr>
          <a:xfrm>
            <a:off x="838200" y="144680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deficiency can result in: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Failure to grow.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Skin lesions, dermatitis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(skin disorder), and conjunctivitis          ( disorder of the outer membrane of the eye).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Tongue may swell, mouth and lips become sore.</a:t>
            </a:r>
            <a:endParaRPr>
              <a:highlight>
                <a:srgbClr val="FFFF00"/>
              </a:highlight>
            </a:endParaR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5657" y="3997233"/>
            <a:ext cx="9418320" cy="273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Stability in food preparation:</a:t>
            </a:r>
            <a:endParaRPr/>
          </a:p>
        </p:txBody>
      </p:sp>
      <p:sp>
        <p:nvSpPr>
          <p:cNvPr id="153" name="Google Shape;15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Riboflavin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is</a:t>
            </a:r>
            <a:r>
              <a:rPr b="1" lang="en-US">
                <a:solidFill>
                  <a:srgbClr val="F7CAAC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soluble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in water, and is destroyed if heated i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n the presence of an alkali e.g. (bicarbonate of soda).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Exposure to light also destroys the vitamin.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This is why foods such as milk should be stored in the dark.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Nicotinic Acid ( niacin) B3</a:t>
            </a:r>
            <a:endParaRPr/>
          </a:p>
        </p:txBody>
      </p:sp>
      <p:sp>
        <p:nvSpPr>
          <p:cNvPr id="159" name="Google Shape;15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Functions of Nicotinic acid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Like other B-Vitamins, nicotinic acid is an important factor in the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release of energy from food, especially carbohydrate, by oxidation.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Sources:</a:t>
            </a:r>
            <a:endParaRPr/>
          </a:p>
        </p:txBody>
      </p:sp>
      <p:sp>
        <p:nvSpPr>
          <p:cNvPr id="165" name="Google Shape;165;p14"/>
          <p:cNvSpPr txBox="1"/>
          <p:nvPr>
            <p:ph idx="1" type="body"/>
          </p:nvPr>
        </p:nvSpPr>
        <p:spPr>
          <a:xfrm>
            <a:off x="838200" y="97654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Apart from it’s food sources, nicotinic acid can be made in the body from the amino-acid tryptophan ( in protein).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Foods such as eggs &amp; milk, which are poor sources of nicotinic acid , contain tryptophan and are therefore useful to the body in this way.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/>
          <p:nvPr>
            <p:ph idx="1" type="body"/>
          </p:nvPr>
        </p:nvSpPr>
        <p:spPr>
          <a:xfrm>
            <a:off x="668383" y="33645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Some foods contain nicotinic in a form that is unavailable to the body. This is true of the cereal maize, and in areas of the world where maize is the staple food, nicotinic acid deficiency is a major problem.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 Mexico, where maize is the staple food, they treat it with limewater, before making the maize into tortillas. The lime water releases the nicotinic acid from the maize, so that a deficiency is unlikely.</a:t>
            </a:r>
            <a:endParaRPr/>
          </a:p>
        </p:txBody>
      </p:sp>
      <p:pic>
        <p:nvPicPr>
          <p:cNvPr id="171" name="Google Shape;1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383" y="4231958"/>
            <a:ext cx="3795655" cy="236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9360" y="4008120"/>
            <a:ext cx="5394959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Requirement:</a:t>
            </a:r>
            <a:endParaRPr/>
          </a:p>
        </p:txBody>
      </p:sp>
      <p:sp>
        <p:nvSpPr>
          <p:cNvPr id="178" name="Google Shape;178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Nicotinic acid is required everyday, and more is needed during pregnancy and lactation.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>
            <p:ph type="title"/>
          </p:nvPr>
        </p:nvSpPr>
        <p:spPr>
          <a:xfrm>
            <a:off x="838200" y="1038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Deficiency:</a:t>
            </a:r>
            <a:endParaRPr/>
          </a:p>
        </p:txBody>
      </p:sp>
      <p:sp>
        <p:nvSpPr>
          <p:cNvPr id="184" name="Google Shape;184;p17"/>
          <p:cNvSpPr txBox="1"/>
          <p:nvPr>
            <p:ph idx="1" type="body"/>
          </p:nvPr>
        </p:nvSpPr>
        <p:spPr>
          <a:xfrm>
            <a:off x="838200" y="106798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Nicotinic acid results in the disease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Pellagra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which has these symptoms: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Dermatitis: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especially on the skin that is exposed to the sun.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Dementia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 loss of memory, confusion, depression.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Diarrhea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 abdominal discomfort, loss of appetite, loose and frequent stools.</a:t>
            </a:r>
            <a:endParaRPr/>
          </a:p>
        </p:txBody>
      </p:sp>
      <p:pic>
        <p:nvPicPr>
          <p:cNvPr id="185" name="Google Shape;1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0383" y="3500846"/>
            <a:ext cx="5563961" cy="3088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Folate (Folic acid) B9</a:t>
            </a:r>
            <a:endParaRPr/>
          </a:p>
        </p:txBody>
      </p:sp>
      <p:sp>
        <p:nvSpPr>
          <p:cNvPr id="191" name="Google Shape;19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Functions of Folate (Folic acid)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Essential for the normal growth.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Essential for the formation of red blood cells (erythrocytes).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Required for the release of energy from food, especially amino-acids.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Important for the production of the nucleic acids RNA and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DNA.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527" y="483326"/>
            <a:ext cx="10437222" cy="569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Sources: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main food sources of the Vitamin-B complex are: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Cereals, especially wholegrain cereals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Cereal product, e.g.: bread and flour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Yeast and yeast extracts, beer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Wheatgerm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All meat, especially pork, bacon, ham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Liver, kidney, heart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Eggs, fish roe, milk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Requirement:</a:t>
            </a:r>
            <a:endParaRPr/>
          </a:p>
        </p:txBody>
      </p:sp>
      <p:sp>
        <p:nvSpPr>
          <p:cNvPr id="202" name="Google Shape;202;p20"/>
          <p:cNvSpPr txBox="1"/>
          <p:nvPr>
            <p:ph idx="1" type="body"/>
          </p:nvPr>
        </p:nvSpPr>
        <p:spPr>
          <a:xfrm>
            <a:off x="655320" y="1824740"/>
            <a:ext cx="10515600" cy="4772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 daily supply of folate is required.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The requirement increases in pregnancy.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Deficiency: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deficiency of folate result in: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1. Failure to grow properly.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Megaloblastic anemia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where the red blood cells become enlarged ( megalo-) and cannot give up their oxygen properly to the body cells.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/>
          <p:nvPr>
            <p:ph idx="1" type="body"/>
          </p:nvPr>
        </p:nvSpPr>
        <p:spPr>
          <a:xfrm>
            <a:off x="694509" y="23195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3. A lack of folate in early pregnancy may lead to a condition called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spina bifida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in the baby, which causes permanent disability.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Women are advised to eat foods with a good folate content, and take supplements before becoming pregnant and in the first 12 weeks of pregnancy.</a:t>
            </a:r>
            <a:endParaRPr/>
          </a:p>
        </p:txBody>
      </p:sp>
      <p:pic>
        <p:nvPicPr>
          <p:cNvPr id="208" name="Google Shape;2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333" y="2745513"/>
            <a:ext cx="10508776" cy="3942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Sources:</a:t>
            </a:r>
            <a:endParaRPr/>
          </a:p>
        </p:txBody>
      </p:sp>
      <p:sp>
        <p:nvSpPr>
          <p:cNvPr id="214" name="Google Shape;214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Folate is found in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potatoes, spinach, green leafy vegetables,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Brussels sprouts, green beans, peas, okra, bananas, grapefruit, oranges,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yeast extract, bread, cereals, pulses, and dairy products.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215" name="Google Shape;21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0765" y="3650197"/>
            <a:ext cx="6244046" cy="2526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Stability in food preparation:</a:t>
            </a:r>
            <a:endParaRPr/>
          </a:p>
        </p:txBody>
      </p:sp>
      <p:sp>
        <p:nvSpPr>
          <p:cNvPr id="221" name="Google Shape;22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Folate is soluble in water, and will be destroyed by prolonged cooking.</a:t>
            </a:r>
            <a:r>
              <a:rPr lang="en-US">
                <a:highlight>
                  <a:srgbClr val="FFFF00"/>
                </a:highlight>
              </a:rPr>
              <a:t> Most vitamins are sensitive to heat and water. 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Cobalamin ( Vitamin B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27" name="Google Shape;22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Function of Vitamin B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(Cobalamin)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Cobalamin is required for the metabolism of amino-acids as well as other enzyme system throughout the body.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5006" y="3605347"/>
            <a:ext cx="6910251" cy="3017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853" y="1782146"/>
            <a:ext cx="9401840" cy="1880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Requirements:</a:t>
            </a:r>
            <a:endParaRPr/>
          </a:p>
        </p:txBody>
      </p:sp>
      <p:sp>
        <p:nvSpPr>
          <p:cNvPr id="239" name="Google Shape;23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Cobalamin is produced in the intestines by bacteria, and is only found in useful amounts in animal foods.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Vegans, who eat no animal foods,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may have an insufficient intake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Requirements are higher during lactation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Deficiency:</a:t>
            </a:r>
            <a:endParaRPr/>
          </a:p>
        </p:txBody>
      </p:sp>
      <p:sp>
        <p:nvSpPr>
          <p:cNvPr id="245" name="Google Shape;245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deficiency of Cobalamin results in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megaloblastic anaemia 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may occur in patients with dietary disorders or in old age.</a:t>
            </a:r>
            <a:endParaRPr/>
          </a:p>
        </p:txBody>
      </p:sp>
      <p:pic>
        <p:nvPicPr>
          <p:cNvPr id="246" name="Google Shape;2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4377" y="3040652"/>
            <a:ext cx="7053941" cy="3611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802374c7ff_0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g3802374c7ff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500" y="582751"/>
            <a:ext cx="9210949" cy="59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802374c7ff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g3802374c7ff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1501"/>
            <a:ext cx="12192000" cy="55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Thiamin ( Vitamin B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Functions of Vitamin B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 Thiamin):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Involved in the complex series of metabolic reactions that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release </a:t>
            </a:r>
            <a:r>
              <a:rPr b="1" lang="en-US">
                <a:solidFill>
                  <a:srgbClr val="F7CAAC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from carbohydrate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Required for the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normal growth of children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and for general health.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Required for the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function and maintenance of the </a:t>
            </a:r>
            <a:r>
              <a:rPr b="1" lang="en-US">
                <a:solidFill>
                  <a:srgbClr val="F7CAAC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nerves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g3802374c7ff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50" y="1014427"/>
            <a:ext cx="9674425" cy="55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807865e4c9_0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g3807865e4c9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4050"/>
            <a:ext cx="11353801" cy="25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3807865e4c9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41525"/>
            <a:ext cx="11353799" cy="36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Ascorbic acid ( Vitamin C) </a:t>
            </a:r>
            <a:endParaRPr/>
          </a:p>
        </p:txBody>
      </p:sp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Functions of Vitamin c ( Ascorbic acid)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Required to make connective tissue which binds the body cells together.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Assists the absorption of the mineral iron from the small intestine during digestion.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Assists in the building of strong bones and teeth.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Required for the production of blood and the walls of blood vessels.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>
            <p:ph idx="1" type="body"/>
          </p:nvPr>
        </p:nvSpPr>
        <p:spPr>
          <a:xfrm>
            <a:off x="655319" y="8459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5.  Required for the building and the maintenance of the skin and the lining of the digestive system.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6.  Assists Vitamin E in its role as an antioxidant in the prevention of coronary heart disease.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282" name="Google Shape;28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864" y="2890156"/>
            <a:ext cx="9939125" cy="3510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Sources: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latin typeface="Arial"/>
                <a:ea typeface="Arial"/>
                <a:cs typeface="Arial"/>
                <a:sym typeface="Arial"/>
              </a:rPr>
              <a:t>Vitamin C is found in fresh fruits and vegetables</a:t>
            </a:r>
            <a:endParaRPr/>
          </a:p>
        </p:txBody>
      </p:sp>
      <p:sp>
        <p:nvSpPr>
          <p:cNvPr id="288" name="Google Shape;288;p32"/>
          <p:cNvSpPr txBox="1"/>
          <p:nvPr>
            <p:ph idx="1" type="body"/>
          </p:nvPr>
        </p:nvSpPr>
        <p:spPr>
          <a:xfrm>
            <a:off x="838200" y="25066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Rich Sources           Good sources                Reasonable sources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Rosehips, black           citrus fruits                    Bean sprouts,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currants, green           (oranges, lemons,          peas, potatoes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peppers, kiwi               grapefruit), spinach      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fruit.                            strawberries, cabbage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broccoli, Brussels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sprouts.   </a:t>
            </a:r>
            <a:endParaRPr>
              <a:highlight>
                <a:srgbClr val="FFFF00"/>
              </a:highlight>
            </a:endParaRPr>
          </a:p>
        </p:txBody>
      </p:sp>
      <p:cxnSp>
        <p:nvCxnSpPr>
          <p:cNvPr id="289" name="Google Shape;289;p32"/>
          <p:cNvCxnSpPr/>
          <p:nvPr/>
        </p:nvCxnSpPr>
        <p:spPr>
          <a:xfrm flipH="1">
            <a:off x="2677886" y="1690688"/>
            <a:ext cx="1554480" cy="66062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0" name="Google Shape;290;p32"/>
          <p:cNvCxnSpPr/>
          <p:nvPr/>
        </p:nvCxnSpPr>
        <p:spPr>
          <a:xfrm>
            <a:off x="6831874" y="1690688"/>
            <a:ext cx="1541417" cy="66062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1" name="Google Shape;291;p32"/>
          <p:cNvCxnSpPr/>
          <p:nvPr/>
        </p:nvCxnSpPr>
        <p:spPr>
          <a:xfrm>
            <a:off x="5316583" y="1690688"/>
            <a:ext cx="0" cy="81597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/>
          <p:nvPr>
            <p:ph idx="1" type="body"/>
          </p:nvPr>
        </p:nvSpPr>
        <p:spPr>
          <a:xfrm>
            <a:off x="525463" y="501650"/>
            <a:ext cx="10515600" cy="5050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amount present in food varies according to the: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Time of the year.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Stage.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Place of growth.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Variety of plant.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The degree of ripeness.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97" name="Google Shape;29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382" y="3775165"/>
            <a:ext cx="3874585" cy="262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3262" y="1915204"/>
            <a:ext cx="5894931" cy="4485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Requirements:</a:t>
            </a:r>
            <a:endParaRPr/>
          </a:p>
        </p:txBody>
      </p:sp>
      <p:sp>
        <p:nvSpPr>
          <p:cNvPr id="304" name="Google Shape;304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Although it is a</a:t>
            </a:r>
            <a:r>
              <a:rPr b="1" lang="en-US">
                <a:solidFill>
                  <a:srgbClr val="F7CAAC"/>
                </a:solidFill>
                <a:latin typeface="Arial"/>
                <a:ea typeface="Arial"/>
                <a:cs typeface="Arial"/>
                <a:sym typeface="Arial"/>
              </a:rPr>
              <a:t> water-soluble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vitamin, ascorbic acid is stored in the body, mainly in the liver, adrenal glands, throughout the body fluids and tissues.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healthy man has up to </a:t>
            </a:r>
            <a:r>
              <a:rPr b="1" lang="en-US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1.5 g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of ascorbic acid stored, of which about </a:t>
            </a:r>
            <a:r>
              <a:rPr b="1" lang="en-US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45 mg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are used per day.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Symptoms of scurvy appear when this store drops to below </a:t>
            </a:r>
            <a:r>
              <a:rPr b="1" lang="en-US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300mg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which takes about three months on a diet completely devoid of Vitamin C.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 daily supply of Vitamin C keeps the store, because it is not stored in the body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“ topped up “, but it is not a vital requirement.  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Deficiency:</a:t>
            </a:r>
            <a:endParaRPr/>
          </a:p>
        </p:txBody>
      </p:sp>
      <p:sp>
        <p:nvSpPr>
          <p:cNvPr id="310" name="Google Shape;310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Prolonged deficiency may lead to: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Connective tissue not made or maintained correctly.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Walls of blood vessels weaken and break in places. Blood escapes and appears as small as red spots ( haemorrhages) under the skin.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General weakness, irritability, pain in muscles and joints , loss of weight, fatigue.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Gums bleed, teeth loosen.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/>
          <p:nvPr>
            <p:ph idx="1" type="body"/>
          </p:nvPr>
        </p:nvSpPr>
        <p:spPr>
          <a:xfrm>
            <a:off x="720635" y="454025"/>
            <a:ext cx="10515600" cy="6025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severe deficiency leads to the disease (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scurvy)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which was common years ago among sailors on long sea voyages, where fresh fruit and vegetables were not available. The symptoms, in addition to the previous include: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5. Cuts and wounds fail to heal properly.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6. Scar tissue may weaken and break open.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Anaemia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because iron is not absorbed properly without Vitamin C. </a:t>
            </a:r>
            <a:endParaRPr/>
          </a:p>
        </p:txBody>
      </p:sp>
      <p:pic>
        <p:nvPicPr>
          <p:cNvPr id="316" name="Google Shape;31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1340" y="4179570"/>
            <a:ext cx="5211014" cy="244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*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Stability in food preparation: </a:t>
            </a:r>
            <a:endParaRPr/>
          </a:p>
        </p:txBody>
      </p:sp>
      <p:sp>
        <p:nvSpPr>
          <p:cNvPr id="322" name="Google Shape;322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Vitamin C is very quickly and easily destroyed by: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Heat- dry or moist.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Exposure to air- this leads to the oxidation of ascorbic acid into a form which is useless to the body.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presence of an alkali, such as bicarbonate of soda, which causes Vitamin C to be oxidized.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Water – Vitamin C dissolves in water, so cooking methods which use minimum amount of water should be chosen.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To prevent the lose of Vitamin C, foods should be cooked and served as quickly as possible. 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*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Requirements:</a:t>
            </a:r>
            <a:endParaRPr/>
          </a:p>
        </p:txBody>
      </p: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Thiamin cannot be stored by the body, so a daily supply is necessary for all age groups.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Requirements increase during: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Pregnancy and lactation.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During periods of increased metabolism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e.g. muscular activity, some illnesses.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* People in very active jobs are therefore likely to need more Thiamin 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"/>
          <p:cNvSpPr txBox="1"/>
          <p:nvPr>
            <p:ph idx="1" type="body"/>
          </p:nvPr>
        </p:nvSpPr>
        <p:spPr>
          <a:xfrm>
            <a:off x="394063" y="1027906"/>
            <a:ext cx="10515600" cy="5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Water-soluble vitamins, especially most of the B vitamins and vitamin C, leach into cooking water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. Vitamins A, D and E are fat-soluble and leach into cooking oils. Vitamin C is the most likely to get lost in cooking.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 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Leaching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is 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highly relevant to water-soluble vitamins losses when heat treatments occur in presence of water or a covering liquid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 Leaching takes place particularly at the start of any heating step. This is modulated by vegetable's shape and size and temperature.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Leaching in vitamins: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Ways to preserve vitamins in foods </a:t>
            </a:r>
            <a:endParaRPr/>
          </a:p>
        </p:txBody>
      </p:sp>
      <p:sp>
        <p:nvSpPr>
          <p:cNvPr id="334" name="Google Shape;334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Eat fresh foods. 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Eat raw foods ( like salads).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Steam when possible. 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Add some oils to your vegetables. 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Reuse or conserve cooking water. 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338" y="1027900"/>
            <a:ext cx="7817325" cy="52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807865e4c9_0_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g3807865e4c9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25" y="57150"/>
            <a:ext cx="10881100" cy="67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807865e4c9_0_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1" name="Google Shape;351;g3807865e4c9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00" y="438150"/>
            <a:ext cx="10199500" cy="632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538048" y="457200"/>
            <a:ext cx="10515600" cy="1985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Bacteria that are normally present in the intestinal tract are able to make some Thiamin in humans and other mammals. However this is only a small contribution to the daily intake.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1420" y="2011681"/>
            <a:ext cx="6608856" cy="484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Deficiency:</a:t>
            </a:r>
            <a:endParaRPr/>
          </a:p>
        </p:txBody>
      </p:sp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deficiency of Thiamin may occur for several reasons: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Alcoholism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Some digestive disorders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Pregnancy, due to loss of appetite and vomiting.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deficiency may cause: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Depression, irritability, difficulty in concentration, defective memory, anxiety.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</a:rPr>
              <a:t>Growth retarded in children.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idx="1" type="body"/>
          </p:nvPr>
        </p:nvSpPr>
        <p:spPr>
          <a:xfrm>
            <a:off x="838200" y="352697"/>
            <a:ext cx="10515600" cy="5824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Nerves become inflamed and painful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 neuritis), muscles become weak, reflexes and reduced.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4. Severe deficiency leads to the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disease beri-beri.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patient with beri-beri becomes exhausted and loses weight, muscles become weak especially in the legs; ankles and wrists drop. Fluid may be retained in the tissues, causing swelling.</a:t>
            </a:r>
            <a:endParaRPr/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3303" y="3579223"/>
            <a:ext cx="8164286" cy="327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Stability in food preparation</a:t>
            </a:r>
            <a:endParaRPr/>
          </a:p>
        </p:txBody>
      </p:sp>
      <p:sp>
        <p:nvSpPr>
          <p:cNvPr id="128" name="Google Shape;128;p8"/>
          <p:cNvSpPr txBox="1"/>
          <p:nvPr>
            <p:ph idx="1" type="body"/>
          </p:nvPr>
        </p:nvSpPr>
        <p:spPr>
          <a:xfrm>
            <a:off x="838200" y="1463040"/>
            <a:ext cx="10515600" cy="471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Thiamin is </a:t>
            </a:r>
            <a:r>
              <a:rPr b="1" lang="en-US">
                <a:solidFill>
                  <a:srgbClr val="F7CAAC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very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>
                <a:solidFill>
                  <a:srgbClr val="F7CAAC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soluble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in water, and some is destroyed by the high temperatures used in cooking.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Riboflavin ( Vitamin B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34" name="Google Shape;134;p9"/>
          <p:cNvSpPr txBox="1"/>
          <p:nvPr>
            <p:ph idx="1" type="body"/>
          </p:nvPr>
        </p:nvSpPr>
        <p:spPr>
          <a:xfrm>
            <a:off x="838200" y="2390503"/>
            <a:ext cx="10515600" cy="3786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Functions of vitamin B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 Riboflavin)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Essential for normal growth.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Required for the release of energy from food, especially amino-acid and fat by oxidation.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2022-04-17T14:02:31Z</dcterms:created>
  <dc:creator>User</dc:creator>
</cp:coreProperties>
</file>