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6b26c41bf3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6b26c41bf3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6b26c41bf3_2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6b26c41bf3_2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6b26c41bf3_2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6b26c41bf3_2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6b26c41bf3_2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6b26c41bf3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6b26c41bf3_2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6b26c41bf3_2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6b26c41bf3_2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6b26c41bf3_2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394750" y="2152347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rgbClr val="FF9900"/>
                </a:solidFill>
              </a:rPr>
              <a:t>Writing a Recount</a:t>
            </a:r>
            <a:endParaRPr sz="4900">
              <a:solidFill>
                <a:srgbClr val="FF9900"/>
              </a:solidFill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6450" y="1299527"/>
            <a:ext cx="2453125" cy="2862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1644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00"/>
              <a:t>What is a recount? </a:t>
            </a:r>
            <a:endParaRPr b="1" sz="2900"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772200"/>
            <a:ext cx="8520600" cy="37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A recount is the </a:t>
            </a:r>
            <a:r>
              <a:rPr b="1" lang="en" sz="1900"/>
              <a:t>retelling </a:t>
            </a:r>
            <a:r>
              <a:rPr lang="en" sz="1900"/>
              <a:t>or </a:t>
            </a:r>
            <a:r>
              <a:rPr b="1" lang="en" sz="1900"/>
              <a:t>recounting </a:t>
            </a:r>
            <a:r>
              <a:rPr lang="en" sz="1900"/>
              <a:t>of an event or an experience. Often based on the direct experience of the writer, the purpose is to tell what happened.</a:t>
            </a:r>
            <a:endParaRPr sz="1900"/>
          </a:p>
          <a:p>
            <a:pPr indent="-34925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Since you retell an event you experienced, the first person should be used. (I, we, our, us, ..)</a:t>
            </a:r>
            <a:endParaRPr sz="1900"/>
          </a:p>
          <a:p>
            <a:pPr indent="-34925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Recounts are written to retell events with the purpose of either informing or entertaining their audience (or both).</a:t>
            </a: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00"/>
              <a:t>How to write a recount? (4-5 paragraphs)</a:t>
            </a:r>
            <a:endParaRPr b="1" sz="2900"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3"/>
                </a:solidFill>
              </a:rPr>
              <a:t>Introduction - 1 paragraph</a:t>
            </a:r>
            <a:r>
              <a:rPr b="1" lang="en" sz="2000">
                <a:solidFill>
                  <a:schemeClr val="dk1"/>
                </a:solidFill>
              </a:rPr>
              <a:t> </a:t>
            </a:r>
            <a:endParaRPr b="1"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Participants? / where? / when? 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3"/>
                </a:solidFill>
              </a:rPr>
              <a:t>Body part (2-3) paragraphs</a:t>
            </a:r>
            <a:r>
              <a:rPr lang="en" sz="2000">
                <a:solidFill>
                  <a:schemeClr val="accent3"/>
                </a:solidFill>
              </a:rPr>
              <a:t> </a:t>
            </a:r>
            <a:endParaRPr sz="2000">
              <a:solidFill>
                <a:schemeClr val="accent3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Each body paragraph contains a day/ idea of the event.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3"/>
                </a:solidFill>
              </a:rPr>
              <a:t>Conclusion - 1 paragraph</a:t>
            </a:r>
            <a:endParaRPr b="1" sz="2000">
              <a:solidFill>
                <a:schemeClr val="accent3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Sum up the ideas and mention your opinion briefly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00"/>
              <a:t>Introduction </a:t>
            </a:r>
            <a:endParaRPr b="1" sz="2800"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i="1" lang="en"/>
              <a:t>One paragraph.</a:t>
            </a:r>
            <a:endParaRPr b="1" i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en" u="sng"/>
              <a:t>In the introduction paragraph, you have to mention:</a:t>
            </a:r>
            <a:endParaRPr b="1" u="sng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highlight>
                  <a:srgbClr val="EAD1DC"/>
                </a:highlight>
              </a:rPr>
              <a:t>Participants (who?)</a:t>
            </a:r>
            <a:endParaRPr>
              <a:highlight>
                <a:srgbClr val="EAD1DC"/>
              </a:highlight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highlight>
                  <a:srgbClr val="EAD1DC"/>
                </a:highlight>
              </a:rPr>
              <a:t>Place (where?)</a:t>
            </a:r>
            <a:endParaRPr>
              <a:highlight>
                <a:srgbClr val="EAD1DC"/>
              </a:highlight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highlight>
                  <a:srgbClr val="EAD1DC"/>
                </a:highlight>
              </a:rPr>
              <a:t>Date (when?)</a:t>
            </a:r>
            <a:endParaRPr>
              <a:highlight>
                <a:srgbClr val="EAD1DC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00"/>
              <a:t>Body Part </a:t>
            </a:r>
            <a:endParaRPr b="1" sz="2900"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en">
                <a:highlight>
                  <a:srgbClr val="F9CB9C"/>
                </a:highlight>
              </a:rPr>
              <a:t>2 to 3 paragraphs. </a:t>
            </a:r>
            <a:endParaRPr b="1">
              <a:highlight>
                <a:srgbClr val="F9CB9C"/>
              </a:highlight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en">
                <a:solidFill>
                  <a:schemeClr val="accent3"/>
                </a:solidFill>
              </a:rPr>
              <a:t>If the recount is written about an incident that happened in more than one day, each day should be written in a </a:t>
            </a:r>
            <a:r>
              <a:rPr b="1" lang="en">
                <a:solidFill>
                  <a:schemeClr val="accent3"/>
                </a:solidFill>
              </a:rPr>
              <a:t>separate</a:t>
            </a:r>
            <a:r>
              <a:rPr b="1" lang="en">
                <a:solidFill>
                  <a:schemeClr val="accent3"/>
                </a:solidFill>
              </a:rPr>
              <a:t> paragraph.</a:t>
            </a:r>
            <a:r>
              <a:rPr b="1" lang="en"/>
              <a:t> </a:t>
            </a:r>
            <a:endParaRPr b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b="1" lang="en">
                <a:solidFill>
                  <a:schemeClr val="dk1"/>
                </a:solidFill>
              </a:rPr>
              <a:t>If the incident happened in one day, each idea/ event should be written in a separate paragraph. 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00"/>
              <a:t>Body Part (Continued)</a:t>
            </a:r>
            <a:endParaRPr b="1" sz="2800"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Ideas/ events in a recount should be written in chronological order.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(Sequence of events).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ts val="1800"/>
              <a:buChar char="-"/>
            </a:pPr>
            <a:r>
              <a:rPr b="1" lang="en" u="sng">
                <a:solidFill>
                  <a:schemeClr val="accent3"/>
                </a:solidFill>
              </a:rPr>
              <a:t>You can use these connectives:</a:t>
            </a:r>
            <a:endParaRPr b="1" u="sng">
              <a:solidFill>
                <a:schemeClr val="accent3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On the first day/ second day/ last day.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Firstly, secondly, …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Then, Later, …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00"/>
              <a:t>Conclusion </a:t>
            </a:r>
            <a:endParaRPr b="1" sz="2900"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-"/>
            </a:pPr>
            <a:r>
              <a:rPr b="1" lang="en">
                <a:solidFill>
                  <a:schemeClr val="accent1"/>
                </a:solidFill>
              </a:rPr>
              <a:t>1 paragraph </a:t>
            </a:r>
            <a:endParaRPr b="1">
              <a:solidFill>
                <a:schemeClr val="accent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Char char="-"/>
            </a:pPr>
            <a:r>
              <a:rPr b="1" lang="en">
                <a:solidFill>
                  <a:schemeClr val="accent3"/>
                </a:solidFill>
              </a:rPr>
              <a:t>In the conclusion, you sum up the ideas/ events mentioned in the body paragraphs </a:t>
            </a:r>
            <a:r>
              <a:rPr b="1" lang="en" u="sng">
                <a:solidFill>
                  <a:schemeClr val="accent3"/>
                </a:solidFill>
              </a:rPr>
              <a:t>WITHOUT </a:t>
            </a:r>
            <a:r>
              <a:rPr b="1" lang="en">
                <a:solidFill>
                  <a:schemeClr val="accent3"/>
                </a:solidFill>
              </a:rPr>
              <a:t>adding new ideas. </a:t>
            </a:r>
            <a:endParaRPr b="1">
              <a:solidFill>
                <a:schemeClr val="accent3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b="1" lang="en">
                <a:solidFill>
                  <a:srgbClr val="000000"/>
                </a:solidFill>
              </a:rPr>
              <a:t>You can also mention your opinion briefly about the event. </a:t>
            </a:r>
            <a:endParaRPr b="1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en" u="sng">
                <a:solidFill>
                  <a:srgbClr val="000000"/>
                </a:solidFill>
              </a:rPr>
              <a:t>For example:</a:t>
            </a:r>
            <a:r>
              <a:rPr b="1" i="1" lang="en">
                <a:solidFill>
                  <a:srgbClr val="000000"/>
                </a:solidFill>
              </a:rPr>
              <a:t> I </a:t>
            </a:r>
            <a:r>
              <a:rPr b="1" i="1" lang="en">
                <a:solidFill>
                  <a:srgbClr val="000000"/>
                </a:solidFill>
              </a:rPr>
              <a:t>really</a:t>
            </a:r>
            <a:r>
              <a:rPr b="1" i="1" lang="en">
                <a:solidFill>
                  <a:srgbClr val="000000"/>
                </a:solidFill>
              </a:rPr>
              <a:t> enjoyed the trip to Hawaii, it is an experience I will never forget. </a:t>
            </a:r>
            <a:endParaRPr b="1" i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