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y="6858000" cx="9144000"/>
  <p:notesSz cx="6858000" cy="9144000"/>
  <p:embeddedFontLst>
    <p:embeddedFont>
      <p:font typeface="Overlock"/>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guide id="3" pos="340">
          <p15:clr>
            <a:srgbClr val="000000"/>
          </p15:clr>
        </p15:guide>
        <p15:guide id="4" orient="horz" pos="3952">
          <p15:clr>
            <a:srgbClr val="000000"/>
          </p15:clr>
        </p15:guide>
        <p15:guide id="5" pos="5443">
          <p15:clr>
            <a:srgbClr val="000000"/>
          </p15:clr>
        </p15:guide>
        <p15:guide id="6" orient="horz" pos="346">
          <p15:clr>
            <a:srgbClr val="000000"/>
          </p15:clr>
        </p15:guide>
        <p15:guide id="7" pos="476">
          <p15:clr>
            <a:srgbClr val="000000"/>
          </p15:clr>
        </p15:guide>
        <p15:guide id="8" orient="horz" pos="482">
          <p15:clr>
            <a:srgbClr val="000000"/>
          </p15:clr>
        </p15:guide>
        <p15:guide id="9" orient="horz" pos="3838">
          <p15:clr>
            <a:srgbClr val="000000"/>
          </p15:clr>
        </p15:guide>
        <p15:guide id="10" pos="5284">
          <p15:clr>
            <a:srgbClr val="000000"/>
          </p15:clr>
        </p15:guide>
      </p15:sldGuideLst>
    </p:ext>
    <p:ext uri="GoogleSlidesCustomDataVersion2">
      <go:slidesCustomData xmlns:go="http://customooxmlschemas.google.com/" r:id="rId48" roundtripDataSignature="AMtx7mjMgOArfQs827q4mruzUJItqT4f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8F3802-58AC-413C-A7A3-987DB7AB7834}">
  <a:tblStyle styleId="{4F8F3802-58AC-413C-A7A3-987DB7AB783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340"/>
        <p:guide pos="3952" orient="horz"/>
        <p:guide pos="5443"/>
        <p:guide pos="346" orient="horz"/>
        <p:guide pos="476"/>
        <p:guide pos="482" orient="horz"/>
        <p:guide pos="3838" orient="horz"/>
        <p:guide pos="528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font" Target="fonts/Overlock-regular.fntdata"/><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46" Type="http://schemas.openxmlformats.org/officeDocument/2006/relationships/font" Target="fonts/Overlock-italic.fntdata"/><Relationship Id="rId23" Type="http://schemas.openxmlformats.org/officeDocument/2006/relationships/slide" Target="slides/slide16.xml"/><Relationship Id="rId45" Type="http://schemas.openxmlformats.org/officeDocument/2006/relationships/font" Target="fonts/Overlock-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48" Type="http://customschemas.google.com/relationships/presentationmetadata" Target="metadata"/><Relationship Id="rId25" Type="http://schemas.openxmlformats.org/officeDocument/2006/relationships/slide" Target="slides/slide18.xml"/><Relationship Id="rId47" Type="http://schemas.openxmlformats.org/officeDocument/2006/relationships/font" Target="fonts/Overlock-boldItalic.fntdata"/><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87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 name="Shape 20"/>
        <p:cNvGrpSpPr/>
        <p:nvPr/>
      </p:nvGrpSpPr>
      <p:grpSpPr>
        <a:xfrm>
          <a:off x="0" y="0"/>
          <a:ext cx="0" cy="0"/>
          <a:chOff x="0" y="0"/>
          <a:chExt cx="0" cy="0"/>
        </a:xfrm>
      </p:grpSpPr>
      <p:sp>
        <p:nvSpPr>
          <p:cNvPr id="21" name="Google Shape;2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 name="Google Shape;22;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83e397d17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g383e397d177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337ada3fbe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g3337ada3fbe_1_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 name="Google Shape;3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g3337ada3fbe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g3337ada3fbe_1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13"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8" name="Shape 18"/>
        <p:cNvGrpSpPr/>
        <p:nvPr/>
      </p:nvGrpSpPr>
      <p:grpSpPr>
        <a:xfrm>
          <a:off x="0" y="0"/>
          <a:ext cx="0" cy="0"/>
          <a:chOff x="0" y="0"/>
          <a:chExt cx="0" cy="0"/>
        </a:xfrm>
      </p:grpSpPr>
      <p:sp>
        <p:nvSpPr>
          <p:cNvPr id="19" name="Google Shape;19;p37"/>
          <p:cNvSpPr/>
          <p:nvPr>
            <p:ph type="title"/>
          </p:nvPr>
        </p:nvSpPr>
        <p:spPr>
          <a:xfrm>
            <a:off x="457198" y="478895"/>
            <a:ext cx="8220075" cy="994306"/>
          </a:xfrm>
          <a:prstGeom prst="roundRect">
            <a:avLst>
              <a:gd fmla="val 2082" name="adj"/>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SzPts val="1400"/>
              <a:buNone/>
              <a:defRPr>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34"/>
          <p:cNvPicPr preferRelativeResize="0"/>
          <p:nvPr/>
        </p:nvPicPr>
        <p:blipFill rotWithShape="1">
          <a:blip r:embed="rId2">
            <a:alphaModFix/>
          </a:blip>
          <a:srcRect b="0" l="0" r="0" t="0"/>
          <a:stretch/>
        </p:blipFill>
        <p:spPr>
          <a:xfrm>
            <a:off x="8523287" y="6196012"/>
            <a:ext cx="576262" cy="581025"/>
          </a:xfrm>
          <a:prstGeom prst="rect">
            <a:avLst/>
          </a:prstGeom>
          <a:noFill/>
          <a:ln>
            <a:noFill/>
          </a:ln>
        </p:spPr>
      </p:pic>
      <p:sp>
        <p:nvSpPr>
          <p:cNvPr id="11" name="Google Shape;11;p34"/>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12" name="Google Shape;12;p34"/>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4" name="Shape 14"/>
        <p:cNvGrpSpPr/>
        <p:nvPr/>
      </p:nvGrpSpPr>
      <p:grpSpPr>
        <a:xfrm>
          <a:off x="0" y="0"/>
          <a:ext cx="0" cy="0"/>
          <a:chOff x="0" y="0"/>
          <a:chExt cx="0" cy="0"/>
        </a:xfrm>
      </p:grpSpPr>
      <p:sp>
        <p:nvSpPr>
          <p:cNvPr id="15" name="Google Shape;15;p36"/>
          <p:cNvSpPr/>
          <p:nvPr/>
        </p:nvSpPr>
        <p:spPr>
          <a:xfrm>
            <a:off x="457200" y="438150"/>
            <a:ext cx="8220075" cy="5957887"/>
          </a:xfrm>
          <a:prstGeom prst="roundRect">
            <a:avLst>
              <a:gd fmla="val 572" name="adj"/>
            </a:avLst>
          </a:prstGeom>
          <a:solidFill>
            <a:schemeClr val="lt1">
              <a:alpha val="89803"/>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00"/>
              <a:buFont typeface="Arial"/>
              <a:buNone/>
            </a:pPr>
            <a:r>
              <a:rPr b="0" i="0" lang="en-US" sz="1300" u="none">
                <a:solidFill>
                  <a:srgbClr val="FFFFFF"/>
                </a:solidFill>
                <a:latin typeface="Arial"/>
                <a:ea typeface="Arial"/>
                <a:cs typeface="Arial"/>
                <a:sym typeface="Arial"/>
              </a:rPr>
              <a:t> </a:t>
            </a:r>
            <a:endParaRPr/>
          </a:p>
        </p:txBody>
      </p:sp>
      <p:sp>
        <p:nvSpPr>
          <p:cNvPr id="16" name="Google Shape;16;p36"/>
          <p:cNvSpPr/>
          <p:nvPr>
            <p:ph type="title"/>
          </p:nvPr>
        </p:nvSpPr>
        <p:spPr>
          <a:xfrm>
            <a:off x="490537" y="695325"/>
            <a:ext cx="8162925" cy="1150937"/>
          </a:xfrm>
          <a:prstGeom prst="roundRect">
            <a:avLst>
              <a:gd fmla="val 2082" name="adj"/>
            </a:avLst>
          </a:prstGeom>
          <a:noFill/>
          <a:ln>
            <a:noFill/>
          </a:ln>
        </p:spPr>
        <p:txBody>
          <a:bodyPr anchorCtr="1" anchor="ctr" bIns="252000" lIns="252000" spcFirstLastPara="1" rIns="252000" wrap="square" tIns="252000">
            <a:noAutofit/>
          </a:bodyPr>
          <a:lstStyle>
            <a:lvl1pPr lvl="0"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1pPr>
            <a:lvl2pPr lvl="1"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2pPr>
            <a:lvl3pPr lvl="2"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3pPr>
            <a:lvl4pPr lvl="3"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4pPr>
            <a:lvl5pPr lvl="4"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5pPr>
            <a:lvl6pPr lvl="5"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6pPr>
            <a:lvl7pPr lvl="6"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7pPr>
            <a:lvl8pPr lvl="7"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8pPr>
            <a:lvl9pPr lvl="8" marR="0" rtl="0" algn="l">
              <a:lnSpc>
                <a:spcPct val="90000"/>
              </a:lnSpc>
              <a:spcBef>
                <a:spcPts val="0"/>
              </a:spcBef>
              <a:spcAft>
                <a:spcPts val="0"/>
              </a:spcAft>
              <a:buSzPts val="1400"/>
              <a:buNone/>
              <a:defRPr b="1" i="0" sz="4000" u="none" cap="none" strike="noStrike">
                <a:solidFill>
                  <a:srgbClr val="1C1C1C"/>
                </a:solidFill>
                <a:latin typeface="Arial"/>
                <a:ea typeface="Arial"/>
                <a:cs typeface="Arial"/>
                <a:sym typeface="Arial"/>
              </a:defRPr>
            </a:lvl9pPr>
          </a:lstStyle>
          <a:p/>
        </p:txBody>
      </p:sp>
      <p:sp>
        <p:nvSpPr>
          <p:cNvPr id="17" name="Google Shape;17;p36"/>
          <p:cNvSpPr/>
          <p:nvPr>
            <p:ph idx="1" type="body"/>
          </p:nvPr>
        </p:nvSpPr>
        <p:spPr>
          <a:xfrm>
            <a:off x="490537" y="1957387"/>
            <a:ext cx="8162925" cy="4387850"/>
          </a:xfrm>
          <a:prstGeom prst="roundRect">
            <a:avLst>
              <a:gd fmla="val 558" name="adj"/>
            </a:avLst>
          </a:prstGeom>
          <a:noFill/>
          <a:ln>
            <a:noFill/>
          </a:ln>
        </p:spPr>
        <p:txBody>
          <a:bodyPr anchorCtr="0" anchor="t" bIns="252000" lIns="252000" spcFirstLastPara="1" rIns="252000" wrap="square" tIns="252000">
            <a:no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ordwall.net/resource/98372464/copy-of-for-and-against-essay"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google.com/search?q=adverbials&amp;oq=adverbials&amp;gs_lcrp=EgZjaHJvbWUyBggAEEUYOdIBBzEyNmowajeoAgiwAgHxBfQzkTZSYhPp8QX0M5E2UmIT6Q&amp;sourceid=chrome&amp;ie=UTF-8&amp;safe=active&amp;ssui=on" TargetMode="External"/><Relationship Id="rId4" Type="http://schemas.openxmlformats.org/officeDocument/2006/relationships/hyperlink" Target="https://www.educaplay.com/learning-resources/18833987-for_and_against_essay_quiz.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padlet.com/liliankhalaf/remake-of-my-epic-sandbox-6igm4gpd7bibsmbn" TargetMode="External"/><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9.png"/><Relationship Id="rId4" Type="http://schemas.openxmlformats.org/officeDocument/2006/relationships/image" Target="../media/image13.png"/><Relationship Id="rId5" Type="http://schemas.openxmlformats.org/officeDocument/2006/relationships/image" Target="../media/image15.png"/><Relationship Id="rId6"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google.com/search?q=short+forms&amp;sca_esv=f7eed69fd92caa42&amp;ei=ePTfZ-2BIPKbkdUP2aujiAQ&amp;ved=0ahUKEwjtndDAkKCMAxXyTaQEHdnVCEEQ4dUDCBA&amp;uact=5&amp;oq=short+forms&amp;gs_lp=Egxnd3Mtd2l6LXNlcnAiC3Nob3J0IGZvcm1zMhAQLhgDGLQCGOoCGI8B2AEBMhAQABgDGLQCGOoCGI8B2AEBMhAQLhgDGLQCGOoCGI8B2AEBMhAQABgDGLQCGOoCGI8B2AEBMhAQABgDGLQCGOoCGI8B2AEBSOsFUM4EWM4EcAF4AJABAJgBAKABAKoBALgBA8gBAPgBAfgBApgCAaACDagCBZgDDfEFKPP7bbNJNkS6BgQIARgKkgcBMaAHALIHALgHAA&amp;sclient=gws-wiz-serp&amp;safe=active&amp;ssui=on" TargetMode="External"/><Relationship Id="rId4" Type="http://schemas.openxmlformats.org/officeDocument/2006/relationships/hyperlink" Target="https://en.wikipedia.org/wiki/Colloquialism" TargetMode="External"/><Relationship Id="rId5" Type="http://schemas.openxmlformats.org/officeDocument/2006/relationships/hyperlink" Target="https://www.google.com/search?q=strong+language&amp;sca_esv=f7eed69fd92caa42&amp;ei=vfTfZ7mHK-2qkdUP5cD-2A0&amp;oq=strong+lan&amp;gs_lp=Egxnd3Mtd2l6LXNlcnAiCnN0cm9uZyBsYW4qAggAMgUQABiABDIFEAAYgAQyBRAAGIAEMgUQABiABDIFEAAYgAQyBRAAGIAEMgUQABiABDIFEAAYgAQyBRAAGIAEMgUQABiABEjlJlCkBFioGHABeAGQAQCYAdYBoAGRDqoBBTAuOC4yuAEDyAEA-AEBmAILoAK9D6gCBcICEBAAGAMYtAIY6gIYjwHYAQHCAhAQLhgDGLQCGOoCGI8B2AEBwgIKEAAYgAQYQxiKBcICCxAAGIAEGLEDGIMBwgIREC4YgAQYsQMY0QMYgwEYxwHCAg4QLhiABBixAxiDARjUAsICCBAuGIAEGNQCwgILEAAYgAQYkQIYigXCAgsQLhiABBiRAhiKBcICHRAuGIAEGLEDGIMBGMcBGJgFGJkFGIoFGJ4FGK8BwgIIEC4YgAQYsQPCAggQABiABBixA8ICCxAuGIAEGLEDGIMBwgIFEC4YgATCAgcQABiABBgKwgILEC4YgAQYxwEYrwHCAhoQLhiABBjHARivARiXBRjcBBjeBBjgBNgBApgDCfEFpftNCsxEoUu6BgQIARgKugYGCAIQARgUkgcFMS43LjOgB6dnsgcFMC43LjO4B7QP&amp;sclient=gws-wiz-serp&amp;safe=active&amp;ssui=on" TargetMode="External"/><Relationship Id="rId6"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 name="Shape 23"/>
        <p:cNvGrpSpPr/>
        <p:nvPr/>
      </p:nvGrpSpPr>
      <p:grpSpPr>
        <a:xfrm>
          <a:off x="0" y="0"/>
          <a:ext cx="0" cy="0"/>
          <a:chOff x="0" y="0"/>
          <a:chExt cx="0" cy="0"/>
        </a:xfrm>
      </p:grpSpPr>
      <p:sp>
        <p:nvSpPr>
          <p:cNvPr id="24" name="Google Shape;24;p1"/>
          <p:cNvSpPr/>
          <p:nvPr/>
        </p:nvSpPr>
        <p:spPr>
          <a:xfrm>
            <a:off x="1354137" y="536575"/>
            <a:ext cx="6365875" cy="747712"/>
          </a:xfrm>
          <a:prstGeom prst="roundRect">
            <a:avLst>
              <a:gd fmla="val 16667" name="adj"/>
            </a:avLst>
          </a:prstGeom>
          <a:solidFill>
            <a:schemeClr val="lt1">
              <a:alpha val="68627"/>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5" name="Google Shape;25;p1"/>
          <p:cNvSpPr txBox="1"/>
          <p:nvPr/>
        </p:nvSpPr>
        <p:spPr>
          <a:xfrm>
            <a:off x="1419225" y="536575"/>
            <a:ext cx="63627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0" i="0" lang="en-US" sz="3200" u="none">
                <a:solidFill>
                  <a:schemeClr val="dk1"/>
                </a:solidFill>
                <a:latin typeface="Arial"/>
                <a:ea typeface="Arial"/>
                <a:cs typeface="Arial"/>
                <a:sym typeface="Arial"/>
              </a:rPr>
              <a:t>What Is a for and against essay?</a:t>
            </a:r>
            <a:endParaRPr/>
          </a:p>
        </p:txBody>
      </p:sp>
      <p:sp>
        <p:nvSpPr>
          <p:cNvPr id="26" name="Google Shape;26;p1"/>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64</a:t>
            </a:r>
            <a:endParaRPr/>
          </a:p>
        </p:txBody>
      </p:sp>
      <p:sp>
        <p:nvSpPr>
          <p:cNvPr id="27" name="Google Shape;27;p1"/>
          <p:cNvSpPr/>
          <p:nvPr/>
        </p:nvSpPr>
        <p:spPr>
          <a:xfrm>
            <a:off x="4194175" y="3297237"/>
            <a:ext cx="711200" cy="246062"/>
          </a:xfrm>
          <a:prstGeom prst="ellipse">
            <a:avLst/>
          </a:prstGeom>
          <a:solidFill>
            <a:srgbClr val="C6511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1"/>
          <p:cNvSpPr txBox="1"/>
          <p:nvPr/>
        </p:nvSpPr>
        <p:spPr>
          <a:xfrm>
            <a:off x="0" y="1706562"/>
            <a:ext cx="9144000" cy="3346450"/>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14" name="Google Shape;114;p11"/>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Note</a:t>
            </a:r>
            <a:endParaRPr/>
          </a:p>
        </p:txBody>
      </p:sp>
      <p:sp>
        <p:nvSpPr>
          <p:cNvPr id="115" name="Google Shape;115;p11"/>
          <p:cNvSpPr txBox="1"/>
          <p:nvPr/>
        </p:nvSpPr>
        <p:spPr>
          <a:xfrm>
            <a:off x="2933275" y="2136012"/>
            <a:ext cx="6015000" cy="2586000"/>
          </a:xfrm>
          <a:prstGeom prst="rect">
            <a:avLst/>
          </a:prstGeom>
          <a:noFill/>
          <a:ln>
            <a:noFill/>
          </a:ln>
        </p:spPr>
        <p:txBody>
          <a:bodyPr anchorCtr="0" anchor="t" bIns="45700" lIns="91425" spcFirstLastPara="1" rIns="91425" wrap="square" tIns="45700">
            <a:spAutoFit/>
          </a:bodyPr>
          <a:lstStyle/>
          <a:p>
            <a:pPr indent="-114300" lvl="0" marL="0" marR="0" rtl="0" algn="l">
              <a:lnSpc>
                <a:spcPct val="90000"/>
              </a:lnSpc>
              <a:spcBef>
                <a:spcPts val="0"/>
              </a:spcBef>
              <a:spcAft>
                <a:spcPts val="0"/>
              </a:spcAft>
              <a:buClr>
                <a:srgbClr val="1C1C1C"/>
              </a:buClr>
              <a:buSzPts val="1800"/>
              <a:buChar char="•"/>
            </a:pPr>
            <a:r>
              <a:rPr b="1" i="0" lang="en-US" sz="1800" u="none">
                <a:solidFill>
                  <a:srgbClr val="1C1C1C"/>
                </a:solidFill>
              </a:rPr>
              <a:t>You can end a "for and against" essay by:</a:t>
            </a:r>
            <a:endParaRPr b="1" i="0" sz="1800" u="none">
              <a:solidFill>
                <a:srgbClr val="1C1C1C"/>
              </a:solidFill>
            </a:endParaRPr>
          </a:p>
          <a:p>
            <a:pPr indent="0" lvl="0" marL="457200" marR="0" rtl="0" algn="l">
              <a:lnSpc>
                <a:spcPct val="90000"/>
              </a:lnSpc>
              <a:spcBef>
                <a:spcPts val="0"/>
              </a:spcBef>
              <a:spcAft>
                <a:spcPts val="0"/>
              </a:spcAft>
              <a:buNone/>
            </a:pPr>
            <a:r>
              <a:t/>
            </a:r>
            <a:endParaRPr b="1" sz="1800">
              <a:solidFill>
                <a:srgbClr val="1C1C1C"/>
              </a:solidFill>
            </a:endParaRPr>
          </a:p>
          <a:p>
            <a:pPr indent="0" lvl="0" marL="457200" marR="0" rtl="0" algn="l">
              <a:lnSpc>
                <a:spcPct val="90000"/>
              </a:lnSpc>
              <a:spcBef>
                <a:spcPts val="0"/>
              </a:spcBef>
              <a:spcAft>
                <a:spcPts val="0"/>
              </a:spcAft>
              <a:buNone/>
            </a:pPr>
            <a:r>
              <a:rPr b="1" i="0" lang="en-US" sz="1800" u="none">
                <a:solidFill>
                  <a:srgbClr val="1C1C1C"/>
                </a:solidFill>
              </a:rPr>
              <a:t> a) giving a balanced consideration of the points on the topic. </a:t>
            </a:r>
            <a:endParaRPr b="1" i="0" sz="1800" u="none">
              <a:solidFill>
                <a:srgbClr val="1C1C1C"/>
              </a:solidFill>
            </a:endParaRPr>
          </a:p>
          <a:p>
            <a:pPr indent="0" lvl="0" marL="457200" marR="0" rtl="0" algn="l">
              <a:lnSpc>
                <a:spcPct val="90000"/>
              </a:lnSpc>
              <a:spcBef>
                <a:spcPts val="0"/>
              </a:spcBef>
              <a:spcAft>
                <a:spcPts val="0"/>
              </a:spcAft>
              <a:buNone/>
            </a:pPr>
            <a:r>
              <a:t/>
            </a:r>
            <a:endParaRPr sz="1800">
              <a:solidFill>
                <a:srgbClr val="1C1C1C"/>
              </a:solidFill>
            </a:endParaRPr>
          </a:p>
          <a:p>
            <a:pPr indent="0" lvl="0" marL="457200" marR="0" rtl="0" algn="l">
              <a:lnSpc>
                <a:spcPct val="90000"/>
              </a:lnSpc>
              <a:spcBef>
                <a:spcPts val="0"/>
              </a:spcBef>
              <a:spcAft>
                <a:spcPts val="0"/>
              </a:spcAft>
              <a:buNone/>
            </a:pPr>
            <a:r>
              <a:rPr b="0" i="0" lang="en-US" sz="1800" u="sng">
                <a:solidFill>
                  <a:srgbClr val="1C1C1C"/>
                </a:solidFill>
                <a:highlight>
                  <a:srgbClr val="FFFF00"/>
                </a:highlight>
                <a:latin typeface="Arial"/>
                <a:ea typeface="Arial"/>
                <a:cs typeface="Arial"/>
                <a:sym typeface="Arial"/>
              </a:rPr>
              <a:t>or</a:t>
            </a:r>
            <a:endParaRPr b="0" i="0" sz="1800" u="sng">
              <a:solidFill>
                <a:srgbClr val="1C1C1C"/>
              </a:solidFill>
              <a:highlight>
                <a:srgbClr val="FFFF00"/>
              </a:highlight>
              <a:latin typeface="Arial"/>
              <a:ea typeface="Arial"/>
              <a:cs typeface="Arial"/>
              <a:sym typeface="Arial"/>
            </a:endParaRPr>
          </a:p>
          <a:p>
            <a:pPr indent="0" lvl="0" marL="457200" marR="0" rtl="0" algn="l">
              <a:lnSpc>
                <a:spcPct val="90000"/>
              </a:lnSpc>
              <a:spcBef>
                <a:spcPts val="0"/>
              </a:spcBef>
              <a:spcAft>
                <a:spcPts val="0"/>
              </a:spcAft>
              <a:buNone/>
            </a:pPr>
            <a:r>
              <a:t/>
            </a:r>
            <a:endParaRPr sz="1800">
              <a:solidFill>
                <a:srgbClr val="1C1C1C"/>
              </a:solidFill>
            </a:endParaRPr>
          </a:p>
          <a:p>
            <a:pPr indent="0" lvl="0" marL="457200" marR="0" rtl="0" algn="l">
              <a:lnSpc>
                <a:spcPct val="90000"/>
              </a:lnSpc>
              <a:spcBef>
                <a:spcPts val="0"/>
              </a:spcBef>
              <a:spcAft>
                <a:spcPts val="0"/>
              </a:spcAft>
              <a:buNone/>
            </a:pPr>
            <a:r>
              <a:rPr b="1" i="0" lang="en-US" sz="1800" u="none">
                <a:solidFill>
                  <a:srgbClr val="1C1C1C"/>
                </a:solidFill>
              </a:rPr>
              <a:t> b) by giving your opinion,</a:t>
            </a:r>
            <a:r>
              <a:rPr b="0" i="0" lang="en-US" sz="1800" u="none">
                <a:solidFill>
                  <a:srgbClr val="1C1C1C"/>
                </a:solidFill>
                <a:latin typeface="Arial"/>
                <a:ea typeface="Arial"/>
                <a:cs typeface="Arial"/>
                <a:sym typeface="Arial"/>
              </a:rPr>
              <a:t> that is, for example, by expressing whether the advantages outweigh the disadvantages or vice versa.</a:t>
            </a:r>
            <a:endParaRPr/>
          </a:p>
        </p:txBody>
      </p:sp>
      <p:pic>
        <p:nvPicPr>
          <p:cNvPr id="116" name="Google Shape;116;p11"/>
          <p:cNvPicPr preferRelativeResize="0"/>
          <p:nvPr/>
        </p:nvPicPr>
        <p:blipFill rotWithShape="1">
          <a:blip r:embed="rId3">
            <a:alphaModFix/>
          </a:blip>
          <a:srcRect b="0" l="0" r="0" t="0"/>
          <a:stretch/>
        </p:blipFill>
        <p:spPr>
          <a:xfrm>
            <a:off x="292100" y="2247900"/>
            <a:ext cx="2508250" cy="2263775"/>
          </a:xfrm>
          <a:prstGeom prst="rect">
            <a:avLst/>
          </a:prstGeom>
          <a:noFill/>
          <a:ln>
            <a:noFill/>
          </a:ln>
        </p:spPr>
      </p:pic>
      <p:sp>
        <p:nvSpPr>
          <p:cNvPr id="117" name="Google Shape;117;p11"/>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500"/>
                                        <p:tgtEl>
                                          <p:spTgt spid="115"/>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383e397d177_0_0"/>
          <p:cNvSpPr txBox="1"/>
          <p:nvPr/>
        </p:nvSpPr>
        <p:spPr>
          <a:xfrm>
            <a:off x="0" y="1706562"/>
            <a:ext cx="9144000" cy="3346500"/>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23" name="Google Shape;123;g383e397d177_0_0"/>
          <p:cNvSpPr/>
          <p:nvPr>
            <p:ph type="title"/>
          </p:nvPr>
        </p:nvSpPr>
        <p:spPr>
          <a:xfrm>
            <a:off x="457200" y="479425"/>
            <a:ext cx="8220000" cy="993900"/>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4000"/>
              <a:buFont typeface="Arial"/>
              <a:buNone/>
            </a:pPr>
            <a:r>
              <a:rPr b="0" lang="en-US" sz="5000">
                <a:latin typeface="Times New Roman"/>
                <a:ea typeface="Times New Roman"/>
                <a:cs typeface="Times New Roman"/>
                <a:sym typeface="Times New Roman"/>
              </a:rPr>
              <a:t>What is your opinion ? </a:t>
            </a:r>
            <a:endParaRPr sz="5000">
              <a:latin typeface="Times New Roman"/>
              <a:ea typeface="Times New Roman"/>
              <a:cs typeface="Times New Roman"/>
              <a:sym typeface="Times New Roman"/>
            </a:endParaRPr>
          </a:p>
        </p:txBody>
      </p:sp>
      <p:sp>
        <p:nvSpPr>
          <p:cNvPr id="124" name="Google Shape;124;g383e397d177_0_0"/>
          <p:cNvSpPr txBox="1"/>
          <p:nvPr/>
        </p:nvSpPr>
        <p:spPr>
          <a:xfrm>
            <a:off x="2800350" y="2895450"/>
            <a:ext cx="6015000" cy="968700"/>
          </a:xfrm>
          <a:prstGeom prst="rect">
            <a:avLst/>
          </a:prstGeom>
          <a:noFill/>
          <a:ln>
            <a:noFill/>
          </a:ln>
        </p:spPr>
        <p:txBody>
          <a:bodyPr anchorCtr="0" anchor="t" bIns="45700" lIns="91425" spcFirstLastPara="1" rIns="91425" wrap="square" tIns="45700">
            <a:spAutoFit/>
          </a:bodyPr>
          <a:lstStyle/>
          <a:p>
            <a:pPr indent="-114300" lvl="0" marL="0" marR="0" rtl="0" algn="ctr">
              <a:lnSpc>
                <a:spcPct val="90000"/>
              </a:lnSpc>
              <a:spcBef>
                <a:spcPts val="1000"/>
              </a:spcBef>
              <a:spcAft>
                <a:spcPts val="0"/>
              </a:spcAft>
              <a:buClr>
                <a:srgbClr val="1C1C1C"/>
              </a:buClr>
              <a:buSzPts val="1800"/>
              <a:buFont typeface="Arial"/>
              <a:buChar char="•"/>
            </a:pPr>
            <a:r>
              <a:rPr b="1" lang="en-US" sz="1800" u="sng">
                <a:solidFill>
                  <a:schemeClr val="hlink"/>
                </a:solidFill>
                <a:hlinkClick r:id="rId3"/>
              </a:rPr>
              <a:t>https://wordwall.net/resource/98372464/copy-of-for-and-against-essay</a:t>
            </a:r>
            <a:endParaRPr b="1" sz="1800">
              <a:solidFill>
                <a:srgbClr val="1C1C1C"/>
              </a:solidFill>
            </a:endParaRPr>
          </a:p>
          <a:p>
            <a:pPr indent="0" lvl="0" marL="457200" marR="0" rtl="0" algn="l">
              <a:lnSpc>
                <a:spcPct val="90000"/>
              </a:lnSpc>
              <a:spcBef>
                <a:spcPts val="1000"/>
              </a:spcBef>
              <a:spcAft>
                <a:spcPts val="0"/>
              </a:spcAft>
              <a:buNone/>
            </a:pPr>
            <a:r>
              <a:t/>
            </a:r>
            <a:endParaRPr b="1" sz="1800">
              <a:solidFill>
                <a:srgbClr val="1C1C1C"/>
              </a:solidFill>
            </a:endParaRPr>
          </a:p>
        </p:txBody>
      </p:sp>
      <p:pic>
        <p:nvPicPr>
          <p:cNvPr id="125" name="Google Shape;125;g383e397d177_0_0"/>
          <p:cNvPicPr preferRelativeResize="0"/>
          <p:nvPr/>
        </p:nvPicPr>
        <p:blipFill rotWithShape="1">
          <a:blip r:embed="rId4">
            <a:alphaModFix/>
          </a:blip>
          <a:srcRect b="0" l="0" r="0" t="0"/>
          <a:stretch/>
        </p:blipFill>
        <p:spPr>
          <a:xfrm>
            <a:off x="292100" y="2247900"/>
            <a:ext cx="2508249" cy="2263775"/>
          </a:xfrm>
          <a:prstGeom prst="rect">
            <a:avLst/>
          </a:prstGeom>
          <a:noFill/>
          <a:ln>
            <a:noFill/>
          </a:ln>
        </p:spPr>
      </p:pic>
      <p:sp>
        <p:nvSpPr>
          <p:cNvPr id="126" name="Google Shape;126;g383e397d177_0_0"/>
          <p:cNvSpPr txBox="1"/>
          <p:nvPr/>
        </p:nvSpPr>
        <p:spPr>
          <a:xfrm>
            <a:off x="8388350" y="6005512"/>
            <a:ext cx="755700" cy="852600"/>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5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Should Homework Be Banned?</a:t>
            </a:r>
            <a:endParaRPr/>
          </a:p>
        </p:txBody>
      </p:sp>
      <p:sp>
        <p:nvSpPr>
          <p:cNvPr id="132" name="Google Shape;132;p24"/>
          <p:cNvSpPr txBox="1"/>
          <p:nvPr/>
        </p:nvSpPr>
        <p:spPr>
          <a:xfrm>
            <a:off x="677362" y="3344198"/>
            <a:ext cx="6496800" cy="23619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Many people </a:t>
            </a:r>
            <a:r>
              <a:rPr b="0" i="0" lang="en-US" sz="1800" u="none">
                <a:solidFill>
                  <a:schemeClr val="dk1"/>
                </a:solidFill>
                <a:latin typeface="Arial"/>
                <a:ea typeface="Arial"/>
                <a:cs typeface="Arial"/>
                <a:sym typeface="Arial"/>
              </a:rPr>
              <a:t>see homework as an important part of school life; almost like an extension of the lesson. If the teacher cannot fit everything that is needed to be taught into the lesson, then being able to set homework is essential. This way, pupils can continue the learning at home, which in turn helps their understanding and knowledge of the subject.</a:t>
            </a:r>
            <a:r>
              <a:rPr lang="en-US"/>
              <a:t> </a:t>
            </a:r>
            <a:r>
              <a:rPr b="0" i="0" lang="en-US" sz="1800" u="none">
                <a:solidFill>
                  <a:schemeClr val="dk1"/>
                </a:solidFill>
                <a:latin typeface="Arial"/>
                <a:ea typeface="Arial"/>
                <a:cs typeface="Arial"/>
                <a:sym typeface="Arial"/>
              </a:rPr>
              <a:t>In fact, recent research shows a positive link between the amount children do for homework</a:t>
            </a:r>
            <a:r>
              <a:rPr lang="en-US" sz="1800">
                <a:solidFill>
                  <a:schemeClr val="dk1"/>
                </a:solidFill>
              </a:rPr>
              <a:t> </a:t>
            </a:r>
            <a:r>
              <a:rPr b="0" i="0" lang="en-US" sz="1800" u="none">
                <a:solidFill>
                  <a:schemeClr val="dk1"/>
                </a:solidFill>
                <a:latin typeface="Arial"/>
                <a:ea typeface="Arial"/>
                <a:cs typeface="Arial"/>
                <a:sym typeface="Arial"/>
              </a:rPr>
              <a:t>and their achievement levels. </a:t>
            </a:r>
            <a:endParaRPr/>
          </a:p>
        </p:txBody>
      </p:sp>
      <p:sp>
        <p:nvSpPr>
          <p:cNvPr id="133" name="Google Shape;133;p24"/>
          <p:cNvSpPr txBox="1"/>
          <p:nvPr/>
        </p:nvSpPr>
        <p:spPr>
          <a:xfrm>
            <a:off x="616602" y="1473200"/>
            <a:ext cx="79041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Anyone who has ever been to school knows what it is like to be sent home with piles of homework. For years, teachers have been setting extra maths, spellings and other assignments to be completed outside of regular lesson times. But with the increasing pressures of modern day life, there is a growing call for homework to be banned. </a:t>
            </a:r>
            <a:endParaRPr/>
          </a:p>
        </p:txBody>
      </p:sp>
      <p:pic>
        <p:nvPicPr>
          <p:cNvPr id="134" name="Google Shape;134;p24"/>
          <p:cNvPicPr preferRelativeResize="0"/>
          <p:nvPr/>
        </p:nvPicPr>
        <p:blipFill rotWithShape="1">
          <a:blip r:embed="rId3">
            <a:alphaModFix/>
          </a:blip>
          <a:srcRect b="0" l="0" r="0" t="0"/>
          <a:stretch/>
        </p:blipFill>
        <p:spPr>
          <a:xfrm rot="1560011">
            <a:off x="6767631" y="2887867"/>
            <a:ext cx="1909465" cy="13674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xEl>
                                              <p:pRg end="0" st="0"/>
                                            </p:txEl>
                                          </p:spTgt>
                                        </p:tgtEl>
                                        <p:attrNameLst>
                                          <p:attrName>style.visibility</p:attrName>
                                        </p:attrNameLst>
                                      </p:cBhvr>
                                      <p:to>
                                        <p:strVal val="visible"/>
                                      </p:to>
                                    </p:set>
                                    <p:animEffect filter="fade" transition="in">
                                      <p:cBhvr>
                                        <p:cTn dur="500"/>
                                        <p:tgtEl>
                                          <p:spTgt spid="1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Should Homework Be Banned?</a:t>
            </a:r>
            <a:endParaRPr/>
          </a:p>
        </p:txBody>
      </p:sp>
      <p:sp>
        <p:nvSpPr>
          <p:cNvPr id="140" name="Google Shape;140;p25"/>
          <p:cNvSpPr txBox="1"/>
          <p:nvPr/>
        </p:nvSpPr>
        <p:spPr>
          <a:xfrm>
            <a:off x="755650" y="1325900"/>
            <a:ext cx="6935400" cy="20850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While there are a lot of people that understand that argument, </a:t>
            </a:r>
            <a:r>
              <a:rPr b="0" i="0" lang="en-US" sz="1800" u="none">
                <a:solidFill>
                  <a:schemeClr val="dk1"/>
                </a:solidFill>
                <a:latin typeface="Arial"/>
                <a:ea typeface="Arial"/>
                <a:cs typeface="Arial"/>
                <a:sym typeface="Arial"/>
              </a:rPr>
              <a:t>the fact remains that children go to school to be educated and many parents welcome the chance to support their child’s education at home. Practising spelling or helping their child read gives parents the opportunity to play a part in their child’s learning. It also gives them a clearer understanding of how their child is progressing. Similarly, a lot of children enjoy doing homework with their parents. </a:t>
            </a:r>
            <a:endParaRPr/>
          </a:p>
        </p:txBody>
      </p:sp>
      <p:sp>
        <p:nvSpPr>
          <p:cNvPr id="141" name="Google Shape;141;p25"/>
          <p:cNvSpPr txBox="1"/>
          <p:nvPr/>
        </p:nvSpPr>
        <p:spPr>
          <a:xfrm>
            <a:off x="712000" y="3794855"/>
            <a:ext cx="70572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On the other hand, </a:t>
            </a:r>
            <a:r>
              <a:rPr b="0" i="0" lang="en-US" sz="1800" u="none">
                <a:solidFill>
                  <a:schemeClr val="dk1"/>
                </a:solidFill>
                <a:latin typeface="Arial"/>
                <a:ea typeface="Arial"/>
                <a:cs typeface="Arial"/>
                <a:sym typeface="Arial"/>
              </a:rPr>
              <a:t>are</a:t>
            </a:r>
            <a:r>
              <a:rPr lang="en-US" sz="1800">
                <a:solidFill>
                  <a:schemeClr val="dk1"/>
                </a:solidFill>
              </a:rPr>
              <a:t> no</a:t>
            </a:r>
            <a:r>
              <a:rPr b="0" i="0" lang="en-US" sz="1800" u="none">
                <a:solidFill>
                  <a:schemeClr val="dk1"/>
                </a:solidFill>
                <a:latin typeface="Arial"/>
                <a:ea typeface="Arial"/>
                <a:cs typeface="Arial"/>
                <a:sym typeface="Arial"/>
              </a:rPr>
              <a:t>t children entitled to a break from learning? After spending all day at school, a few hours ‘downtime’ spent watching television, playing computer games or exercising outside is essential for a healthy, fun-loving child. In fact, the government’s own health guidelines recommend people aged between 5-18 should exercise for </a:t>
            </a:r>
            <a:r>
              <a:rPr b="0" i="1" lang="en-US" sz="1800" u="none">
                <a:solidFill>
                  <a:schemeClr val="dk1"/>
                </a:solidFill>
                <a:latin typeface="Arial"/>
                <a:ea typeface="Arial"/>
                <a:cs typeface="Arial"/>
                <a:sym typeface="Arial"/>
              </a:rPr>
              <a:t>at least</a:t>
            </a:r>
            <a:r>
              <a:rPr b="0" i="0" lang="en-US" sz="1800" u="none">
                <a:solidFill>
                  <a:schemeClr val="dk1"/>
                </a:solidFill>
                <a:latin typeface="Arial"/>
                <a:ea typeface="Arial"/>
                <a:cs typeface="Arial"/>
                <a:sym typeface="Arial"/>
              </a:rPr>
              <a:t> 60 minutes a day. Where are children going to fit that in if they are busy doing homework every evening?</a:t>
            </a:r>
            <a:endParaRPr/>
          </a:p>
        </p:txBody>
      </p:sp>
      <p:pic>
        <p:nvPicPr>
          <p:cNvPr id="142" name="Google Shape;142;p25"/>
          <p:cNvPicPr preferRelativeResize="0"/>
          <p:nvPr/>
        </p:nvPicPr>
        <p:blipFill rotWithShape="1">
          <a:blip r:embed="rId3">
            <a:alphaModFix/>
          </a:blip>
          <a:srcRect b="0" l="0" r="0" t="0"/>
          <a:stretch/>
        </p:blipFill>
        <p:spPr>
          <a:xfrm>
            <a:off x="7461097" y="2944812"/>
            <a:ext cx="1668462" cy="36560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Should Homework Be Banned?</a:t>
            </a:r>
            <a:endParaRPr/>
          </a:p>
        </p:txBody>
      </p:sp>
      <p:sp>
        <p:nvSpPr>
          <p:cNvPr id="148" name="Google Shape;148;p26"/>
          <p:cNvSpPr txBox="1"/>
          <p:nvPr/>
        </p:nvSpPr>
        <p:spPr>
          <a:xfrm>
            <a:off x="755650" y="1528762"/>
            <a:ext cx="7632600" cy="18078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The flip side of the argument is </a:t>
            </a:r>
            <a:r>
              <a:rPr b="0" i="0" lang="en-US" sz="1800" u="none">
                <a:solidFill>
                  <a:schemeClr val="dk1"/>
                </a:solidFill>
                <a:latin typeface="Arial"/>
                <a:ea typeface="Arial"/>
                <a:cs typeface="Arial"/>
                <a:sym typeface="Arial"/>
              </a:rPr>
              <a:t>that many parents feel overwhelmed with the amount of homework their child brings home. With so many after school activities and clubs on offer, they feel there is</a:t>
            </a:r>
            <a:r>
              <a:rPr lang="en-US" sz="1800">
                <a:solidFill>
                  <a:schemeClr val="dk1"/>
                </a:solidFill>
              </a:rPr>
              <a:t> no</a:t>
            </a:r>
            <a:r>
              <a:rPr b="0" i="0" lang="en-US" sz="1800" u="none">
                <a:solidFill>
                  <a:schemeClr val="dk1"/>
                </a:solidFill>
                <a:latin typeface="Arial"/>
                <a:ea typeface="Arial"/>
                <a:cs typeface="Arial"/>
                <a:sym typeface="Arial"/>
              </a:rPr>
              <a:t>t enough time to fit everything in. Furthermore, due to ever-increasing government expectations, parents sometimes feel unable to help their child as the work is too hard or on a subject matter they are not familiar with.</a:t>
            </a:r>
            <a:endParaRPr/>
          </a:p>
        </p:txBody>
      </p:sp>
      <p:sp>
        <p:nvSpPr>
          <p:cNvPr id="149" name="Google Shape;149;p26"/>
          <p:cNvSpPr txBox="1"/>
          <p:nvPr/>
        </p:nvSpPr>
        <p:spPr>
          <a:xfrm>
            <a:off x="677862" y="3429000"/>
            <a:ext cx="7926300" cy="230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In conclusion, </a:t>
            </a:r>
            <a:r>
              <a:rPr b="0" i="0" lang="en-US" sz="1800" u="none">
                <a:solidFill>
                  <a:schemeClr val="dk1"/>
                </a:solidFill>
                <a:latin typeface="Arial"/>
                <a:ea typeface="Arial"/>
                <a:cs typeface="Arial"/>
                <a:sym typeface="Arial"/>
              </a:rPr>
              <a:t>there are many strong arguments for and against banning homework from schools. If it helps a child’s education, then surely homework is a good thing. Then again, time away from studying to play is also incredibly important to a child’s wellbeing. On balance, I do</a:t>
            </a:r>
            <a:r>
              <a:rPr lang="en-US" sz="1800">
                <a:solidFill>
                  <a:schemeClr val="dk1"/>
                </a:solidFill>
              </a:rPr>
              <a:t> no</a:t>
            </a:r>
            <a:r>
              <a:rPr b="0" i="0" lang="en-US" sz="1800" u="none">
                <a:solidFill>
                  <a:schemeClr val="dk1"/>
                </a:solidFill>
                <a:latin typeface="Arial"/>
                <a:ea typeface="Arial"/>
                <a:cs typeface="Arial"/>
                <a:sym typeface="Arial"/>
              </a:rPr>
              <a:t>t believe homework should be banned because it really is an important part of learning. However, I also believe there should still be time in the day for fun</a:t>
            </a:r>
            <a:r>
              <a:rPr lang="en-US" sz="1800">
                <a:solidFill>
                  <a:schemeClr val="dk1"/>
                </a:solidFill>
              </a:rPr>
              <a:t>.</a:t>
            </a:r>
            <a:r>
              <a:rPr b="0" i="0" lang="en-US" sz="1800" u="none">
                <a:solidFill>
                  <a:schemeClr val="dk1"/>
                </a:solidFill>
                <a:latin typeface="Arial"/>
                <a:ea typeface="Arial"/>
                <a:cs typeface="Arial"/>
                <a:sym typeface="Arial"/>
              </a:rPr>
              <a:t> Therefore, perhaps schools should come up with a compromise: keep homework, but do n</a:t>
            </a:r>
            <a:r>
              <a:rPr lang="en-US" sz="1800">
                <a:solidFill>
                  <a:schemeClr val="dk1"/>
                </a:solidFill>
              </a:rPr>
              <a:t>o</a:t>
            </a:r>
            <a:r>
              <a:rPr b="0" i="0" lang="en-US" sz="1800" u="none">
                <a:solidFill>
                  <a:schemeClr val="dk1"/>
                </a:solidFill>
                <a:latin typeface="Arial"/>
                <a:ea typeface="Arial"/>
                <a:cs typeface="Arial"/>
                <a:sym typeface="Arial"/>
              </a:rPr>
              <a:t>t set so much</a:t>
            </a:r>
            <a:r>
              <a:rPr lang="en-US" sz="1800">
                <a:solidFill>
                  <a:schemeClr val="dk1"/>
                </a:solidFill>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5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animEffect filter="fade" transition="in">
                                      <p:cBhvr>
                                        <p:cTn dur="500"/>
                                        <p:tgtEl>
                                          <p:spTgt spid="14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8"/>
          <p:cNvSpPr txBox="1"/>
          <p:nvPr/>
        </p:nvSpPr>
        <p:spPr>
          <a:xfrm>
            <a:off x="0" y="1706562"/>
            <a:ext cx="9144000" cy="3346450"/>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55" name="Google Shape;155;p18"/>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b="0" i="0" lang="en-US" sz="4000" u="none">
                <a:solidFill>
                  <a:srgbClr val="1C1C1C"/>
                </a:solidFill>
                <a:latin typeface="Arial"/>
                <a:ea typeface="Arial"/>
                <a:cs typeface="Arial"/>
                <a:sym typeface="Arial"/>
              </a:rPr>
              <a:t>Techniques for beginnings and endings</a:t>
            </a:r>
            <a:endParaRPr/>
          </a:p>
        </p:txBody>
      </p:sp>
      <p:sp>
        <p:nvSpPr>
          <p:cNvPr id="156" name="Google Shape;156;p18"/>
          <p:cNvSpPr txBox="1"/>
          <p:nvPr/>
        </p:nvSpPr>
        <p:spPr>
          <a:xfrm>
            <a:off x="2800350" y="1784350"/>
            <a:ext cx="6015037" cy="3219450"/>
          </a:xfrm>
          <a:prstGeom prst="rect">
            <a:avLst/>
          </a:prstGeom>
          <a:noFill/>
          <a:ln>
            <a:noFill/>
          </a:ln>
        </p:spPr>
        <p:txBody>
          <a:bodyPr anchorCtr="0" anchor="t" bIns="45700" lIns="91425" spcFirstLastPara="1" rIns="91425" wrap="square" tIns="45700">
            <a:spAutoFit/>
          </a:bodyPr>
          <a:lstStyle/>
          <a:p>
            <a:pPr indent="-114300" lvl="0" marL="0" marR="0" rtl="0" algn="l">
              <a:lnSpc>
                <a:spcPct val="90000"/>
              </a:lnSpc>
              <a:spcBef>
                <a:spcPts val="0"/>
              </a:spcBef>
              <a:spcAft>
                <a:spcPts val="0"/>
              </a:spcAft>
              <a:buClr>
                <a:srgbClr val="1C1C1C"/>
              </a:buClr>
              <a:buSzPts val="1800"/>
              <a:buFont typeface="Arial"/>
              <a:buChar char="•"/>
            </a:pPr>
            <a:r>
              <a:rPr b="1" i="0" lang="en-US" sz="1800" u="none">
                <a:solidFill>
                  <a:srgbClr val="1C1C1C"/>
                </a:solidFill>
                <a:latin typeface="Arial"/>
                <a:ea typeface="Arial"/>
                <a:cs typeface="Arial"/>
                <a:sym typeface="Arial"/>
              </a:rPr>
              <a:t>The first paragraph may:</a:t>
            </a:r>
            <a:endParaRPr/>
          </a:p>
          <a:p>
            <a:pPr indent="-114300" lvl="0" marL="0" marR="0" rtl="0" algn="l">
              <a:lnSpc>
                <a:spcPct val="90000"/>
              </a:lnSpc>
              <a:spcBef>
                <a:spcPts val="100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make reference to a strange scene or situation, </a:t>
            </a:r>
            <a:r>
              <a:rPr b="0" i="0" lang="en-US" sz="1800" u="none">
                <a:solidFill>
                  <a:srgbClr val="5B8231"/>
                </a:solidFill>
                <a:latin typeface="Arial"/>
                <a:ea typeface="Arial"/>
                <a:cs typeface="Arial"/>
                <a:sym typeface="Arial"/>
              </a:rPr>
              <a:t>e.g. Some scientists believe that in the future everyone will be genetically perfect. </a:t>
            </a:r>
            <a:endParaRPr/>
          </a:p>
          <a:p>
            <a:pPr indent="0" lvl="0" marL="0" marR="0" rtl="0" algn="l">
              <a:lnSpc>
                <a:spcPct val="90000"/>
              </a:lnSpc>
              <a:spcBef>
                <a:spcPts val="100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 address the reader directly, </a:t>
            </a:r>
            <a:r>
              <a:rPr b="0" i="0" lang="en-US" sz="1800" u="none">
                <a:solidFill>
                  <a:srgbClr val="5B8231"/>
                </a:solidFill>
                <a:latin typeface="Arial"/>
                <a:ea typeface="Arial"/>
                <a:cs typeface="Arial"/>
                <a:sym typeface="Arial"/>
              </a:rPr>
              <a:t>e.g. Are you aware of any characteristics which you may have inherited from your parents? </a:t>
            </a:r>
            <a:r>
              <a:rPr b="0" i="0" lang="en-US" sz="1800" u="none">
                <a:solidFill>
                  <a:srgbClr val="1C1C1C"/>
                </a:solidFill>
                <a:latin typeface="Arial"/>
                <a:ea typeface="Arial"/>
                <a:cs typeface="Arial"/>
                <a:sym typeface="Arial"/>
              </a:rPr>
              <a:t>or ask a rhetorical question (question to which no answer is expected), </a:t>
            </a:r>
            <a:r>
              <a:rPr b="0" i="0" lang="en-US" sz="1800" u="none">
                <a:solidFill>
                  <a:srgbClr val="5B8231"/>
                </a:solidFill>
                <a:latin typeface="Arial"/>
                <a:ea typeface="Arial"/>
                <a:cs typeface="Arial"/>
                <a:sym typeface="Arial"/>
              </a:rPr>
              <a:t>e.g. Isn't it amazing how some children look so much like their parents? </a:t>
            </a:r>
            <a:endParaRPr/>
          </a:p>
          <a:p>
            <a:pPr indent="0" lvl="0" marL="0" marR="0" rtl="0" algn="l">
              <a:lnSpc>
                <a:spcPct val="90000"/>
              </a:lnSpc>
              <a:spcBef>
                <a:spcPts val="100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 start with a quotation, </a:t>
            </a:r>
            <a:r>
              <a:rPr b="0" i="0" lang="en-US" sz="1800" u="none">
                <a:solidFill>
                  <a:srgbClr val="5B8231"/>
                </a:solidFill>
                <a:latin typeface="Arial"/>
                <a:ea typeface="Arial"/>
                <a:cs typeface="Arial"/>
                <a:sym typeface="Arial"/>
              </a:rPr>
              <a:t>e.g. "Genetics holds the key to the future".</a:t>
            </a:r>
            <a:endParaRPr/>
          </a:p>
        </p:txBody>
      </p:sp>
      <p:pic>
        <p:nvPicPr>
          <p:cNvPr id="157" name="Google Shape;157;p18"/>
          <p:cNvPicPr preferRelativeResize="0"/>
          <p:nvPr/>
        </p:nvPicPr>
        <p:blipFill rotWithShape="1">
          <a:blip r:embed="rId3">
            <a:alphaModFix/>
          </a:blip>
          <a:srcRect b="0" l="0" r="0" t="0"/>
          <a:stretch/>
        </p:blipFill>
        <p:spPr>
          <a:xfrm>
            <a:off x="292100" y="2247900"/>
            <a:ext cx="2508250" cy="2263775"/>
          </a:xfrm>
          <a:prstGeom prst="rect">
            <a:avLst/>
          </a:prstGeom>
          <a:noFill/>
          <a:ln>
            <a:noFill/>
          </a:ln>
        </p:spPr>
      </p:pic>
      <p:sp>
        <p:nvSpPr>
          <p:cNvPr id="158" name="Google Shape;158;p18"/>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500"/>
                                        <p:tgtEl>
                                          <p:spTgt spid="156"/>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50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9"/>
          <p:cNvSpPr txBox="1"/>
          <p:nvPr/>
        </p:nvSpPr>
        <p:spPr>
          <a:xfrm>
            <a:off x="0" y="1706562"/>
            <a:ext cx="9144000" cy="3346450"/>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64" name="Google Shape;164;p19"/>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b="0" i="0" lang="en-US" sz="4000" u="none">
                <a:solidFill>
                  <a:srgbClr val="1C1C1C"/>
                </a:solidFill>
                <a:latin typeface="Arial"/>
                <a:ea typeface="Arial"/>
                <a:cs typeface="Arial"/>
                <a:sym typeface="Arial"/>
              </a:rPr>
              <a:t>Techniques for beginnings and endings</a:t>
            </a:r>
            <a:endParaRPr/>
          </a:p>
        </p:txBody>
      </p:sp>
      <p:sp>
        <p:nvSpPr>
          <p:cNvPr id="165" name="Google Shape;165;p19"/>
          <p:cNvSpPr txBox="1"/>
          <p:nvPr/>
        </p:nvSpPr>
        <p:spPr>
          <a:xfrm>
            <a:off x="2800350" y="1784350"/>
            <a:ext cx="6015037" cy="2720975"/>
          </a:xfrm>
          <a:prstGeom prst="rect">
            <a:avLst/>
          </a:prstGeom>
          <a:noFill/>
          <a:ln>
            <a:noFill/>
          </a:ln>
        </p:spPr>
        <p:txBody>
          <a:bodyPr anchorCtr="0" anchor="t" bIns="45700" lIns="91425" spcFirstLastPara="1" rIns="91425" wrap="square" tIns="45700">
            <a:spAutoFit/>
          </a:bodyPr>
          <a:lstStyle/>
          <a:p>
            <a:pPr indent="-114300" lvl="0" marL="0" marR="0" rtl="0" algn="l">
              <a:lnSpc>
                <a:spcPct val="90000"/>
              </a:lnSpc>
              <a:spcBef>
                <a:spcPts val="0"/>
              </a:spcBef>
              <a:spcAft>
                <a:spcPts val="0"/>
              </a:spcAft>
              <a:buClr>
                <a:srgbClr val="1C1C1C"/>
              </a:buClr>
              <a:buSzPts val="1800"/>
              <a:buFont typeface="Arial"/>
              <a:buChar char="•"/>
            </a:pPr>
            <a:r>
              <a:rPr b="1" i="0" lang="en-US" sz="1800" u="none">
                <a:solidFill>
                  <a:srgbClr val="1C1C1C"/>
                </a:solidFill>
                <a:latin typeface="Arial"/>
                <a:ea typeface="Arial"/>
                <a:cs typeface="Arial"/>
                <a:sym typeface="Arial"/>
              </a:rPr>
              <a:t>The last paragraph may: </a:t>
            </a:r>
            <a:endParaRPr/>
          </a:p>
          <a:p>
            <a:pPr indent="-114300" lvl="0" marL="0" marR="0" rtl="0" algn="l">
              <a:lnSpc>
                <a:spcPct val="90000"/>
              </a:lnSpc>
              <a:spcBef>
                <a:spcPts val="100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state a personal opinion, </a:t>
            </a:r>
            <a:r>
              <a:rPr b="0" i="0" lang="en-US" sz="1800" u="none">
                <a:solidFill>
                  <a:srgbClr val="5B8231"/>
                </a:solidFill>
                <a:latin typeface="Arial"/>
                <a:ea typeface="Arial"/>
                <a:cs typeface="Arial"/>
                <a:sym typeface="Arial"/>
              </a:rPr>
              <a:t>e.g. In my opinion, I believe, In my view, It seems to me, The way I see it, I think, etc.</a:t>
            </a:r>
            <a:endParaRPr/>
          </a:p>
          <a:p>
            <a:pPr indent="-114300" lvl="0" marL="0" marR="0" rtl="0" algn="l">
              <a:lnSpc>
                <a:spcPct val="90000"/>
              </a:lnSpc>
              <a:spcBef>
                <a:spcPts val="100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 give the reader something to consider, </a:t>
            </a:r>
            <a:r>
              <a:rPr b="0" i="0" lang="en-US" sz="1800" u="none">
                <a:solidFill>
                  <a:srgbClr val="5B8231"/>
                </a:solidFill>
                <a:latin typeface="Arial"/>
                <a:ea typeface="Arial"/>
                <a:cs typeface="Arial"/>
                <a:sym typeface="Arial"/>
              </a:rPr>
              <a:t>e.g. Perhaps the world would be a safer and more efficient place if everyone was genetically perfect. </a:t>
            </a:r>
            <a:endParaRPr/>
          </a:p>
          <a:p>
            <a:pPr indent="-114300" lvl="0" marL="0" marR="0" rtl="0" algn="l">
              <a:lnSpc>
                <a:spcPct val="90000"/>
              </a:lnSpc>
              <a:spcBef>
                <a:spcPts val="100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end with a quotation</a:t>
            </a:r>
            <a:r>
              <a:rPr b="0" i="0" lang="en-US" sz="1800" u="none">
                <a:solidFill>
                  <a:srgbClr val="5B8231"/>
                </a:solidFill>
                <a:latin typeface="Arial"/>
                <a:ea typeface="Arial"/>
                <a:cs typeface="Arial"/>
                <a:sym typeface="Arial"/>
              </a:rPr>
              <a:t>, e.g. "Genetics holds the key to the future",</a:t>
            </a:r>
            <a:r>
              <a:rPr b="0" i="0" lang="en-US" sz="1800" u="none">
                <a:solidFill>
                  <a:srgbClr val="1C1C1C"/>
                </a:solidFill>
                <a:latin typeface="Arial"/>
                <a:ea typeface="Arial"/>
                <a:cs typeface="Arial"/>
                <a:sym typeface="Arial"/>
              </a:rPr>
              <a:t> or a rhetorical question, </a:t>
            </a:r>
            <a:r>
              <a:rPr b="0" i="0" lang="en-US" sz="1800" u="none">
                <a:solidFill>
                  <a:srgbClr val="5B8231"/>
                </a:solidFill>
                <a:latin typeface="Arial"/>
                <a:ea typeface="Arial"/>
                <a:cs typeface="Arial"/>
                <a:sym typeface="Arial"/>
              </a:rPr>
              <a:t>e.g. What will they think of next?</a:t>
            </a:r>
            <a:endParaRPr/>
          </a:p>
        </p:txBody>
      </p:sp>
      <p:pic>
        <p:nvPicPr>
          <p:cNvPr id="166" name="Google Shape;166;p19"/>
          <p:cNvPicPr preferRelativeResize="0"/>
          <p:nvPr/>
        </p:nvPicPr>
        <p:blipFill rotWithShape="1">
          <a:blip r:embed="rId3">
            <a:alphaModFix/>
          </a:blip>
          <a:srcRect b="0" l="0" r="0" t="0"/>
          <a:stretch/>
        </p:blipFill>
        <p:spPr>
          <a:xfrm>
            <a:off x="292100" y="2247900"/>
            <a:ext cx="2508250" cy="2263775"/>
          </a:xfrm>
          <a:prstGeom prst="rect">
            <a:avLst/>
          </a:prstGeom>
          <a:noFill/>
          <a:ln>
            <a:noFill/>
          </a:ln>
        </p:spPr>
      </p:pic>
      <p:sp>
        <p:nvSpPr>
          <p:cNvPr id="167" name="Google Shape;167;p19"/>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5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3"/>
          <p:cNvSpPr txBox="1"/>
          <p:nvPr/>
        </p:nvSpPr>
        <p:spPr>
          <a:xfrm>
            <a:off x="449262" y="5111750"/>
            <a:ext cx="7335837" cy="1084262"/>
          </a:xfrm>
          <a:prstGeom prst="rect">
            <a:avLst/>
          </a:prstGeom>
          <a:solidFill>
            <a:srgbClr val="F285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3" name="Google Shape;173;p33"/>
          <p:cNvSpPr txBox="1"/>
          <p:nvPr/>
        </p:nvSpPr>
        <p:spPr>
          <a:xfrm>
            <a:off x="747712" y="5178425"/>
            <a:ext cx="739775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It has to be:</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written in the third person (except final paragraph);</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written using formal and technical language.</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4" name="Google Shape;174;p33"/>
          <p:cNvSpPr txBox="1"/>
          <p:nvPr/>
        </p:nvSpPr>
        <p:spPr>
          <a:xfrm>
            <a:off x="449262" y="4117975"/>
            <a:ext cx="7335837" cy="920750"/>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5" name="Google Shape;175;p33"/>
          <p:cNvSpPr/>
          <p:nvPr>
            <p:ph type="title"/>
          </p:nvPr>
        </p:nvSpPr>
        <p:spPr>
          <a:xfrm>
            <a:off x="461963" y="549275"/>
            <a:ext cx="8220000" cy="993900"/>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000000"/>
              </a:buClr>
              <a:buSzPts val="3200"/>
              <a:buFont typeface="Arial"/>
              <a:buNone/>
            </a:pPr>
            <a:r>
              <a:rPr b="1" i="0" lang="en-US" sz="3200" u="none">
                <a:solidFill>
                  <a:srgbClr val="000000"/>
                </a:solidFill>
                <a:latin typeface="Arial"/>
                <a:ea typeface="Arial"/>
                <a:cs typeface="Arial"/>
                <a:sym typeface="Arial"/>
              </a:rPr>
              <a:t>Checklist</a:t>
            </a:r>
            <a:endParaRPr/>
          </a:p>
        </p:txBody>
      </p:sp>
      <p:sp>
        <p:nvSpPr>
          <p:cNvPr id="176" name="Google Shape;176;p33"/>
          <p:cNvSpPr txBox="1"/>
          <p:nvPr/>
        </p:nvSpPr>
        <p:spPr>
          <a:xfrm>
            <a:off x="854075" y="4192587"/>
            <a:ext cx="7632600" cy="6996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It should have:</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a mixture of causal conjunctions and </a:t>
            </a:r>
            <a:r>
              <a:rPr b="0" i="0" lang="en-US" sz="1800" u="sng">
                <a:solidFill>
                  <a:schemeClr val="hlink"/>
                </a:solidFill>
                <a:latin typeface="Arial"/>
                <a:ea typeface="Arial"/>
                <a:cs typeface="Arial"/>
                <a:sym typeface="Arial"/>
                <a:hlinkClick r:id="rId3"/>
              </a:rPr>
              <a:t>adverbials</a:t>
            </a:r>
            <a:r>
              <a:rPr b="0" i="0" lang="en-US" sz="1800" u="none">
                <a:solidFill>
                  <a:schemeClr val="dk1"/>
                </a:solidFill>
                <a:latin typeface="Arial"/>
                <a:ea typeface="Arial"/>
                <a:cs typeface="Arial"/>
                <a:sym typeface="Arial"/>
              </a:rPr>
              <a:t>.</a:t>
            </a:r>
            <a:endParaRPr/>
          </a:p>
        </p:txBody>
      </p:sp>
      <p:sp>
        <p:nvSpPr>
          <p:cNvPr id="177" name="Google Shape;177;p33"/>
          <p:cNvSpPr txBox="1"/>
          <p:nvPr/>
        </p:nvSpPr>
        <p:spPr>
          <a:xfrm>
            <a:off x="439737" y="2012950"/>
            <a:ext cx="7337400" cy="1955700"/>
          </a:xfrm>
          <a:prstGeom prst="rect">
            <a:avLst/>
          </a:prstGeom>
          <a:solidFill>
            <a:srgbClr val="FAB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8" name="Google Shape;178;p33"/>
          <p:cNvSpPr txBox="1"/>
          <p:nvPr/>
        </p:nvSpPr>
        <p:spPr>
          <a:xfrm>
            <a:off x="747712" y="2162175"/>
            <a:ext cx="72390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It needs:</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an introduction;</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opposing views of for and against; </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supporting evidence;</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a concluding paragraph that includes the writer’s own opinion;</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to be interestingly written.</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79" name="Google Shape;179;p33"/>
          <p:cNvSpPr/>
          <p:nvPr/>
        </p:nvSpPr>
        <p:spPr>
          <a:xfrm>
            <a:off x="439737" y="1250950"/>
            <a:ext cx="8220075" cy="722312"/>
          </a:xfrm>
          <a:prstGeom prst="roundRect">
            <a:avLst>
              <a:gd fmla="val 2082" name="adj"/>
            </a:avLst>
          </a:prstGeom>
          <a:noFill/>
          <a:ln>
            <a:noFill/>
          </a:ln>
        </p:spPr>
        <p:txBody>
          <a:bodyPr anchorCtr="1" anchor="ctr" bIns="252000" lIns="252000" spcFirstLastPara="1" rIns="252000" wrap="square" tIns="252000">
            <a:noAutofit/>
          </a:bodyPr>
          <a:lstStyle/>
          <a:p>
            <a:pPr indent="0" lvl="0" marL="0" marR="0" rtl="0" algn="ctr">
              <a:lnSpc>
                <a:spcPct val="90000"/>
              </a:lnSpc>
              <a:spcBef>
                <a:spcPts val="0"/>
              </a:spcBef>
              <a:spcAft>
                <a:spcPts val="0"/>
              </a:spcAft>
              <a:buClr>
                <a:srgbClr val="1C1C1C"/>
              </a:buClr>
              <a:buSzPts val="1800"/>
              <a:buFont typeface="Arial"/>
              <a:buNone/>
            </a:pPr>
            <a:r>
              <a:rPr b="0" i="0" lang="en-US" sz="1800" u="none">
                <a:solidFill>
                  <a:srgbClr val="1C1C1C"/>
                </a:solidFill>
                <a:latin typeface="Arial"/>
                <a:ea typeface="Arial"/>
                <a:cs typeface="Arial"/>
                <a:sym typeface="Arial"/>
              </a:rPr>
              <a:t>Now you have written your argument, read it through carefully.</a:t>
            </a:r>
            <a:br>
              <a:rPr b="0" i="0" lang="en-US" sz="1800" u="none">
                <a:solidFill>
                  <a:srgbClr val="1C1C1C"/>
                </a:solidFill>
                <a:latin typeface="Arial"/>
                <a:ea typeface="Arial"/>
                <a:cs typeface="Arial"/>
                <a:sym typeface="Arial"/>
              </a:rPr>
            </a:br>
            <a:r>
              <a:rPr b="0" i="0" lang="en-US" sz="1800" u="none">
                <a:solidFill>
                  <a:srgbClr val="1C1C1C"/>
                </a:solidFill>
                <a:latin typeface="Arial"/>
                <a:ea typeface="Arial"/>
                <a:cs typeface="Arial"/>
                <a:sym typeface="Arial"/>
              </a:rPr>
              <a:t> Here is the checklist from earlier:</a:t>
            </a:r>
            <a:endParaRPr/>
          </a:p>
        </p:txBody>
      </p:sp>
      <p:sp>
        <p:nvSpPr>
          <p:cNvPr id="180" name="Google Shape;180;p33"/>
          <p:cNvSpPr txBox="1"/>
          <p:nvPr/>
        </p:nvSpPr>
        <p:spPr>
          <a:xfrm>
            <a:off x="2975175" y="573025"/>
            <a:ext cx="5511600" cy="7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solidFill>
                  <a:schemeClr val="hlink"/>
                </a:solidFill>
                <a:hlinkClick r:id="rId4"/>
              </a:rPr>
              <a:t>https://www.educaplay.com/learning-resources/18833987-for_and_against_essay_quiz.html</a:t>
            </a:r>
            <a:endParaRPr sz="1800">
              <a:solidFill>
                <a:srgbClr val="1C1C1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5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3337ada3fbe_1_6"/>
          <p:cNvSpPr/>
          <p:nvPr>
            <p:ph type="title"/>
          </p:nvPr>
        </p:nvSpPr>
        <p:spPr>
          <a:xfrm>
            <a:off x="457200" y="479425"/>
            <a:ext cx="8220000" cy="993900"/>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000"/>
              <a:buFont typeface="Arial"/>
              <a:buNone/>
            </a:pPr>
            <a:r>
              <a:rPr lang="en-US" sz="2000"/>
              <a:t>Activity time!</a:t>
            </a:r>
            <a:endParaRPr/>
          </a:p>
        </p:txBody>
      </p:sp>
      <p:sp>
        <p:nvSpPr>
          <p:cNvPr id="186" name="Google Shape;186;g3337ada3fbe_1_6"/>
          <p:cNvSpPr txBox="1"/>
          <p:nvPr/>
        </p:nvSpPr>
        <p:spPr>
          <a:xfrm>
            <a:off x="809625" y="1704975"/>
            <a:ext cx="7350000" cy="3898800"/>
          </a:xfrm>
          <a:prstGeom prst="rect">
            <a:avLst/>
          </a:prstGeom>
          <a:noFill/>
          <a:ln>
            <a:noFill/>
          </a:ln>
        </p:spPr>
        <p:txBody>
          <a:bodyPr anchorCtr="0" anchor="t" bIns="45700" lIns="91425" spcFirstLastPara="1" rIns="91425" wrap="square" tIns="45700">
            <a:spAutoFit/>
          </a:bodyPr>
          <a:lstStyle/>
          <a:p>
            <a:pPr indent="-349250" lvl="0" marL="457200" rtl="0" algn="l">
              <a:lnSpc>
                <a:spcPct val="115000"/>
              </a:lnSpc>
              <a:spcBef>
                <a:spcPts val="1200"/>
              </a:spcBef>
              <a:spcAft>
                <a:spcPts val="0"/>
              </a:spcAft>
              <a:buSzPts val="1900"/>
              <a:buFont typeface="Calibri"/>
              <a:buAutoNum type="arabicPeriod"/>
            </a:pPr>
            <a:r>
              <a:rPr b="1" lang="en-US" sz="1900">
                <a:latin typeface="Calibri"/>
                <a:ea typeface="Calibri"/>
                <a:cs typeface="Calibri"/>
                <a:sym typeface="Calibri"/>
              </a:rPr>
              <a:t>Social Media: Does it do more harm than good?</a:t>
            </a:r>
            <a:endParaRPr b="1"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AutoNum type="arabicPeriod"/>
            </a:pPr>
            <a:r>
              <a:rPr b="1" lang="en-US" sz="1900">
                <a:latin typeface="Calibri"/>
                <a:ea typeface="Calibri"/>
                <a:cs typeface="Calibri"/>
                <a:sym typeface="Calibri"/>
              </a:rPr>
              <a:t>School Uniforms: Should they be mandatory?</a:t>
            </a:r>
            <a:endParaRPr b="1"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AutoNum type="arabicPeriod"/>
            </a:pPr>
            <a:r>
              <a:rPr b="1" lang="en-US" sz="1900">
                <a:latin typeface="Calibri"/>
                <a:ea typeface="Calibri"/>
                <a:cs typeface="Calibri"/>
                <a:sym typeface="Calibri"/>
              </a:rPr>
              <a:t>Online Learning: Is it as effective as traditional learning?</a:t>
            </a:r>
            <a:endParaRPr b="1"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AutoNum type="arabicPeriod"/>
            </a:pPr>
            <a:r>
              <a:rPr b="1" lang="en-US" sz="1900">
                <a:latin typeface="Calibri"/>
                <a:ea typeface="Calibri"/>
                <a:cs typeface="Calibri"/>
                <a:sym typeface="Calibri"/>
              </a:rPr>
              <a:t>Technology in Classrooms: Does it enhance or hinder learning?</a:t>
            </a:r>
            <a:endParaRPr b="1"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AutoNum type="arabicPeriod"/>
            </a:pPr>
            <a:r>
              <a:rPr b="1" lang="en-US" sz="1900">
                <a:latin typeface="Calibri"/>
                <a:ea typeface="Calibri"/>
                <a:cs typeface="Calibri"/>
                <a:sym typeface="Calibri"/>
              </a:rPr>
              <a:t>Part-Time Jobs for Students: Beneficial or distracting?</a:t>
            </a:r>
            <a:endParaRPr b="1" sz="1900">
              <a:latin typeface="Calibri"/>
              <a:ea typeface="Calibri"/>
              <a:cs typeface="Calibri"/>
              <a:sym typeface="Calibri"/>
            </a:endParaRPr>
          </a:p>
          <a:p>
            <a:pPr indent="-349250" lvl="0" marL="457200" rtl="0" algn="l">
              <a:lnSpc>
                <a:spcPct val="115000"/>
              </a:lnSpc>
              <a:spcBef>
                <a:spcPts val="0"/>
              </a:spcBef>
              <a:spcAft>
                <a:spcPts val="0"/>
              </a:spcAft>
              <a:buSzPts val="1900"/>
              <a:buAutoNum type="arabicPeriod"/>
            </a:pPr>
            <a:r>
              <a:rPr b="1" lang="en-US" sz="1900">
                <a:latin typeface="Calibri"/>
                <a:ea typeface="Calibri"/>
                <a:cs typeface="Calibri"/>
                <a:sym typeface="Calibri"/>
              </a:rPr>
              <a:t>Banning Junk Food in Schools – </a:t>
            </a:r>
            <a:r>
              <a:rPr b="1" i="1" lang="en-US" sz="1900">
                <a:latin typeface="Calibri"/>
                <a:ea typeface="Calibri"/>
                <a:cs typeface="Calibri"/>
                <a:sym typeface="Calibri"/>
              </a:rPr>
              <a:t>Should schools prohibit the sale of junk food to students?</a:t>
            </a:r>
            <a:endParaRPr b="1" i="1" sz="1900">
              <a:latin typeface="Calibri"/>
              <a:ea typeface="Calibri"/>
              <a:cs typeface="Calibri"/>
              <a:sym typeface="Calibri"/>
            </a:endParaRPr>
          </a:p>
          <a:p>
            <a:pPr indent="-349250" lvl="0" marL="457200" rtl="0" algn="l">
              <a:lnSpc>
                <a:spcPct val="115000"/>
              </a:lnSpc>
              <a:spcBef>
                <a:spcPts val="0"/>
              </a:spcBef>
              <a:spcAft>
                <a:spcPts val="0"/>
              </a:spcAft>
              <a:buSzPts val="1900"/>
              <a:buFont typeface="Calibri"/>
              <a:buAutoNum type="arabicPeriod"/>
            </a:pPr>
            <a:r>
              <a:rPr b="1" lang="en-US" sz="1900">
                <a:latin typeface="Calibri"/>
                <a:ea typeface="Calibri"/>
                <a:cs typeface="Calibri"/>
                <a:sym typeface="Calibri"/>
              </a:rPr>
              <a:t>The Influence of Celebrities on Teenagers – </a:t>
            </a:r>
            <a:r>
              <a:rPr b="1" i="1" lang="en-US" sz="1900">
                <a:latin typeface="Calibri"/>
                <a:ea typeface="Calibri"/>
                <a:cs typeface="Calibri"/>
                <a:sym typeface="Calibri"/>
              </a:rPr>
              <a:t>Do celebrities have a positive or negative impact on young people?</a:t>
            </a:r>
            <a:endParaRPr b="1" i="1" sz="1900">
              <a:latin typeface="Calibri"/>
              <a:ea typeface="Calibri"/>
              <a:cs typeface="Calibri"/>
              <a:sym typeface="Calibri"/>
            </a:endParaRPr>
          </a:p>
          <a:p>
            <a:pPr indent="0" lvl="0" marL="0" rtl="0" algn="l">
              <a:lnSpc>
                <a:spcPct val="115000"/>
              </a:lnSpc>
              <a:spcBef>
                <a:spcPts val="1200"/>
              </a:spcBef>
              <a:spcAft>
                <a:spcPts val="0"/>
              </a:spcAft>
              <a:buNone/>
            </a:pPr>
            <a:r>
              <a:t/>
            </a:r>
            <a:endParaRPr b="1" sz="1100"/>
          </a:p>
          <a:p>
            <a:pPr indent="0" lvl="0" marL="0" marR="0" rtl="0" algn="l">
              <a:lnSpc>
                <a:spcPct val="100000"/>
              </a:lnSpc>
              <a:spcBef>
                <a:spcPts val="1200"/>
              </a:spcBef>
              <a:spcAft>
                <a:spcPts val="0"/>
              </a:spcAft>
              <a:buClr>
                <a:schemeClr val="dk1"/>
              </a:buClr>
              <a:buSzPts val="1800"/>
              <a:buFont typeface="Arial"/>
              <a:buNone/>
            </a:pPr>
            <a:r>
              <a:t/>
            </a:r>
            <a:endParaRPr sz="1800">
              <a:solidFill>
                <a:schemeClr val="dk1"/>
              </a:solidFill>
            </a:endParaRPr>
          </a:p>
        </p:txBody>
      </p:sp>
      <p:sp>
        <p:nvSpPr>
          <p:cNvPr id="187" name="Google Shape;187;g3337ada3fbe_1_6"/>
          <p:cNvSpPr txBox="1"/>
          <p:nvPr/>
        </p:nvSpPr>
        <p:spPr>
          <a:xfrm>
            <a:off x="8388350" y="6005512"/>
            <a:ext cx="755700" cy="852600"/>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
        <p:nvSpPr>
          <p:cNvPr id="188" name="Google Shape;188;g3337ada3fbe_1_6"/>
          <p:cNvSpPr txBox="1"/>
          <p:nvPr/>
        </p:nvSpPr>
        <p:spPr>
          <a:xfrm>
            <a:off x="1036525" y="5486400"/>
            <a:ext cx="7280700" cy="4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1C1C1C"/>
              </a:solidFill>
            </a:endParaRPr>
          </a:p>
          <a:p>
            <a:pPr indent="0" lvl="0" marL="0" rtl="0" algn="l">
              <a:spcBef>
                <a:spcPts val="0"/>
              </a:spcBef>
              <a:spcAft>
                <a:spcPts val="0"/>
              </a:spcAft>
              <a:buNone/>
            </a:pPr>
            <a:r>
              <a:t/>
            </a:r>
            <a:endParaRPr sz="1800">
              <a:solidFill>
                <a:srgbClr val="1C1C1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9"/>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000"/>
              <a:buFont typeface="Arial"/>
              <a:buNone/>
            </a:pPr>
            <a:r>
              <a:rPr b="1" i="0" lang="en-US" sz="2000" u="none">
                <a:solidFill>
                  <a:srgbClr val="1C1C1C"/>
                </a:solidFill>
                <a:latin typeface="Arial"/>
                <a:ea typeface="Arial"/>
                <a:cs typeface="Arial"/>
                <a:sym typeface="Arial"/>
              </a:rPr>
              <a:t>3 Complete the following sentences, then replace the words in bold with other similar ones. </a:t>
            </a:r>
            <a:endParaRPr/>
          </a:p>
        </p:txBody>
      </p:sp>
      <p:sp>
        <p:nvSpPr>
          <p:cNvPr id="194" name="Google Shape;194;p9"/>
          <p:cNvSpPr txBox="1"/>
          <p:nvPr/>
        </p:nvSpPr>
        <p:spPr>
          <a:xfrm>
            <a:off x="809625" y="1704975"/>
            <a:ext cx="7350125" cy="4248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Public transport is often more convenient than taking one's car, </a:t>
            </a:r>
            <a:r>
              <a:rPr b="1" i="0" lang="en-US" sz="1800" u="none">
                <a:solidFill>
                  <a:schemeClr val="dk1"/>
                </a:solidFill>
                <a:latin typeface="Arial"/>
                <a:ea typeface="Arial"/>
                <a:cs typeface="Arial"/>
                <a:sym typeface="Arial"/>
              </a:rPr>
              <a:t>and is also </a:t>
            </a:r>
            <a:r>
              <a:rPr b="0" i="0" lang="en-US" sz="1800" u="none">
                <a:solidFill>
                  <a:srgbClr val="FF0000"/>
                </a:solidFill>
                <a:latin typeface="Arial"/>
                <a:ea typeface="Arial"/>
                <a:cs typeface="Arial"/>
                <a:sym typeface="Arial"/>
              </a:rPr>
              <a:t>very economical. (also: in addition to being, not to mention the fact that it is, etc.)</a:t>
            </a:r>
            <a:endParaRPr b="1" i="0" sz="1800" u="non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 Being able to speak a foreign language is very useful when abroad </a:t>
            </a:r>
            <a:r>
              <a:rPr b="1" i="0" lang="en-US" sz="1800" u="none">
                <a:solidFill>
                  <a:schemeClr val="dk1"/>
                </a:solidFill>
                <a:latin typeface="Arial"/>
                <a:ea typeface="Arial"/>
                <a:cs typeface="Arial"/>
                <a:sym typeface="Arial"/>
              </a:rPr>
              <a:t>Furthermore, </a:t>
            </a:r>
            <a:r>
              <a:rPr b="0" i="0" lang="en-US" sz="1800" u="none">
                <a:solidFill>
                  <a:srgbClr val="FF0000"/>
                </a:solidFill>
                <a:latin typeface="Arial"/>
                <a:ea typeface="Arial"/>
                <a:cs typeface="Arial"/>
                <a:sym typeface="Arial"/>
              </a:rPr>
              <a:t>it can be an advantage when looking for a job. (Furthermore: Moreover, Also, What is more, etc.)</a:t>
            </a:r>
            <a:endParaRPr b="1" i="0" sz="1800" u="non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 </a:t>
            </a:r>
            <a:r>
              <a:rPr b="1" i="0" lang="en-US" sz="1800" u="none">
                <a:solidFill>
                  <a:schemeClr val="dk1"/>
                </a:solidFill>
                <a:latin typeface="Arial"/>
                <a:ea typeface="Arial"/>
                <a:cs typeface="Arial"/>
                <a:sym typeface="Arial"/>
              </a:rPr>
              <a:t>Although</a:t>
            </a:r>
            <a:r>
              <a:rPr b="0" i="0" lang="en-US" sz="1800" u="none">
                <a:solidFill>
                  <a:schemeClr val="dk1"/>
                </a:solidFill>
                <a:latin typeface="Arial"/>
                <a:ea typeface="Arial"/>
                <a:cs typeface="Arial"/>
                <a:sym typeface="Arial"/>
              </a:rPr>
              <a:t> living abroad can be an interesting experience, </a:t>
            </a:r>
            <a:r>
              <a:rPr b="0" i="0" lang="en-US" sz="1800" u="none">
                <a:solidFill>
                  <a:srgbClr val="FF0000"/>
                </a:solidFill>
                <a:latin typeface="Arial"/>
                <a:ea typeface="Arial"/>
                <a:cs typeface="Arial"/>
                <a:sym typeface="Arial"/>
              </a:rPr>
              <a:t>it can also be difficult at times. (Although: Even though, Despite the fact that, etc.)</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 Being self-employed means that you are your own boss. </a:t>
            </a:r>
            <a:r>
              <a:rPr b="1" i="0" lang="en-US" sz="1800" u="none">
                <a:solidFill>
                  <a:schemeClr val="dk1"/>
                </a:solidFill>
                <a:latin typeface="Arial"/>
                <a:ea typeface="Arial"/>
                <a:cs typeface="Arial"/>
                <a:sym typeface="Arial"/>
              </a:rPr>
              <a:t>However, </a:t>
            </a:r>
            <a:r>
              <a:rPr b="0" i="0" lang="en-US" sz="1800" u="none">
                <a:solidFill>
                  <a:srgbClr val="FF0000"/>
                </a:solidFill>
                <a:latin typeface="Arial"/>
                <a:ea typeface="Arial"/>
                <a:cs typeface="Arial"/>
                <a:sym typeface="Arial"/>
              </a:rPr>
              <a:t>it also means that you are responsible if things go wrong. (However: On the other hand, Nevertheless, etc.)</a:t>
            </a:r>
            <a:endParaRPr b="1" i="0" sz="1800" u="non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5 Exercise can help you to lose weight. </a:t>
            </a:r>
            <a:r>
              <a:rPr b="1" i="0" lang="en-US" sz="1800" u="none">
                <a:solidFill>
                  <a:schemeClr val="dk1"/>
                </a:solidFill>
                <a:latin typeface="Arial"/>
                <a:ea typeface="Arial"/>
                <a:cs typeface="Arial"/>
                <a:sym typeface="Arial"/>
              </a:rPr>
              <a:t>What is more, </a:t>
            </a:r>
            <a:r>
              <a:rPr b="0" i="0" lang="en-US" sz="1800" u="none">
                <a:solidFill>
                  <a:srgbClr val="FF0000"/>
                </a:solidFill>
                <a:latin typeface="Arial"/>
                <a:ea typeface="Arial"/>
                <a:cs typeface="Arial"/>
                <a:sym typeface="Arial"/>
              </a:rPr>
              <a:t>it is very good for your health generally. (What is more: Also, Moreover, Apart from this, etc.)</a:t>
            </a:r>
            <a:endParaRPr/>
          </a:p>
        </p:txBody>
      </p:sp>
      <p:sp>
        <p:nvSpPr>
          <p:cNvPr id="195" name="Google Shape;195;p9"/>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sp>
        <p:nvSpPr>
          <p:cNvPr id="32" name="Google Shape;32;p2"/>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b="1" i="0" lang="en-US" sz="4000" u="sng">
                <a:solidFill>
                  <a:srgbClr val="1C1C1C"/>
                </a:solidFill>
                <a:latin typeface="Arial"/>
                <a:ea typeface="Arial"/>
                <a:cs typeface="Arial"/>
                <a:sym typeface="Arial"/>
              </a:rPr>
              <a:t>Learning Objectives</a:t>
            </a:r>
            <a:r>
              <a:rPr b="1" i="0" lang="en-US" sz="4000">
                <a:solidFill>
                  <a:srgbClr val="1C1C1C"/>
                </a:solidFill>
                <a:latin typeface="Arial"/>
                <a:ea typeface="Arial"/>
                <a:cs typeface="Arial"/>
                <a:sym typeface="Arial"/>
              </a:rPr>
              <a:t>:</a:t>
            </a:r>
            <a:endParaRPr/>
          </a:p>
        </p:txBody>
      </p:sp>
      <p:sp>
        <p:nvSpPr>
          <p:cNvPr id="33" name="Google Shape;33;p2"/>
          <p:cNvSpPr txBox="1"/>
          <p:nvPr/>
        </p:nvSpPr>
        <p:spPr>
          <a:xfrm>
            <a:off x="676400" y="1662100"/>
            <a:ext cx="7797300" cy="3078300"/>
          </a:xfrm>
          <a:prstGeom prst="rect">
            <a:avLst/>
          </a:prstGeom>
          <a:noFill/>
          <a:ln>
            <a:noFill/>
          </a:ln>
        </p:spPr>
        <p:txBody>
          <a:bodyPr anchorCtr="0" anchor="t" bIns="45700" lIns="91425" spcFirstLastPara="1" rIns="91425" wrap="square" tIns="45700">
            <a:spAutoFit/>
          </a:bodyPr>
          <a:lstStyle/>
          <a:p>
            <a:pPr indent="-311150" lvl="0" marL="285750" marR="0" rtl="0" algn="l">
              <a:lnSpc>
                <a:spcPct val="100000"/>
              </a:lnSpc>
              <a:spcBef>
                <a:spcPts val="0"/>
              </a:spcBef>
              <a:spcAft>
                <a:spcPts val="0"/>
              </a:spcAft>
              <a:buClr>
                <a:schemeClr val="dk1"/>
              </a:buClr>
              <a:buSzPts val="2200"/>
              <a:buFont typeface="Times New Roman"/>
              <a:buChar char="•"/>
            </a:pPr>
            <a:r>
              <a:rPr i="0" lang="en-US" sz="2200" u="none">
                <a:solidFill>
                  <a:schemeClr val="dk1"/>
                </a:solidFill>
                <a:latin typeface="Times New Roman"/>
                <a:ea typeface="Times New Roman"/>
                <a:cs typeface="Times New Roman"/>
                <a:sym typeface="Times New Roman"/>
              </a:rPr>
              <a:t>Students will explore both sides of an argument and teach students to exercise sound judgment.</a:t>
            </a:r>
            <a:endParaRPr sz="1800">
              <a:latin typeface="Times New Roman"/>
              <a:ea typeface="Times New Roman"/>
              <a:cs typeface="Times New Roman"/>
              <a:sym typeface="Times New Roman"/>
            </a:endParaRPr>
          </a:p>
          <a:p>
            <a:pPr indent="-311150" lvl="0" marL="285750" marR="0" rtl="0" algn="l">
              <a:lnSpc>
                <a:spcPct val="100000"/>
              </a:lnSpc>
              <a:spcBef>
                <a:spcPts val="0"/>
              </a:spcBef>
              <a:spcAft>
                <a:spcPts val="0"/>
              </a:spcAft>
              <a:buClr>
                <a:schemeClr val="dk1"/>
              </a:buClr>
              <a:buSzPts val="2200"/>
              <a:buFont typeface="Times New Roman"/>
              <a:buChar char="•"/>
            </a:pPr>
            <a:r>
              <a:rPr i="0" lang="en-US" sz="2200" u="none">
                <a:solidFill>
                  <a:schemeClr val="dk1"/>
                </a:solidFill>
                <a:latin typeface="Times New Roman"/>
                <a:ea typeface="Times New Roman"/>
                <a:cs typeface="Times New Roman"/>
                <a:sym typeface="Times New Roman"/>
              </a:rPr>
              <a:t>Students will improve their ability to articulate ideas clearly and coherently in written form.</a:t>
            </a:r>
            <a:endParaRPr sz="1800">
              <a:latin typeface="Times New Roman"/>
              <a:ea typeface="Times New Roman"/>
              <a:cs typeface="Times New Roman"/>
              <a:sym typeface="Times New Roman"/>
            </a:endParaRPr>
          </a:p>
          <a:p>
            <a:pPr indent="-311150" lvl="0" marL="285750" marR="0" rtl="0" algn="l">
              <a:lnSpc>
                <a:spcPct val="100000"/>
              </a:lnSpc>
              <a:spcBef>
                <a:spcPts val="0"/>
              </a:spcBef>
              <a:spcAft>
                <a:spcPts val="0"/>
              </a:spcAft>
              <a:buClr>
                <a:schemeClr val="dk1"/>
              </a:buClr>
              <a:buSzPts val="2200"/>
              <a:buFont typeface="Times New Roman"/>
              <a:buChar char="•"/>
            </a:pPr>
            <a:r>
              <a:rPr i="0" lang="en-US" sz="2200" u="none">
                <a:solidFill>
                  <a:schemeClr val="dk1"/>
                </a:solidFill>
                <a:latin typeface="Times New Roman"/>
                <a:ea typeface="Times New Roman"/>
                <a:cs typeface="Times New Roman"/>
                <a:sym typeface="Times New Roman"/>
              </a:rPr>
              <a:t>Students will learn to structure their essays logically, including introduction, body paragraphs, and conclusion.</a:t>
            </a:r>
            <a:endParaRPr sz="1800">
              <a:latin typeface="Times New Roman"/>
              <a:ea typeface="Times New Roman"/>
              <a:cs typeface="Times New Roman"/>
              <a:sym typeface="Times New Roman"/>
            </a:endParaRPr>
          </a:p>
          <a:p>
            <a:pPr indent="-311150" lvl="0" marL="285750" marR="0" rtl="0" algn="l">
              <a:lnSpc>
                <a:spcPct val="100000"/>
              </a:lnSpc>
              <a:spcBef>
                <a:spcPts val="0"/>
              </a:spcBef>
              <a:spcAft>
                <a:spcPts val="0"/>
              </a:spcAft>
              <a:buClr>
                <a:schemeClr val="dk1"/>
              </a:buClr>
              <a:buSzPts val="2200"/>
              <a:buFont typeface="Times New Roman"/>
              <a:buChar char="•"/>
            </a:pPr>
            <a:r>
              <a:rPr i="0" lang="en-US" sz="2200" u="none">
                <a:solidFill>
                  <a:schemeClr val="dk1"/>
                </a:solidFill>
                <a:latin typeface="Times New Roman"/>
                <a:ea typeface="Times New Roman"/>
                <a:cs typeface="Times New Roman"/>
                <a:sym typeface="Times New Roman"/>
              </a:rPr>
              <a:t>Students will be able to analyze a given topic or issue from multiple perspectives.</a:t>
            </a:r>
            <a:endParaRPr sz="18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0"/>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000"/>
              <a:buFont typeface="Arial"/>
              <a:buNone/>
            </a:pPr>
            <a:r>
              <a:rPr b="1" i="0" lang="en-US" sz="2000" u="none">
                <a:solidFill>
                  <a:srgbClr val="1C1C1C"/>
                </a:solidFill>
                <a:latin typeface="Arial"/>
                <a:ea typeface="Arial"/>
                <a:cs typeface="Arial"/>
                <a:sym typeface="Arial"/>
              </a:rPr>
              <a:t>3. Complete the following sentences, then replace the words in bold with other similar ones. </a:t>
            </a:r>
            <a:endParaRPr/>
          </a:p>
        </p:txBody>
      </p:sp>
      <p:sp>
        <p:nvSpPr>
          <p:cNvPr id="201" name="Google Shape;201;p10"/>
          <p:cNvSpPr txBox="1"/>
          <p:nvPr/>
        </p:nvSpPr>
        <p:spPr>
          <a:xfrm>
            <a:off x="809625" y="1704975"/>
            <a:ext cx="7350125" cy="3970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6 Experimenting on animals is cruel, </a:t>
            </a:r>
            <a:r>
              <a:rPr b="1" i="0" lang="en-US" sz="1800" u="none">
                <a:solidFill>
                  <a:schemeClr val="dk1"/>
                </a:solidFill>
                <a:latin typeface="Arial"/>
                <a:ea typeface="Arial"/>
                <a:cs typeface="Arial"/>
                <a:sym typeface="Arial"/>
              </a:rPr>
              <a:t>not to mention the fact that </a:t>
            </a:r>
            <a:r>
              <a:rPr b="0" i="0" lang="en-US" sz="1800" u="none">
                <a:solidFill>
                  <a:srgbClr val="FF0000"/>
                </a:solidFill>
                <a:latin typeface="Arial"/>
                <a:ea typeface="Arial"/>
                <a:cs typeface="Arial"/>
                <a:sym typeface="Arial"/>
              </a:rPr>
              <a:t>in most cases it is unnecessary. (not to mention the fact that: Apart from this, In addition to this, etc.)</a:t>
            </a:r>
            <a:endParaRPr b="1" i="0" sz="1800" u="non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7 Package holidays are cheap. </a:t>
            </a:r>
            <a:r>
              <a:rPr b="1" i="0" lang="en-US" sz="1800" u="none">
                <a:solidFill>
                  <a:schemeClr val="dk1"/>
                </a:solidFill>
                <a:latin typeface="Arial"/>
                <a:ea typeface="Arial"/>
                <a:cs typeface="Arial"/>
                <a:sym typeface="Arial"/>
              </a:rPr>
              <a:t>On the other hand, </a:t>
            </a:r>
            <a:r>
              <a:rPr b="0" i="0" lang="en-US" sz="1800" u="none">
                <a:solidFill>
                  <a:srgbClr val="FF0000"/>
                </a:solidFill>
                <a:latin typeface="Arial"/>
                <a:ea typeface="Arial"/>
                <a:cs typeface="Arial"/>
                <a:sym typeface="Arial"/>
              </a:rPr>
              <a:t>the accommodation provided is not always very comfortable. (On the other hand: However, Despite this, etc.)</a:t>
            </a:r>
            <a:endParaRPr b="1" i="0" sz="1800" u="non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 </a:t>
            </a:r>
            <a:r>
              <a:rPr b="1" i="0" lang="en-US" sz="1800" u="none">
                <a:solidFill>
                  <a:schemeClr val="dk1"/>
                </a:solidFill>
                <a:latin typeface="Arial"/>
                <a:ea typeface="Arial"/>
                <a:cs typeface="Arial"/>
                <a:sym typeface="Arial"/>
              </a:rPr>
              <a:t>While </a:t>
            </a:r>
            <a:r>
              <a:rPr b="0" i="0" lang="en-US" sz="1800" u="none">
                <a:solidFill>
                  <a:schemeClr val="dk1"/>
                </a:solidFill>
                <a:latin typeface="Arial"/>
                <a:ea typeface="Arial"/>
                <a:cs typeface="Arial"/>
                <a:sym typeface="Arial"/>
              </a:rPr>
              <a:t>living alone can be lonely</a:t>
            </a:r>
            <a:r>
              <a:rPr b="0" i="0" lang="en-US" sz="1800" u="none">
                <a:solidFill>
                  <a:srgbClr val="FF0000"/>
                </a:solidFill>
                <a:latin typeface="Arial"/>
                <a:ea typeface="Arial"/>
                <a:cs typeface="Arial"/>
                <a:sym typeface="Arial"/>
              </a:rPr>
              <a:t>, it can also be pleasant, as you can do what you want in your home. (While: In spite of the fact that, Although, etc.)</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9 Keeping up with fashion takes a lot of effort. </a:t>
            </a:r>
            <a:r>
              <a:rPr b="1" i="0" lang="en-US" sz="1800" u="none">
                <a:solidFill>
                  <a:schemeClr val="dk1"/>
                </a:solidFill>
                <a:latin typeface="Arial"/>
                <a:ea typeface="Arial"/>
                <a:cs typeface="Arial"/>
                <a:sym typeface="Arial"/>
              </a:rPr>
              <a:t>In addition, </a:t>
            </a:r>
            <a:r>
              <a:rPr b="0" i="0" lang="en-US" sz="1800" u="none">
                <a:solidFill>
                  <a:srgbClr val="FF0000"/>
                </a:solidFill>
                <a:latin typeface="Arial"/>
                <a:ea typeface="Arial"/>
                <a:cs typeface="Arial"/>
                <a:sym typeface="Arial"/>
              </a:rPr>
              <a:t>it can be very expensive. (In addition: Also, Furthermore, etc.)</a:t>
            </a:r>
            <a:endParaRPr b="1" i="0" sz="1800" u="non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 Watching television can be educational. </a:t>
            </a:r>
            <a:r>
              <a:rPr b="1" i="0" lang="en-US" sz="1800" u="none">
                <a:solidFill>
                  <a:schemeClr val="dk1"/>
                </a:solidFill>
                <a:latin typeface="Arial"/>
                <a:ea typeface="Arial"/>
                <a:cs typeface="Arial"/>
                <a:sym typeface="Arial"/>
              </a:rPr>
              <a:t>Nevertheless, </a:t>
            </a:r>
            <a:r>
              <a:rPr b="0" i="0" lang="en-US" sz="1800" u="none">
                <a:solidFill>
                  <a:srgbClr val="FF0000"/>
                </a:solidFill>
                <a:latin typeface="Arial"/>
                <a:ea typeface="Arial"/>
                <a:cs typeface="Arial"/>
                <a:sym typeface="Arial"/>
              </a:rPr>
              <a:t>it is not good for children to watch too much every day. (Nevertheless: However, On the other hand, etc.)</a:t>
            </a:r>
            <a:endParaRPr/>
          </a:p>
        </p:txBody>
      </p:sp>
      <p:sp>
        <p:nvSpPr>
          <p:cNvPr id="202" name="Google Shape;202;p10"/>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2"/>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400"/>
              <a:buFont typeface="Arial"/>
              <a:buNone/>
            </a:pPr>
            <a:r>
              <a:rPr b="0" i="0" lang="en-US" sz="2400" u="none">
                <a:solidFill>
                  <a:srgbClr val="1C1C1C"/>
                </a:solidFill>
                <a:latin typeface="Arial"/>
                <a:ea typeface="Arial"/>
                <a:cs typeface="Arial"/>
                <a:sym typeface="Arial"/>
              </a:rPr>
              <a:t>Read the closing paragraphs below and say whether they express a balanced consideration or the writer's opinion.</a:t>
            </a:r>
            <a:endParaRPr/>
          </a:p>
        </p:txBody>
      </p:sp>
      <p:sp>
        <p:nvSpPr>
          <p:cNvPr id="208" name="Google Shape;208;p12"/>
          <p:cNvSpPr txBox="1"/>
          <p:nvPr/>
        </p:nvSpPr>
        <p:spPr>
          <a:xfrm>
            <a:off x="1098550" y="1627187"/>
            <a:ext cx="693737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conclusion, getting married has, to my mind, more advantages than disadvantages. After all, what can be more fulfilling than a steady relationship with the person you love that lasts for the rest of your life?</a:t>
            </a:r>
            <a:endParaRPr/>
          </a:p>
        </p:txBody>
      </p:sp>
      <p:sp>
        <p:nvSpPr>
          <p:cNvPr id="209" name="Google Shape;209;p12"/>
          <p:cNvSpPr txBox="1"/>
          <p:nvPr/>
        </p:nvSpPr>
        <p:spPr>
          <a:xfrm>
            <a:off x="1495425" y="3252787"/>
            <a:ext cx="2478087" cy="2743200"/>
          </a:xfrm>
          <a:prstGeom prst="rect">
            <a:avLst/>
          </a:prstGeom>
          <a:solidFill>
            <a:srgbClr val="FAB00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for:</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emotional security, share everyday problems, share expenses </a:t>
            </a:r>
            <a:endParaRPr/>
          </a:p>
        </p:txBody>
      </p:sp>
      <p:sp>
        <p:nvSpPr>
          <p:cNvPr id="210" name="Google Shape;210;p12"/>
          <p:cNvSpPr txBox="1"/>
          <p:nvPr/>
        </p:nvSpPr>
        <p:spPr>
          <a:xfrm>
            <a:off x="5199062" y="3252787"/>
            <a:ext cx="2479675" cy="2743200"/>
          </a:xfrm>
          <a:prstGeom prst="rect">
            <a:avLst/>
          </a:prstGeom>
          <a:solidFill>
            <a:srgbClr val="C4621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against:</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 </a:t>
            </a:r>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limited personal freedom (compromises have to be made), put up with annoying habits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3"/>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400"/>
              <a:buFont typeface="Arial"/>
              <a:buNone/>
            </a:pPr>
            <a:r>
              <a:rPr b="0" i="0" lang="en-US" sz="2400" u="none">
                <a:solidFill>
                  <a:srgbClr val="1C1C1C"/>
                </a:solidFill>
                <a:latin typeface="Arial"/>
                <a:ea typeface="Arial"/>
                <a:cs typeface="Arial"/>
                <a:sym typeface="Arial"/>
              </a:rPr>
              <a:t>Read the closing paragraphs below and say whether they express a balanced consideration or the writer's opinion.</a:t>
            </a:r>
            <a:endParaRPr/>
          </a:p>
        </p:txBody>
      </p:sp>
      <p:sp>
        <p:nvSpPr>
          <p:cNvPr id="216" name="Google Shape;216;p13"/>
          <p:cNvSpPr txBox="1"/>
          <p:nvPr/>
        </p:nvSpPr>
        <p:spPr>
          <a:xfrm>
            <a:off x="1098550" y="1627187"/>
            <a:ext cx="693737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 To sum up, camping holidays do have advantages, the main one being thạt they are far cheaper than other holidays. In my opinion, however, there is too much hard work involved for them to ever feel like a real holiday.</a:t>
            </a:r>
            <a:endParaRPr/>
          </a:p>
        </p:txBody>
      </p:sp>
      <p:sp>
        <p:nvSpPr>
          <p:cNvPr id="217" name="Google Shape;217;p13"/>
          <p:cNvSpPr txBox="1"/>
          <p:nvPr/>
        </p:nvSpPr>
        <p:spPr>
          <a:xfrm>
            <a:off x="1520825" y="3252787"/>
            <a:ext cx="2479675" cy="2743200"/>
          </a:xfrm>
          <a:prstGeom prst="rect">
            <a:avLst/>
          </a:prstGeom>
          <a:solidFill>
            <a:srgbClr val="FAB00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for:</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cheap, closer to nature, chance to socialise with people</a:t>
            </a:r>
            <a:endParaRPr/>
          </a:p>
        </p:txBody>
      </p:sp>
      <p:sp>
        <p:nvSpPr>
          <p:cNvPr id="218" name="Google Shape;218;p13"/>
          <p:cNvSpPr txBox="1"/>
          <p:nvPr/>
        </p:nvSpPr>
        <p:spPr>
          <a:xfrm>
            <a:off x="5199062" y="3252787"/>
            <a:ext cx="2479675" cy="2743200"/>
          </a:xfrm>
          <a:prstGeom prst="rect">
            <a:avLst/>
          </a:prstGeom>
          <a:solidFill>
            <a:srgbClr val="C4621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against:</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 </a:t>
            </a:r>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lack of facilities, one has to do things on one's own (e.g. put up a tent), not comfortable/convenient, needs good planning</a:t>
            </a:r>
            <a:endParaRPr/>
          </a:p>
        </p:txBody>
      </p:sp>
      <p:sp>
        <p:nvSpPr>
          <p:cNvPr id="219" name="Google Shape;219;p13"/>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4"/>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400"/>
              <a:buFont typeface="Arial"/>
              <a:buNone/>
            </a:pPr>
            <a:r>
              <a:rPr b="0" i="0" lang="en-US" sz="2400" u="none">
                <a:solidFill>
                  <a:srgbClr val="1C1C1C"/>
                </a:solidFill>
                <a:latin typeface="Arial"/>
                <a:ea typeface="Arial"/>
                <a:cs typeface="Arial"/>
                <a:sym typeface="Arial"/>
              </a:rPr>
              <a:t>Read the closing paragraphs below and say whether they express a balanced consideration or the writer's opinion.</a:t>
            </a:r>
            <a:endParaRPr/>
          </a:p>
        </p:txBody>
      </p:sp>
      <p:sp>
        <p:nvSpPr>
          <p:cNvPr id="225" name="Google Shape;225;p14"/>
          <p:cNvSpPr txBox="1"/>
          <p:nvPr/>
        </p:nvSpPr>
        <p:spPr>
          <a:xfrm>
            <a:off x="1098550" y="1627187"/>
            <a:ext cx="693737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 To conclude, by looking after animals and helping them to breed, zoos play an important part in protecting many species from becoming extinct. Therefore, the negative aspects of keeping animals in captivity are balanced out by the positive ones.</a:t>
            </a:r>
            <a:endParaRPr/>
          </a:p>
        </p:txBody>
      </p:sp>
      <p:sp>
        <p:nvSpPr>
          <p:cNvPr id="226" name="Google Shape;226;p14"/>
          <p:cNvSpPr txBox="1"/>
          <p:nvPr/>
        </p:nvSpPr>
        <p:spPr>
          <a:xfrm>
            <a:off x="1495425" y="3252787"/>
            <a:ext cx="2478087" cy="2743200"/>
          </a:xfrm>
          <a:prstGeom prst="rect">
            <a:avLst/>
          </a:prstGeom>
          <a:solidFill>
            <a:srgbClr val="FAB00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for:</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better medical care, protection from extinction, lots of food, protection from hunters </a:t>
            </a:r>
            <a:endParaRPr/>
          </a:p>
        </p:txBody>
      </p:sp>
      <p:sp>
        <p:nvSpPr>
          <p:cNvPr id="227" name="Google Shape;227;p14"/>
          <p:cNvSpPr txBox="1"/>
          <p:nvPr/>
        </p:nvSpPr>
        <p:spPr>
          <a:xfrm>
            <a:off x="5199062" y="3252787"/>
            <a:ext cx="2479675" cy="2743200"/>
          </a:xfrm>
          <a:prstGeom prst="rect">
            <a:avLst/>
          </a:prstGeom>
          <a:solidFill>
            <a:srgbClr val="C4621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against:</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animals live in an unnatural environment - limited space for them - dependent on humans for survival - no freedom - loneliness/ boredom</a:t>
            </a:r>
            <a:endParaRPr/>
          </a:p>
        </p:txBody>
      </p:sp>
      <p:sp>
        <p:nvSpPr>
          <p:cNvPr id="228" name="Google Shape;228;p14"/>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5"/>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400"/>
              <a:buFont typeface="Arial"/>
              <a:buNone/>
            </a:pPr>
            <a:r>
              <a:rPr b="0" i="0" lang="en-US" sz="2400" u="none">
                <a:solidFill>
                  <a:srgbClr val="1C1C1C"/>
                </a:solidFill>
                <a:latin typeface="Arial"/>
                <a:ea typeface="Arial"/>
                <a:cs typeface="Arial"/>
                <a:sym typeface="Arial"/>
              </a:rPr>
              <a:t>Read the closing paragraphs below and say whether they express a balanced consideration or the writer's opinion.</a:t>
            </a:r>
            <a:endParaRPr/>
          </a:p>
        </p:txBody>
      </p:sp>
      <p:sp>
        <p:nvSpPr>
          <p:cNvPr id="234" name="Google Shape;234;p15"/>
          <p:cNvSpPr txBox="1"/>
          <p:nvPr/>
        </p:nvSpPr>
        <p:spPr>
          <a:xfrm>
            <a:off x="1098550" y="1627187"/>
            <a:ext cx="693737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 All in all, computers have both advantages and disadvantages. They may have replaced humans in many jobs, but they have also made our lives considerably easier, and it is now difficult to imagine life without them.</a:t>
            </a:r>
            <a:endParaRPr/>
          </a:p>
        </p:txBody>
      </p:sp>
      <p:sp>
        <p:nvSpPr>
          <p:cNvPr id="235" name="Google Shape;235;p15"/>
          <p:cNvSpPr txBox="1"/>
          <p:nvPr/>
        </p:nvSpPr>
        <p:spPr>
          <a:xfrm>
            <a:off x="1495425" y="3252787"/>
            <a:ext cx="2478087" cy="2743200"/>
          </a:xfrm>
          <a:prstGeom prst="rect">
            <a:avLst/>
          </a:prstGeom>
          <a:solidFill>
            <a:srgbClr val="FAB00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for:</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save lots of storage space - work is done faster - individuals can concentrate on more productive/creative activities</a:t>
            </a:r>
            <a:endParaRPr/>
          </a:p>
        </p:txBody>
      </p:sp>
      <p:sp>
        <p:nvSpPr>
          <p:cNvPr id="236" name="Google Shape;236;p15"/>
          <p:cNvSpPr txBox="1"/>
          <p:nvPr/>
        </p:nvSpPr>
        <p:spPr>
          <a:xfrm>
            <a:off x="5199062" y="3252787"/>
            <a:ext cx="2479675" cy="2743200"/>
          </a:xfrm>
          <a:prstGeom prst="rect">
            <a:avLst/>
          </a:prstGeom>
          <a:solidFill>
            <a:srgbClr val="C4621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against:</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many jobs have been lost - health problems</a:t>
            </a:r>
            <a:endParaRPr/>
          </a:p>
        </p:txBody>
      </p:sp>
      <p:sp>
        <p:nvSpPr>
          <p:cNvPr id="237" name="Google Shape;237;p15"/>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6"/>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400"/>
              <a:buFont typeface="Arial"/>
              <a:buNone/>
            </a:pPr>
            <a:r>
              <a:rPr b="0" i="0" lang="en-US" sz="2400" u="none">
                <a:solidFill>
                  <a:srgbClr val="1C1C1C"/>
                </a:solidFill>
                <a:latin typeface="Arial"/>
                <a:ea typeface="Arial"/>
                <a:cs typeface="Arial"/>
                <a:sym typeface="Arial"/>
              </a:rPr>
              <a:t>Read the closing paragraphs below and say whether they express a balanced consideration or the writer's opinion.</a:t>
            </a:r>
            <a:endParaRPr/>
          </a:p>
        </p:txBody>
      </p:sp>
      <p:sp>
        <p:nvSpPr>
          <p:cNvPr id="243" name="Google Shape;243;p16"/>
          <p:cNvSpPr txBox="1"/>
          <p:nvPr/>
        </p:nvSpPr>
        <p:spPr>
          <a:xfrm>
            <a:off x="1098550" y="1627187"/>
            <a:ext cx="693737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5 On the whole, while most people go on holiday to rest, this is one thing you are unlikely to do on an adventure holiday. In my opinion, this disadvantage outweighs all the advantages associated with this kind of holiday.</a:t>
            </a:r>
            <a:endParaRPr/>
          </a:p>
        </p:txBody>
      </p:sp>
      <p:sp>
        <p:nvSpPr>
          <p:cNvPr id="244" name="Google Shape;244;p16"/>
          <p:cNvSpPr txBox="1"/>
          <p:nvPr/>
        </p:nvSpPr>
        <p:spPr>
          <a:xfrm>
            <a:off x="1495425" y="3252787"/>
            <a:ext cx="2478087" cy="2743200"/>
          </a:xfrm>
          <a:prstGeom prst="rect">
            <a:avLst/>
          </a:prstGeom>
          <a:solidFill>
            <a:srgbClr val="FAB00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for:</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fun - lots of activities - no boredom - excitement - experience new things - lots of action</a:t>
            </a:r>
            <a:endParaRPr/>
          </a:p>
        </p:txBody>
      </p:sp>
      <p:sp>
        <p:nvSpPr>
          <p:cNvPr id="245" name="Google Shape;245;p16"/>
          <p:cNvSpPr txBox="1"/>
          <p:nvPr/>
        </p:nvSpPr>
        <p:spPr>
          <a:xfrm>
            <a:off x="5199062" y="3252787"/>
            <a:ext cx="2479675" cy="2743200"/>
          </a:xfrm>
          <a:prstGeom prst="rect">
            <a:avLst/>
          </a:prstGeom>
          <a:solidFill>
            <a:srgbClr val="C4621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against:</a:t>
            </a:r>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tiring, risky, no rest, expensive (e.g. equipment)</a:t>
            </a:r>
            <a:endParaRPr/>
          </a:p>
        </p:txBody>
      </p:sp>
      <p:sp>
        <p:nvSpPr>
          <p:cNvPr id="246" name="Google Shape;246;p16"/>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7"/>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400"/>
              <a:buFont typeface="Arial"/>
              <a:buNone/>
            </a:pPr>
            <a:r>
              <a:rPr b="0" i="0" lang="en-US" sz="2400" u="none">
                <a:solidFill>
                  <a:srgbClr val="1C1C1C"/>
                </a:solidFill>
                <a:latin typeface="Arial"/>
                <a:ea typeface="Arial"/>
                <a:cs typeface="Arial"/>
                <a:sym typeface="Arial"/>
              </a:rPr>
              <a:t>Read the closing paragraphs below and say whether they express a balanced consideration or the writer's opinion.</a:t>
            </a:r>
            <a:endParaRPr/>
          </a:p>
        </p:txBody>
      </p:sp>
      <p:sp>
        <p:nvSpPr>
          <p:cNvPr id="252" name="Google Shape;252;p17"/>
          <p:cNvSpPr txBox="1"/>
          <p:nvPr/>
        </p:nvSpPr>
        <p:spPr>
          <a:xfrm>
            <a:off x="1098550" y="1627187"/>
            <a:ext cx="6937375"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6. Taking everything into account, there are both advantages and disadvantages in keeping pets. In the end it is up to the individual to decide whether the pleasure associated with owning a pet is worth the work that goes with it.</a:t>
            </a:r>
            <a:endParaRPr/>
          </a:p>
        </p:txBody>
      </p:sp>
      <p:sp>
        <p:nvSpPr>
          <p:cNvPr id="253" name="Google Shape;253;p17"/>
          <p:cNvSpPr txBox="1"/>
          <p:nvPr/>
        </p:nvSpPr>
        <p:spPr>
          <a:xfrm>
            <a:off x="1495425" y="3252787"/>
            <a:ext cx="2478087" cy="2743200"/>
          </a:xfrm>
          <a:prstGeom prst="rect">
            <a:avLst/>
          </a:prstGeom>
          <a:solidFill>
            <a:srgbClr val="FAB00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for:</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good companions, protection from burglars (e.g. dogs), children learn to care for living things and be responsible.</a:t>
            </a:r>
            <a:endParaRPr/>
          </a:p>
        </p:txBody>
      </p:sp>
      <p:sp>
        <p:nvSpPr>
          <p:cNvPr id="254" name="Google Shape;254;p17"/>
          <p:cNvSpPr txBox="1"/>
          <p:nvPr/>
        </p:nvSpPr>
        <p:spPr>
          <a:xfrm>
            <a:off x="5199062" y="3252787"/>
            <a:ext cx="2479675" cy="2743200"/>
          </a:xfrm>
          <a:prstGeom prst="rect">
            <a:avLst/>
          </a:prstGeom>
          <a:solidFill>
            <a:srgbClr val="C4621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points against:</a:t>
            </a:r>
            <a:endParaRPr/>
          </a:p>
          <a:p>
            <a:pPr indent="0" lvl="0" marL="0" marR="0" rtl="0" algn="ctr">
              <a:lnSpc>
                <a:spcPct val="100000"/>
              </a:lnSpc>
              <a:spcBef>
                <a:spcPts val="0"/>
              </a:spcBef>
              <a:spcAft>
                <a:spcPts val="0"/>
              </a:spcAft>
              <a:buClr>
                <a:schemeClr val="dk1"/>
              </a:buClr>
              <a:buSzPts val="1800"/>
              <a:buFont typeface="Arial"/>
              <a:buNone/>
            </a:pPr>
            <a:r>
              <a:t/>
            </a:r>
            <a:endParaRPr b="0" i="0" sz="18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expensive to keep, noisy, need space, tie the owner down (he/she can't go away without first making provisions for their pet)</a:t>
            </a:r>
            <a:endParaRPr/>
          </a:p>
        </p:txBody>
      </p:sp>
      <p:sp>
        <p:nvSpPr>
          <p:cNvPr id="255" name="Google Shape;255;p17"/>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0"/>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1200"/>
              <a:buFont typeface="Arial"/>
              <a:buNone/>
            </a:pPr>
            <a:r>
              <a:rPr b="0" i="0" lang="en-US" sz="1200" u="none">
                <a:solidFill>
                  <a:srgbClr val="1C1C1C"/>
                </a:solidFill>
                <a:latin typeface="Arial"/>
                <a:ea typeface="Arial"/>
                <a:cs typeface="Arial"/>
                <a:sym typeface="Arial"/>
              </a:rPr>
              <a:t>7 Read the compositions and the table of "Do's" and "Don'ts". Find an example of each point in the models and write "Model A" or "Model B" next to it as well as the phrase/word itself, as in the example. Finally, decide which of the two compositions is a good model, give the paragraph plan and say what a successful argumentative essay (for and against) should or should not contain.</a:t>
            </a:r>
            <a:endParaRPr/>
          </a:p>
        </p:txBody>
      </p:sp>
      <p:pic>
        <p:nvPicPr>
          <p:cNvPr id="261" name="Google Shape;261;p20"/>
          <p:cNvPicPr preferRelativeResize="0"/>
          <p:nvPr/>
        </p:nvPicPr>
        <p:blipFill rotWithShape="1">
          <a:blip r:embed="rId3">
            <a:alphaModFix/>
          </a:blip>
          <a:srcRect b="0" l="0" r="0" t="0"/>
          <a:stretch/>
        </p:blipFill>
        <p:spPr>
          <a:xfrm>
            <a:off x="1541462" y="1336675"/>
            <a:ext cx="5649912" cy="50466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1"/>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1200"/>
              <a:buFont typeface="Arial"/>
              <a:buNone/>
            </a:pPr>
            <a:r>
              <a:rPr b="0" i="0" lang="en-US" sz="1200" u="none">
                <a:solidFill>
                  <a:srgbClr val="1C1C1C"/>
                </a:solidFill>
                <a:latin typeface="Arial"/>
                <a:ea typeface="Arial"/>
                <a:cs typeface="Arial"/>
                <a:sym typeface="Arial"/>
              </a:rPr>
              <a:t>7 Read the compositions and the table of "Do's" and "Don'ts". Find an example of each point in the models and write "Model A" or "Model B" next to it as well as the phrase/word itself, as in the example. Finally, decide which of the two compositions is a good model, give the paragraph plan and say what a successful argumentative essay (for and against) should or should not contain.</a:t>
            </a:r>
            <a:endParaRPr/>
          </a:p>
        </p:txBody>
      </p:sp>
      <p:pic>
        <p:nvPicPr>
          <p:cNvPr id="267" name="Google Shape;267;p21"/>
          <p:cNvPicPr preferRelativeResize="0"/>
          <p:nvPr/>
        </p:nvPicPr>
        <p:blipFill rotWithShape="1">
          <a:blip r:embed="rId3">
            <a:alphaModFix/>
          </a:blip>
          <a:srcRect b="0" l="0" r="0" t="0"/>
          <a:stretch/>
        </p:blipFill>
        <p:spPr>
          <a:xfrm>
            <a:off x="1433512" y="1365250"/>
            <a:ext cx="5981700" cy="50180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2"/>
          <p:cNvSpPr txBox="1"/>
          <p:nvPr/>
        </p:nvSpPr>
        <p:spPr>
          <a:xfrm>
            <a:off x="765175" y="638175"/>
            <a:ext cx="3578225" cy="5638800"/>
          </a:xfrm>
          <a:prstGeom prst="rect">
            <a:avLst/>
          </a:prstGeom>
          <a:solidFill>
            <a:srgbClr val="FAB00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A1616"/>
              </a:buClr>
              <a:buSzPts val="1600"/>
              <a:buFont typeface="Arial"/>
              <a:buNone/>
            </a:pPr>
            <a:r>
              <a:rPr b="0" i="0" lang="en-US" sz="1600" u="none">
                <a:solidFill>
                  <a:srgbClr val="1A1616"/>
                </a:solidFill>
                <a:latin typeface="Arial"/>
                <a:ea typeface="Arial"/>
                <a:cs typeface="Arial"/>
                <a:sym typeface="Arial"/>
              </a:rPr>
              <a:t>DO'S</a:t>
            </a:r>
            <a:r>
              <a:rPr b="0" i="0" lang="en-US" sz="1600" u="none">
                <a:solidFill>
                  <a:srgbClr val="FFFFFF"/>
                </a:solidFill>
                <a:latin typeface="Arial"/>
                <a:ea typeface="Arial"/>
                <a:cs typeface="Arial"/>
                <a:sym typeface="Arial"/>
              </a:rPr>
              <a:t> </a:t>
            </a:r>
            <a:endParaRPr/>
          </a:p>
          <a:p>
            <a:pPr indent="0" lvl="0" marL="0" marR="0" rtl="0" algn="l">
              <a:lnSpc>
                <a:spcPct val="100000"/>
              </a:lnSpc>
              <a:spcBef>
                <a:spcPts val="0"/>
              </a:spcBef>
              <a:spcAft>
                <a:spcPts val="0"/>
              </a:spcAft>
              <a:buClr>
                <a:schemeClr val="dk1"/>
              </a:buClr>
              <a:buSzPts val="1600"/>
              <a:buFont typeface="Arial"/>
              <a:buNone/>
            </a:pPr>
            <a:r>
              <a:t/>
            </a:r>
            <a:endParaRPr b="0" i="0" sz="1600" u="non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1600"/>
              <a:buFont typeface="Arial"/>
              <a:buNone/>
            </a:pPr>
            <a:r>
              <a:rPr b="0" i="0" lang="en-US" sz="1600" u="none">
                <a:solidFill>
                  <a:srgbClr val="FF0000"/>
                </a:solidFill>
                <a:latin typeface="Arial"/>
                <a:ea typeface="Arial"/>
                <a:cs typeface="Arial"/>
                <a:sym typeface="Arial"/>
              </a:rPr>
              <a:t>• well-developed paragraphs </a:t>
            </a:r>
            <a:r>
              <a:rPr b="0" i="0" lang="en-US" sz="1600" u="none">
                <a:solidFill>
                  <a:srgbClr val="FFFFFF"/>
                </a:solidFill>
                <a:latin typeface="Arial"/>
                <a:ea typeface="Arial"/>
                <a:cs typeface="Arial"/>
                <a:sym typeface="Arial"/>
              </a:rPr>
              <a:t>- Model A, e.g. second paragraph </a:t>
            </a:r>
            <a:endParaRPr/>
          </a:p>
          <a:p>
            <a:pPr indent="0" lvl="0" marL="0" marR="0" rtl="0" algn="l">
              <a:lnSpc>
                <a:spcPct val="100000"/>
              </a:lnSpc>
              <a:spcBef>
                <a:spcPts val="0"/>
              </a:spcBef>
              <a:spcAft>
                <a:spcPts val="0"/>
              </a:spcAft>
              <a:buClr>
                <a:srgbClr val="FF0000"/>
              </a:buClr>
              <a:buSzPts val="1600"/>
              <a:buFont typeface="Arial"/>
              <a:buNone/>
            </a:pPr>
            <a:r>
              <a:rPr b="0" i="0" lang="en-US" sz="1600" u="none">
                <a:solidFill>
                  <a:srgbClr val="FF0000"/>
                </a:solidFill>
                <a:latin typeface="Arial"/>
                <a:ea typeface="Arial"/>
                <a:cs typeface="Arial"/>
                <a:sym typeface="Arial"/>
              </a:rPr>
              <a:t>• justification of arguments </a:t>
            </a:r>
            <a:r>
              <a:rPr b="0" i="0" lang="en-US" sz="1600" u="none">
                <a:solidFill>
                  <a:srgbClr val="FFFFFF"/>
                </a:solidFill>
                <a:latin typeface="Arial"/>
                <a:ea typeface="Arial"/>
                <a:cs typeface="Arial"/>
                <a:sym typeface="Arial"/>
              </a:rPr>
              <a:t>- Model A, e.g. This can give you a great sense ... without interference from anyone else. </a:t>
            </a:r>
            <a:endParaRPr/>
          </a:p>
          <a:p>
            <a:pPr indent="0" lvl="0" marL="0" marR="0" rtl="0" algn="l">
              <a:lnSpc>
                <a:spcPct val="100000"/>
              </a:lnSpc>
              <a:spcBef>
                <a:spcPts val="0"/>
              </a:spcBef>
              <a:spcAft>
                <a:spcPts val="0"/>
              </a:spcAft>
              <a:buClr>
                <a:srgbClr val="FF0000"/>
              </a:buClr>
              <a:buSzPts val="1600"/>
              <a:buFont typeface="Arial"/>
              <a:buNone/>
            </a:pPr>
            <a:r>
              <a:rPr b="0" i="0" lang="en-US" sz="1600" u="none">
                <a:solidFill>
                  <a:srgbClr val="FF0000"/>
                </a:solidFill>
                <a:latin typeface="Arial"/>
                <a:ea typeface="Arial"/>
                <a:cs typeface="Arial"/>
                <a:sym typeface="Arial"/>
              </a:rPr>
              <a:t>• linking words/phrases </a:t>
            </a:r>
            <a:r>
              <a:rPr b="0" i="0" lang="en-US" sz="1600" u="none">
                <a:solidFill>
                  <a:srgbClr val="FFFFFF"/>
                </a:solidFill>
                <a:latin typeface="Arial"/>
                <a:ea typeface="Arial"/>
                <a:cs typeface="Arial"/>
                <a:sym typeface="Arial"/>
              </a:rPr>
              <a:t>- Model A, e.g. What is more, Finally, Moreover • quotations - Model A, e.g. 'If you don't drive your business ... </a:t>
            </a:r>
            <a:endParaRPr/>
          </a:p>
          <a:p>
            <a:pPr indent="0" lvl="0" marL="0" marR="0" rtl="0" algn="l">
              <a:lnSpc>
                <a:spcPct val="100000"/>
              </a:lnSpc>
              <a:spcBef>
                <a:spcPts val="0"/>
              </a:spcBef>
              <a:spcAft>
                <a:spcPts val="0"/>
              </a:spcAft>
              <a:buClr>
                <a:srgbClr val="FFFFFF"/>
              </a:buClr>
              <a:buSzPts val="1600"/>
              <a:buFont typeface="Arial"/>
              <a:buNone/>
            </a:pPr>
            <a:r>
              <a:rPr b="0" i="0" lang="en-US" sz="1600" u="none">
                <a:solidFill>
                  <a:srgbClr val="FFFFFF"/>
                </a:solidFill>
                <a:latin typeface="Arial"/>
                <a:ea typeface="Arial"/>
                <a:cs typeface="Arial"/>
                <a:sym typeface="Arial"/>
              </a:rPr>
              <a:t>• </a:t>
            </a:r>
            <a:r>
              <a:rPr b="0" i="0" lang="en-US" sz="1600" u="none">
                <a:solidFill>
                  <a:srgbClr val="FF0000"/>
                </a:solidFill>
                <a:latin typeface="Arial"/>
                <a:ea typeface="Arial"/>
                <a:cs typeface="Arial"/>
                <a:sym typeface="Arial"/>
              </a:rPr>
              <a:t>generalisations - </a:t>
            </a:r>
            <a:r>
              <a:rPr b="0" i="0" lang="en-US" sz="1600" u="none">
                <a:solidFill>
                  <a:srgbClr val="FFFFFF"/>
                </a:solidFill>
                <a:latin typeface="Arial"/>
                <a:ea typeface="Arial"/>
                <a:cs typeface="Arial"/>
                <a:sym typeface="Arial"/>
              </a:rPr>
              <a:t>Model A, e.g. 3rd paragraph 2nd sentence </a:t>
            </a:r>
            <a:endParaRPr/>
          </a:p>
          <a:p>
            <a:pPr indent="0" lvl="0" marL="0" marR="0" rtl="0" algn="l">
              <a:lnSpc>
                <a:spcPct val="100000"/>
              </a:lnSpc>
              <a:spcBef>
                <a:spcPts val="0"/>
              </a:spcBef>
              <a:spcAft>
                <a:spcPts val="0"/>
              </a:spcAft>
              <a:buClr>
                <a:srgbClr val="FF0000"/>
              </a:buClr>
              <a:buSzPts val="1600"/>
              <a:buFont typeface="Arial"/>
              <a:buNone/>
            </a:pPr>
            <a:r>
              <a:rPr b="0" i="0" lang="en-US" sz="1600" u="none">
                <a:solidFill>
                  <a:srgbClr val="FF0000"/>
                </a:solidFill>
                <a:latin typeface="Arial"/>
                <a:ea typeface="Arial"/>
                <a:cs typeface="Arial"/>
                <a:sym typeface="Arial"/>
              </a:rPr>
              <a:t>• reference to specific statistics - </a:t>
            </a:r>
            <a:r>
              <a:rPr b="0" i="0" lang="en-US" sz="1600" u="none">
                <a:solidFill>
                  <a:srgbClr val="FFFFFF"/>
                </a:solidFill>
                <a:latin typeface="Arial"/>
                <a:ea typeface="Arial"/>
                <a:cs typeface="Arial"/>
                <a:sym typeface="Arial"/>
              </a:rPr>
              <a:t>Model A, e.g. ... a 1996 government study found that over a quarter of businesses ... within the first two years. </a:t>
            </a:r>
            <a:endParaRPr/>
          </a:p>
          <a:p>
            <a:pPr indent="0" lvl="0" marL="0" marR="0" rtl="0" algn="l">
              <a:lnSpc>
                <a:spcPct val="100000"/>
              </a:lnSpc>
              <a:spcBef>
                <a:spcPts val="0"/>
              </a:spcBef>
              <a:spcAft>
                <a:spcPts val="0"/>
              </a:spcAft>
              <a:buClr>
                <a:srgbClr val="FF0000"/>
              </a:buClr>
              <a:buSzPts val="1600"/>
              <a:buFont typeface="Arial"/>
              <a:buNone/>
            </a:pPr>
            <a:r>
              <a:rPr b="0" i="0" lang="en-US" sz="1600" u="none">
                <a:solidFill>
                  <a:srgbClr val="FF0000"/>
                </a:solidFill>
                <a:latin typeface="Arial"/>
                <a:ea typeface="Arial"/>
                <a:cs typeface="Arial"/>
                <a:sym typeface="Arial"/>
              </a:rPr>
              <a:t>• opinion only in the last paragraph </a:t>
            </a:r>
            <a:r>
              <a:rPr b="0" i="0" lang="en-US" sz="1600" u="none">
                <a:solidFill>
                  <a:srgbClr val="FFFFFF"/>
                </a:solidFill>
                <a:latin typeface="Arial"/>
                <a:ea typeface="Arial"/>
                <a:cs typeface="Arial"/>
                <a:sym typeface="Arial"/>
              </a:rPr>
              <a:t>- Model A, e.g. ... it seems to me ...</a:t>
            </a:r>
            <a:endParaRPr/>
          </a:p>
        </p:txBody>
      </p:sp>
      <p:sp>
        <p:nvSpPr>
          <p:cNvPr id="273" name="Google Shape;273;p22"/>
          <p:cNvSpPr txBox="1"/>
          <p:nvPr/>
        </p:nvSpPr>
        <p:spPr>
          <a:xfrm>
            <a:off x="4725987" y="638175"/>
            <a:ext cx="3533775" cy="5638800"/>
          </a:xfrm>
          <a:prstGeom prst="rect">
            <a:avLst/>
          </a:prstGeom>
          <a:solidFill>
            <a:srgbClr val="FAB00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1A1616"/>
              </a:buClr>
              <a:buSzPts val="1800"/>
              <a:buFont typeface="Arial"/>
              <a:buNone/>
            </a:pPr>
            <a:r>
              <a:rPr b="0" i="0" lang="en-US" sz="1800" u="none">
                <a:solidFill>
                  <a:srgbClr val="1A1616"/>
                </a:solidFill>
                <a:latin typeface="Arial"/>
                <a:ea typeface="Arial"/>
                <a:cs typeface="Arial"/>
                <a:sym typeface="Arial"/>
              </a:rPr>
              <a:t>DON'TS </a:t>
            </a:r>
            <a:endParaRPr/>
          </a:p>
          <a:p>
            <a:pPr indent="0" lvl="0" marL="0" marR="0" rtl="0" algn="l">
              <a:lnSpc>
                <a:spcPct val="100000"/>
              </a:lnSpc>
              <a:spcBef>
                <a:spcPts val="0"/>
              </a:spcBef>
              <a:spcAft>
                <a:spcPts val="0"/>
              </a:spcAft>
              <a:buClr>
                <a:schemeClr val="dk1"/>
              </a:buClr>
              <a:buSzPts val="1800"/>
              <a:buFont typeface="Arial"/>
              <a:buNone/>
            </a:pPr>
            <a:r>
              <a:t/>
            </a:r>
            <a:endParaRPr b="0" i="0" sz="1800" u="none">
              <a:solidFill>
                <a:srgbClr val="1A1616"/>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 informal style (short forms) - </a:t>
            </a:r>
            <a:r>
              <a:rPr b="0" i="0" lang="en-US" sz="1800" u="none">
                <a:solidFill>
                  <a:srgbClr val="FFFFFF"/>
                </a:solidFill>
                <a:latin typeface="Arial"/>
                <a:ea typeface="Arial"/>
                <a:cs typeface="Arial"/>
                <a:sym typeface="Arial"/>
              </a:rPr>
              <a:t>Model B, e.g. you're, it's, they've, don't </a:t>
            </a:r>
            <a:endParaRPr/>
          </a:p>
          <a:p>
            <a:pPr indent="0" lvl="0" marL="0" marR="0" rtl="0" algn="l">
              <a:lnSpc>
                <a:spcPct val="100000"/>
              </a:lnSpc>
              <a:spcBef>
                <a:spcPts val="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one sentence paragraphs - </a:t>
            </a:r>
            <a:r>
              <a:rPr b="0" i="0" lang="en-US" sz="1800" u="none">
                <a:solidFill>
                  <a:srgbClr val="FFFFFF"/>
                </a:solidFill>
                <a:latin typeface="Arial"/>
                <a:ea typeface="Arial"/>
                <a:cs typeface="Arial"/>
                <a:sym typeface="Arial"/>
              </a:rPr>
              <a:t>Model B, e.g. In my opinion, self-employment has various advantages </a:t>
            </a:r>
            <a:endParaRPr/>
          </a:p>
          <a:p>
            <a:pPr indent="0" lvl="0" marL="0" marR="0" rtl="0" algn="l">
              <a:lnSpc>
                <a:spcPct val="100000"/>
              </a:lnSpc>
              <a:spcBef>
                <a:spcPts val="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 </a:t>
            </a:r>
            <a:r>
              <a:rPr lang="en-US" sz="1800">
                <a:solidFill>
                  <a:srgbClr val="FF0000"/>
                </a:solidFill>
              </a:rPr>
              <a:t>overgeneralisations</a:t>
            </a:r>
            <a:r>
              <a:rPr b="0" i="0" lang="en-US" sz="1800" u="none">
                <a:solidFill>
                  <a:srgbClr val="FF0000"/>
                </a:solidFill>
                <a:latin typeface="Arial"/>
                <a:ea typeface="Arial"/>
                <a:cs typeface="Arial"/>
                <a:sym typeface="Arial"/>
              </a:rPr>
              <a:t> - </a:t>
            </a:r>
            <a:r>
              <a:rPr b="0" i="0" lang="en-US" sz="1800" u="none">
                <a:solidFill>
                  <a:srgbClr val="FFFFFF"/>
                </a:solidFill>
                <a:latin typeface="Arial"/>
                <a:ea typeface="Arial"/>
                <a:cs typeface="Arial"/>
                <a:sym typeface="Arial"/>
              </a:rPr>
              <a:t>Model B, e.g. Everyone wants to have their own business ... </a:t>
            </a:r>
            <a:endParaRPr/>
          </a:p>
          <a:p>
            <a:pPr indent="0" lvl="0" marL="0" marR="0" rtl="0" algn="l">
              <a:lnSpc>
                <a:spcPct val="100000"/>
              </a:lnSpc>
              <a:spcBef>
                <a:spcPts val="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 personal examples - </a:t>
            </a:r>
            <a:r>
              <a:rPr b="0" i="0" lang="en-US" sz="1800" u="none">
                <a:solidFill>
                  <a:srgbClr val="FFFFFF"/>
                </a:solidFill>
                <a:latin typeface="Arial"/>
                <a:ea typeface="Arial"/>
                <a:cs typeface="Arial"/>
                <a:sym typeface="Arial"/>
              </a:rPr>
              <a:t>Model B, e.g. ... my uncle has opened his own shop. </a:t>
            </a:r>
            <a:endParaRPr/>
          </a:p>
          <a:p>
            <a:pPr indent="0" lvl="0" marL="0" marR="0" rtl="0" algn="l">
              <a:lnSpc>
                <a:spcPct val="100000"/>
              </a:lnSpc>
              <a:spcBef>
                <a:spcPts val="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 opinion in the first paragraph </a:t>
            </a:r>
            <a:r>
              <a:rPr b="0" i="0" lang="en-US" sz="1800" u="none">
                <a:solidFill>
                  <a:srgbClr val="FFFFFF"/>
                </a:solidFill>
                <a:latin typeface="Arial"/>
                <a:ea typeface="Arial"/>
                <a:cs typeface="Arial"/>
                <a:sym typeface="Arial"/>
              </a:rPr>
              <a:t>- Model B, e.g. In my opinion ... </a:t>
            </a:r>
            <a:endParaRPr/>
          </a:p>
          <a:p>
            <a:pPr indent="0" lvl="0" marL="0" marR="0" rtl="0" algn="l">
              <a:lnSpc>
                <a:spcPct val="100000"/>
              </a:lnSpc>
              <a:spcBef>
                <a:spcPts val="0"/>
              </a:spcBef>
              <a:spcAft>
                <a:spcPts val="0"/>
              </a:spcAft>
              <a:buClr>
                <a:srgbClr val="FF0000"/>
              </a:buClr>
              <a:buSzPts val="1800"/>
              <a:buFont typeface="Arial"/>
              <a:buNone/>
            </a:pPr>
            <a:r>
              <a:rPr b="0" i="0" lang="en-US" sz="1800" u="none">
                <a:solidFill>
                  <a:srgbClr val="FF0000"/>
                </a:solidFill>
                <a:latin typeface="Arial"/>
                <a:ea typeface="Arial"/>
                <a:cs typeface="Arial"/>
                <a:sym typeface="Arial"/>
              </a:rPr>
              <a:t>• blind use of statistics - </a:t>
            </a:r>
            <a:r>
              <a:rPr b="0" i="0" lang="en-US" sz="1800" u="none">
                <a:solidFill>
                  <a:srgbClr val="FFFFFF"/>
                </a:solidFill>
                <a:latin typeface="Arial"/>
                <a:ea typeface="Arial"/>
                <a:cs typeface="Arial"/>
                <a:sym typeface="Arial"/>
              </a:rPr>
              <a:t>Model B, e.g. Statistics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g3337ada3fbe_1_0"/>
          <p:cNvSpPr/>
          <p:nvPr>
            <p:ph type="title"/>
          </p:nvPr>
        </p:nvSpPr>
        <p:spPr>
          <a:xfrm>
            <a:off x="457200" y="479425"/>
            <a:ext cx="8220000" cy="993900"/>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lang="en-US"/>
              <a:t>Warm up Activity</a:t>
            </a:r>
            <a:endParaRPr/>
          </a:p>
        </p:txBody>
      </p:sp>
      <p:sp>
        <p:nvSpPr>
          <p:cNvPr id="39" name="Google Shape;39;g3337ada3fbe_1_0"/>
          <p:cNvSpPr txBox="1"/>
          <p:nvPr/>
        </p:nvSpPr>
        <p:spPr>
          <a:xfrm>
            <a:off x="941387" y="1662112"/>
            <a:ext cx="7208700" cy="785100"/>
          </a:xfrm>
          <a:prstGeom prst="rect">
            <a:avLst/>
          </a:prstGeom>
          <a:noFill/>
          <a:ln>
            <a:noFill/>
          </a:ln>
        </p:spPr>
        <p:txBody>
          <a:bodyPr anchorCtr="0" anchor="t" bIns="45700" lIns="91425" spcFirstLastPara="1" rIns="91425" wrap="square" tIns="45700">
            <a:spAutoFit/>
          </a:bodyPr>
          <a:lstStyle/>
          <a:p>
            <a:pPr indent="-514350" lvl="0" marL="457200" rtl="0" algn="l">
              <a:lnSpc>
                <a:spcPct val="115000"/>
              </a:lnSpc>
              <a:spcBef>
                <a:spcPts val="1200"/>
              </a:spcBef>
              <a:spcAft>
                <a:spcPts val="0"/>
              </a:spcAft>
              <a:buClr>
                <a:schemeClr val="dk1"/>
              </a:buClr>
              <a:buSzPts val="4500"/>
              <a:buFont typeface="Times New Roman"/>
              <a:buChar char="•"/>
            </a:pPr>
            <a:r>
              <a:rPr lang="en-US" sz="3400" u="sng">
                <a:solidFill>
                  <a:schemeClr val="hlink"/>
                </a:solidFill>
                <a:hlinkClick r:id="rId3"/>
              </a:rPr>
              <a:t>Technology makes life easier</a:t>
            </a:r>
            <a:endParaRPr sz="1800">
              <a:solidFill>
                <a:schemeClr val="dk1"/>
              </a:solidFill>
            </a:endParaRPr>
          </a:p>
        </p:txBody>
      </p:sp>
      <p:pic>
        <p:nvPicPr>
          <p:cNvPr id="40" name="Google Shape;40;g3337ada3fbe_1_0"/>
          <p:cNvPicPr preferRelativeResize="0"/>
          <p:nvPr/>
        </p:nvPicPr>
        <p:blipFill>
          <a:blip r:embed="rId4">
            <a:alphaModFix/>
          </a:blip>
          <a:stretch>
            <a:fillRect/>
          </a:stretch>
        </p:blipFill>
        <p:spPr>
          <a:xfrm>
            <a:off x="1050979" y="2494173"/>
            <a:ext cx="6985349" cy="3888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3"/>
          <p:cNvSpPr txBox="1"/>
          <p:nvPr/>
        </p:nvSpPr>
        <p:spPr>
          <a:xfrm>
            <a:off x="457200" y="3821112"/>
            <a:ext cx="8220075" cy="1344612"/>
          </a:xfrm>
          <a:prstGeom prst="rect">
            <a:avLst/>
          </a:prstGeom>
          <a:solidFill>
            <a:srgbClr val="F285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79" name="Google Shape;279;p23"/>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Should Homework Be Banned?</a:t>
            </a:r>
            <a:endParaRPr/>
          </a:p>
        </p:txBody>
      </p:sp>
      <p:pic>
        <p:nvPicPr>
          <p:cNvPr id="280" name="Google Shape;280;p23"/>
          <p:cNvPicPr preferRelativeResize="0"/>
          <p:nvPr/>
        </p:nvPicPr>
        <p:blipFill rotWithShape="1">
          <a:blip r:embed="rId3">
            <a:alphaModFix/>
          </a:blip>
          <a:srcRect b="0" l="0" r="0" t="0"/>
          <a:stretch/>
        </p:blipFill>
        <p:spPr>
          <a:xfrm>
            <a:off x="6043612" y="3365500"/>
            <a:ext cx="2339975" cy="3041650"/>
          </a:xfrm>
          <a:prstGeom prst="rect">
            <a:avLst/>
          </a:prstGeom>
          <a:noFill/>
          <a:ln>
            <a:noFill/>
          </a:ln>
        </p:spPr>
      </p:pic>
      <p:grpSp>
        <p:nvGrpSpPr>
          <p:cNvPr id="281" name="Google Shape;281;p23"/>
          <p:cNvGrpSpPr/>
          <p:nvPr/>
        </p:nvGrpSpPr>
        <p:grpSpPr>
          <a:xfrm>
            <a:off x="1854200" y="1546225"/>
            <a:ext cx="1933575" cy="1825625"/>
            <a:chOff x="1024189" y="1473200"/>
            <a:chExt cx="1933502" cy="1825585"/>
          </a:xfrm>
        </p:grpSpPr>
        <p:pic>
          <p:nvPicPr>
            <p:cNvPr id="282" name="Google Shape;282;p23"/>
            <p:cNvPicPr preferRelativeResize="0"/>
            <p:nvPr/>
          </p:nvPicPr>
          <p:blipFill rotWithShape="1">
            <a:blip r:embed="rId4">
              <a:alphaModFix/>
            </a:blip>
            <a:srcRect b="0" l="0" r="0" t="0"/>
            <a:stretch/>
          </p:blipFill>
          <p:spPr>
            <a:xfrm>
              <a:off x="1024189" y="1473200"/>
              <a:ext cx="1933502" cy="1825585"/>
            </a:xfrm>
            <a:prstGeom prst="rect">
              <a:avLst/>
            </a:prstGeom>
            <a:noFill/>
            <a:ln>
              <a:noFill/>
            </a:ln>
          </p:spPr>
        </p:pic>
        <p:sp>
          <p:nvSpPr>
            <p:cNvPr id="283" name="Google Shape;283;p23"/>
            <p:cNvSpPr txBox="1"/>
            <p:nvPr/>
          </p:nvSpPr>
          <p:spPr>
            <a:xfrm>
              <a:off x="1269486" y="1708541"/>
              <a:ext cx="147371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Let’s take a look at an example…</a:t>
              </a:r>
              <a:endParaRPr/>
            </a:p>
          </p:txBody>
        </p:sp>
      </p:grpSp>
      <p:grpSp>
        <p:nvGrpSpPr>
          <p:cNvPr id="284" name="Google Shape;284;p23"/>
          <p:cNvGrpSpPr/>
          <p:nvPr/>
        </p:nvGrpSpPr>
        <p:grpSpPr>
          <a:xfrm flipH="1">
            <a:off x="4621212" y="1493837"/>
            <a:ext cx="2339975" cy="2092325"/>
            <a:chOff x="-1959132" y="1473200"/>
            <a:chExt cx="2172644" cy="2051379"/>
          </a:xfrm>
        </p:grpSpPr>
        <p:pic>
          <p:nvPicPr>
            <p:cNvPr id="285" name="Google Shape;285;p23"/>
            <p:cNvPicPr preferRelativeResize="0"/>
            <p:nvPr/>
          </p:nvPicPr>
          <p:blipFill rotWithShape="1">
            <a:blip r:embed="rId5">
              <a:alphaModFix/>
            </a:blip>
            <a:srcRect b="0" l="0" r="0" t="0"/>
            <a:stretch/>
          </p:blipFill>
          <p:spPr>
            <a:xfrm>
              <a:off x="-1959132" y="1473200"/>
              <a:ext cx="2172644" cy="2051379"/>
            </a:xfrm>
            <a:prstGeom prst="rect">
              <a:avLst/>
            </a:prstGeom>
            <a:noFill/>
            <a:ln>
              <a:noFill/>
            </a:ln>
          </p:spPr>
        </p:pic>
        <p:sp>
          <p:nvSpPr>
            <p:cNvPr id="286" name="Google Shape;286;p23"/>
            <p:cNvSpPr txBox="1"/>
            <p:nvPr/>
          </p:nvSpPr>
          <p:spPr>
            <a:xfrm>
              <a:off x="-1959132" y="1667794"/>
              <a:ext cx="2172644"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Here is a balanced argument about whether homework should be banned! </a:t>
              </a:r>
              <a:endParaRPr/>
            </a:p>
          </p:txBody>
        </p:sp>
      </p:grpSp>
      <p:pic>
        <p:nvPicPr>
          <p:cNvPr id="287" name="Google Shape;287;p23"/>
          <p:cNvPicPr preferRelativeResize="0"/>
          <p:nvPr/>
        </p:nvPicPr>
        <p:blipFill rotWithShape="1">
          <a:blip r:embed="rId6">
            <a:alphaModFix/>
          </a:blip>
          <a:srcRect b="0" l="0" r="0" t="0"/>
          <a:stretch/>
        </p:blipFill>
        <p:spPr>
          <a:xfrm>
            <a:off x="738187" y="3371850"/>
            <a:ext cx="2233612" cy="3041650"/>
          </a:xfrm>
          <a:prstGeom prst="rect">
            <a:avLst/>
          </a:prstGeom>
          <a:noFill/>
          <a:ln>
            <a:noFill/>
          </a:ln>
        </p:spPr>
      </p:pic>
      <p:sp>
        <p:nvSpPr>
          <p:cNvPr id="288" name="Google Shape;288;p23"/>
          <p:cNvSpPr txBox="1"/>
          <p:nvPr/>
        </p:nvSpPr>
        <p:spPr>
          <a:xfrm>
            <a:off x="2455862" y="3889375"/>
            <a:ext cx="4103687"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You may already have an opinion but wait until you’ve heard both sides of the argument before making your final choice!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7"/>
          <p:cNvSpPr txBox="1"/>
          <p:nvPr/>
        </p:nvSpPr>
        <p:spPr>
          <a:xfrm>
            <a:off x="457200" y="3821112"/>
            <a:ext cx="8220075" cy="1344612"/>
          </a:xfrm>
          <a:prstGeom prst="rect">
            <a:avLst/>
          </a:prstGeom>
          <a:solidFill>
            <a:srgbClr val="F285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94" name="Google Shape;294;p27"/>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Should Homework Be Banned?</a:t>
            </a:r>
            <a:endParaRPr/>
          </a:p>
        </p:txBody>
      </p:sp>
      <p:pic>
        <p:nvPicPr>
          <p:cNvPr id="295" name="Google Shape;295;p27"/>
          <p:cNvPicPr preferRelativeResize="0"/>
          <p:nvPr/>
        </p:nvPicPr>
        <p:blipFill rotWithShape="1">
          <a:blip r:embed="rId3">
            <a:alphaModFix/>
          </a:blip>
          <a:srcRect b="0" l="0" r="0" t="0"/>
          <a:stretch/>
        </p:blipFill>
        <p:spPr>
          <a:xfrm>
            <a:off x="6043612" y="3365500"/>
            <a:ext cx="2339975" cy="3041650"/>
          </a:xfrm>
          <a:prstGeom prst="rect">
            <a:avLst/>
          </a:prstGeom>
          <a:noFill/>
          <a:ln>
            <a:noFill/>
          </a:ln>
        </p:spPr>
      </p:pic>
      <p:grpSp>
        <p:nvGrpSpPr>
          <p:cNvPr id="296" name="Google Shape;296;p27"/>
          <p:cNvGrpSpPr/>
          <p:nvPr/>
        </p:nvGrpSpPr>
        <p:grpSpPr>
          <a:xfrm>
            <a:off x="1854200" y="1546225"/>
            <a:ext cx="1933575" cy="1825625"/>
            <a:chOff x="1024189" y="1473200"/>
            <a:chExt cx="1933502" cy="1825585"/>
          </a:xfrm>
        </p:grpSpPr>
        <p:pic>
          <p:nvPicPr>
            <p:cNvPr id="297" name="Google Shape;297;p27"/>
            <p:cNvPicPr preferRelativeResize="0"/>
            <p:nvPr/>
          </p:nvPicPr>
          <p:blipFill rotWithShape="1">
            <a:blip r:embed="rId4">
              <a:alphaModFix/>
            </a:blip>
            <a:srcRect b="0" l="0" r="0" t="0"/>
            <a:stretch/>
          </p:blipFill>
          <p:spPr>
            <a:xfrm>
              <a:off x="1024189" y="1473200"/>
              <a:ext cx="1933502" cy="1825585"/>
            </a:xfrm>
            <a:prstGeom prst="rect">
              <a:avLst/>
            </a:prstGeom>
            <a:noFill/>
            <a:ln>
              <a:noFill/>
            </a:ln>
          </p:spPr>
        </p:pic>
        <p:sp>
          <p:nvSpPr>
            <p:cNvPr id="298" name="Google Shape;298;p27"/>
            <p:cNvSpPr txBox="1"/>
            <p:nvPr/>
          </p:nvSpPr>
          <p:spPr>
            <a:xfrm>
              <a:off x="1254083" y="1820121"/>
              <a:ext cx="147371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What do </a:t>
              </a:r>
              <a:r>
                <a:rPr b="1" i="0" lang="en-US" sz="1800" u="none">
                  <a:solidFill>
                    <a:schemeClr val="dk1"/>
                  </a:solidFill>
                  <a:latin typeface="Arial"/>
                  <a:ea typeface="Arial"/>
                  <a:cs typeface="Arial"/>
                  <a:sym typeface="Arial"/>
                </a:rPr>
                <a:t>you</a:t>
              </a:r>
              <a:r>
                <a:rPr b="0" i="0" lang="en-US" sz="1800" u="none">
                  <a:solidFill>
                    <a:schemeClr val="dk1"/>
                  </a:solidFill>
                  <a:latin typeface="Arial"/>
                  <a:ea typeface="Arial"/>
                  <a:cs typeface="Arial"/>
                  <a:sym typeface="Arial"/>
                </a:rPr>
                <a:t> think? </a:t>
              </a:r>
              <a:endParaRPr/>
            </a:p>
          </p:txBody>
        </p:sp>
      </p:grpSp>
      <p:pic>
        <p:nvPicPr>
          <p:cNvPr id="299" name="Google Shape;299;p27"/>
          <p:cNvPicPr preferRelativeResize="0"/>
          <p:nvPr/>
        </p:nvPicPr>
        <p:blipFill rotWithShape="1">
          <a:blip r:embed="rId5">
            <a:alphaModFix/>
          </a:blip>
          <a:srcRect b="0" l="0" r="0" t="0"/>
          <a:stretch/>
        </p:blipFill>
        <p:spPr>
          <a:xfrm>
            <a:off x="738187" y="3371850"/>
            <a:ext cx="2233612" cy="3041650"/>
          </a:xfrm>
          <a:prstGeom prst="rect">
            <a:avLst/>
          </a:prstGeom>
          <a:noFill/>
          <a:ln>
            <a:noFill/>
          </a:ln>
        </p:spPr>
      </p:pic>
      <p:sp>
        <p:nvSpPr>
          <p:cNvPr id="300" name="Google Shape;300;p27"/>
          <p:cNvSpPr txBox="1"/>
          <p:nvPr/>
        </p:nvSpPr>
        <p:spPr>
          <a:xfrm>
            <a:off x="2455862" y="4051300"/>
            <a:ext cx="4103687" cy="8318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Which argument was stronger? </a:t>
            </a:r>
            <a:endParaRPr/>
          </a:p>
        </p:txBody>
      </p:sp>
      <p:grpSp>
        <p:nvGrpSpPr>
          <p:cNvPr id="301" name="Google Shape;301;p27"/>
          <p:cNvGrpSpPr/>
          <p:nvPr/>
        </p:nvGrpSpPr>
        <p:grpSpPr>
          <a:xfrm flipH="1">
            <a:off x="5291137" y="1539875"/>
            <a:ext cx="1689100" cy="1825625"/>
            <a:chOff x="1024189" y="1473200"/>
            <a:chExt cx="1933502" cy="1825585"/>
          </a:xfrm>
        </p:grpSpPr>
        <p:pic>
          <p:nvPicPr>
            <p:cNvPr id="302" name="Google Shape;302;p27"/>
            <p:cNvPicPr preferRelativeResize="0"/>
            <p:nvPr/>
          </p:nvPicPr>
          <p:blipFill rotWithShape="1">
            <a:blip r:embed="rId6">
              <a:alphaModFix/>
            </a:blip>
            <a:srcRect b="0" l="0" r="0" t="0"/>
            <a:stretch/>
          </p:blipFill>
          <p:spPr>
            <a:xfrm>
              <a:off x="1024189" y="1473200"/>
              <a:ext cx="1933502" cy="1825585"/>
            </a:xfrm>
            <a:prstGeom prst="rect">
              <a:avLst/>
            </a:prstGeom>
            <a:noFill/>
            <a:ln>
              <a:noFill/>
            </a:ln>
          </p:spPr>
        </p:pic>
        <p:sp>
          <p:nvSpPr>
            <p:cNvPr id="303" name="Google Shape;303;p27"/>
            <p:cNvSpPr txBox="1"/>
            <p:nvPr/>
          </p:nvSpPr>
          <p:spPr>
            <a:xfrm>
              <a:off x="1179124" y="1688595"/>
              <a:ext cx="162363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Did you change your mind?</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8"/>
          <p:cNvSpPr txBox="1"/>
          <p:nvPr/>
        </p:nvSpPr>
        <p:spPr>
          <a:xfrm>
            <a:off x="0" y="5376862"/>
            <a:ext cx="9144000" cy="923925"/>
          </a:xfrm>
          <a:prstGeom prst="rect">
            <a:avLst/>
          </a:prstGeom>
          <a:solidFill>
            <a:srgbClr val="F08014"/>
          </a:solidFill>
          <a:ln cap="flat" cmpd="sng" w="12700">
            <a:solidFill>
              <a:srgbClr val="F0801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09" name="Google Shape;309;p28"/>
          <p:cNvSpPr txBox="1"/>
          <p:nvPr/>
        </p:nvSpPr>
        <p:spPr>
          <a:xfrm>
            <a:off x="779462" y="2516187"/>
            <a:ext cx="7585075" cy="2681287"/>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Many people see homework as an important part of school life; </a:t>
            </a:r>
            <a:r>
              <a:rPr b="0" i="0" lang="en-US" sz="1800" u="none">
                <a:solidFill>
                  <a:schemeClr val="dk1"/>
                </a:solidFill>
                <a:latin typeface="Arial"/>
                <a:ea typeface="Arial"/>
                <a:cs typeface="Arial"/>
                <a:sym typeface="Arial"/>
              </a:rPr>
              <a:t>almost like an extension of the lesson. If the teacher cannot fit everything that is needed to be taught into the lesson, then being able to set homework is essential. This way, </a:t>
            </a:r>
            <a:r>
              <a:rPr b="1" i="0" lang="en-US" sz="1800" u="none">
                <a:solidFill>
                  <a:schemeClr val="dk1"/>
                </a:solidFill>
                <a:latin typeface="Arial"/>
                <a:ea typeface="Arial"/>
                <a:cs typeface="Arial"/>
                <a:sym typeface="Arial"/>
              </a:rPr>
              <a:t>pupils can continue the learning at home, </a:t>
            </a:r>
            <a:r>
              <a:rPr b="0" i="0" lang="en-US" sz="1800" u="none">
                <a:solidFill>
                  <a:schemeClr val="dk1"/>
                </a:solidFill>
                <a:latin typeface="Arial"/>
                <a:ea typeface="Arial"/>
                <a:cs typeface="Arial"/>
                <a:sym typeface="Arial"/>
              </a:rPr>
              <a:t>which in turn helps their understanding and knowledge of the subject. In fact, recent research shows a positive link between the amount children do for homework and their achievement levels. </a:t>
            </a:r>
            <a:endParaRPr/>
          </a:p>
        </p:txBody>
      </p:sp>
      <p:pic>
        <p:nvPicPr>
          <p:cNvPr id="310" name="Google Shape;310;p28"/>
          <p:cNvPicPr preferRelativeResize="0"/>
          <p:nvPr/>
        </p:nvPicPr>
        <p:blipFill rotWithShape="1">
          <a:blip r:embed="rId3">
            <a:alphaModFix/>
          </a:blip>
          <a:srcRect b="0" l="0" r="0" t="0"/>
          <a:stretch/>
        </p:blipFill>
        <p:spPr>
          <a:xfrm>
            <a:off x="628650" y="542925"/>
            <a:ext cx="2211387" cy="2090737"/>
          </a:xfrm>
          <a:prstGeom prst="rect">
            <a:avLst/>
          </a:prstGeom>
          <a:noFill/>
          <a:ln>
            <a:noFill/>
          </a:ln>
        </p:spPr>
      </p:pic>
      <p:pic>
        <p:nvPicPr>
          <p:cNvPr id="311" name="Google Shape;311;p28"/>
          <p:cNvPicPr preferRelativeResize="0"/>
          <p:nvPr/>
        </p:nvPicPr>
        <p:blipFill rotWithShape="1">
          <a:blip r:embed="rId4">
            <a:alphaModFix/>
          </a:blip>
          <a:srcRect b="0" l="0" r="0" t="0"/>
          <a:stretch/>
        </p:blipFill>
        <p:spPr>
          <a:xfrm>
            <a:off x="2724150" y="536575"/>
            <a:ext cx="3670300" cy="2097087"/>
          </a:xfrm>
          <a:prstGeom prst="rect">
            <a:avLst/>
          </a:prstGeom>
          <a:noFill/>
          <a:ln>
            <a:noFill/>
          </a:ln>
        </p:spPr>
      </p:pic>
      <p:grpSp>
        <p:nvGrpSpPr>
          <p:cNvPr id="312" name="Google Shape;312;p28"/>
          <p:cNvGrpSpPr/>
          <p:nvPr/>
        </p:nvGrpSpPr>
        <p:grpSpPr>
          <a:xfrm>
            <a:off x="6383337" y="549275"/>
            <a:ext cx="2076450" cy="2079625"/>
            <a:chOff x="553559" y="0"/>
            <a:chExt cx="1980557" cy="2079088"/>
          </a:xfrm>
        </p:grpSpPr>
        <p:sp>
          <p:nvSpPr>
            <p:cNvPr id="313" name="Google Shape;313;p28"/>
            <p:cNvSpPr txBox="1"/>
            <p:nvPr/>
          </p:nvSpPr>
          <p:spPr>
            <a:xfrm>
              <a:off x="553559" y="0"/>
              <a:ext cx="1980557" cy="2079088"/>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14" name="Google Shape;314;p28"/>
            <p:cNvSpPr txBox="1"/>
            <p:nvPr/>
          </p:nvSpPr>
          <p:spPr>
            <a:xfrm>
              <a:off x="611146" y="261548"/>
              <a:ext cx="1877737"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For and against… we need to note down the different sides of the argument.</a:t>
              </a:r>
              <a:endParaRPr/>
            </a:p>
          </p:txBody>
        </p:sp>
      </p:grpSp>
      <p:grpSp>
        <p:nvGrpSpPr>
          <p:cNvPr id="315" name="Google Shape;315;p28"/>
          <p:cNvGrpSpPr/>
          <p:nvPr/>
        </p:nvGrpSpPr>
        <p:grpSpPr>
          <a:xfrm flipH="1">
            <a:off x="6380162" y="4814887"/>
            <a:ext cx="1689100" cy="1825625"/>
            <a:chOff x="1024189" y="1473200"/>
            <a:chExt cx="1933502" cy="1825585"/>
          </a:xfrm>
        </p:grpSpPr>
        <p:pic>
          <p:nvPicPr>
            <p:cNvPr id="316" name="Google Shape;316;p28"/>
            <p:cNvPicPr preferRelativeResize="0"/>
            <p:nvPr/>
          </p:nvPicPr>
          <p:blipFill rotWithShape="1">
            <a:blip r:embed="rId5">
              <a:alphaModFix/>
            </a:blip>
            <a:srcRect b="0" l="0" r="0" t="0"/>
            <a:stretch/>
          </p:blipFill>
          <p:spPr>
            <a:xfrm>
              <a:off x="1024189" y="1473200"/>
              <a:ext cx="1933502" cy="1825585"/>
            </a:xfrm>
            <a:prstGeom prst="rect">
              <a:avLst/>
            </a:prstGeom>
            <a:noFill/>
            <a:ln>
              <a:noFill/>
            </a:ln>
          </p:spPr>
        </p:pic>
        <p:sp>
          <p:nvSpPr>
            <p:cNvPr id="317" name="Google Shape;317;p28"/>
            <p:cNvSpPr txBox="1"/>
            <p:nvPr/>
          </p:nvSpPr>
          <p:spPr>
            <a:xfrm>
              <a:off x="1163622" y="1579538"/>
              <a:ext cx="1654639"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That needs to go on the planning sheet…</a:t>
              </a:r>
              <a:endParaRPr/>
            </a:p>
          </p:txBody>
        </p:sp>
      </p:grpSp>
      <p:sp>
        <p:nvSpPr>
          <p:cNvPr id="318" name="Google Shape;318;p28"/>
          <p:cNvSpPr txBox="1"/>
          <p:nvPr/>
        </p:nvSpPr>
        <p:spPr>
          <a:xfrm>
            <a:off x="654050" y="5372100"/>
            <a:ext cx="5757862"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 the example, it’s all about whether banning homework is a good or bad idea. Your issue will have different arguments.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0"/>
                                        </p:tgtEl>
                                        <p:attrNameLst>
                                          <p:attrName>style.visibility</p:attrName>
                                        </p:attrNameLst>
                                      </p:cBhvr>
                                      <p:to>
                                        <p:strVal val="visible"/>
                                      </p:to>
                                    </p:set>
                                    <p:animEffect filter="fade" transition="in">
                                      <p:cBhvr>
                                        <p:cTn dur="500"/>
                                        <p:tgtEl>
                                          <p:spTgt spid="3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
                                        <p:tgtEl>
                                          <p:spTgt spid="3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500"/>
                                        <p:tgtEl>
                                          <p:spTgt spid="318"/>
                                        </p:tgtEl>
                                      </p:cBhvr>
                                    </p:animEffect>
                                  </p:childTnLst>
                                </p:cTn>
                              </p:par>
                              <p:par>
                                <p:cTn fill="hold" nodeType="withEffect" presetClass="entr" presetID="10" presetSubtype="0">
                                  <p:stCondLst>
                                    <p:cond delay="0"/>
                                  </p:stCondLst>
                                  <p:childTnLst>
                                    <p:set>
                                      <p:cBhvr>
                                        <p:cTn dur="1" fill="hold">
                                          <p:stCondLst>
                                            <p:cond delay="0"/>
                                          </p:stCondLst>
                                        </p:cTn>
                                        <p:tgtEl>
                                          <p:spTgt spid="308"/>
                                        </p:tgtEl>
                                        <p:attrNameLst>
                                          <p:attrName>style.visibility</p:attrName>
                                        </p:attrNameLst>
                                      </p:cBhvr>
                                      <p:to>
                                        <p:strVal val="visible"/>
                                      </p:to>
                                    </p:set>
                                    <p:animEffect filter="fade" transition="in">
                                      <p:cBhvr>
                                        <p:cTn dur="500"/>
                                        <p:tgtEl>
                                          <p:spTgt spid="3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graphicFrame>
        <p:nvGraphicFramePr>
          <p:cNvPr id="323" name="Google Shape;323;p29"/>
          <p:cNvGraphicFramePr/>
          <p:nvPr/>
        </p:nvGraphicFramePr>
        <p:xfrm>
          <a:off x="2292350" y="765175"/>
          <a:ext cx="3000000" cy="3000000"/>
        </p:xfrm>
        <a:graphic>
          <a:graphicData uri="http://schemas.openxmlformats.org/drawingml/2006/table">
            <a:tbl>
              <a:tblPr>
                <a:noFill/>
                <a:tableStyleId>{4F8F3802-58AC-413C-A7A3-987DB7AB7834}</a:tableStyleId>
              </a:tblPr>
              <a:tblGrid>
                <a:gridCol w="3048000"/>
                <a:gridCol w="3048000"/>
              </a:tblGrid>
              <a:tr h="365125">
                <a:tc gridSpan="2">
                  <a:txBody>
                    <a:bodyPr/>
                    <a:lstStyle/>
                    <a:p>
                      <a:pPr indent="0" lvl="0" marL="0" marR="0" rtl="0" algn="ctr">
                        <a:lnSpc>
                          <a:spcPct val="100000"/>
                        </a:lnSpc>
                        <a:spcBef>
                          <a:spcPts val="0"/>
                        </a:spcBef>
                        <a:spcAft>
                          <a:spcPts val="0"/>
                        </a:spcAft>
                        <a:buClr>
                          <a:srgbClr val="FFFFFF"/>
                        </a:buClr>
                        <a:buSzPts val="1800"/>
                        <a:buFont typeface="Arial"/>
                        <a:buNone/>
                      </a:pPr>
                      <a:r>
                        <a:rPr b="1" i="0" lang="en-US" sz="1800" u="none" cap="none" strike="noStrike">
                          <a:solidFill>
                            <a:srgbClr val="FFFFFF"/>
                          </a:solidFill>
                          <a:latin typeface="Arial"/>
                          <a:ea typeface="Arial"/>
                          <a:cs typeface="Arial"/>
                          <a:sym typeface="Arial"/>
                        </a:rPr>
                        <a:t>Should Homework Be Banned?</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2"/>
                    </a:solidFill>
                  </a:tcPr>
                </a:tc>
                <a:tc hMerge="1"/>
              </a:tr>
              <a:tr h="387350">
                <a:tc>
                  <a:txBody>
                    <a:bodyPr/>
                    <a:lstStyle/>
                    <a:p>
                      <a:pPr indent="0" lvl="0" marL="0" marR="0" rtl="0" algn="ctr">
                        <a:lnSpc>
                          <a:spcPct val="100000"/>
                        </a:lnSpc>
                        <a:spcBef>
                          <a:spcPts val="0"/>
                        </a:spcBef>
                        <a:spcAft>
                          <a:spcPts val="0"/>
                        </a:spcAft>
                        <a:buClr>
                          <a:srgbClr val="1C1C1C"/>
                        </a:buClr>
                        <a:buSzPts val="1800"/>
                        <a:buFont typeface="Arial"/>
                        <a:buNone/>
                      </a:pPr>
                      <a:r>
                        <a:rPr b="1" i="0" lang="en-US" sz="1800" u="none" cap="none" strike="noStrike">
                          <a:solidFill>
                            <a:srgbClr val="1C1C1C"/>
                          </a:solidFill>
                          <a:latin typeface="Arial"/>
                          <a:ea typeface="Arial"/>
                          <a:cs typeface="Arial"/>
                          <a:sym typeface="Arial"/>
                        </a:rPr>
                        <a:t>For</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7D9CD"/>
                    </a:solidFill>
                  </a:tcPr>
                </a:tc>
                <a:tc>
                  <a:txBody>
                    <a:bodyPr/>
                    <a:lstStyle/>
                    <a:p>
                      <a:pPr indent="0" lvl="0" marL="0" marR="0" rtl="0" algn="ctr">
                        <a:lnSpc>
                          <a:spcPct val="100000"/>
                        </a:lnSpc>
                        <a:spcBef>
                          <a:spcPts val="0"/>
                        </a:spcBef>
                        <a:spcAft>
                          <a:spcPts val="0"/>
                        </a:spcAft>
                        <a:buClr>
                          <a:srgbClr val="1C1C1C"/>
                        </a:buClr>
                        <a:buSzPts val="1800"/>
                        <a:buFont typeface="Arial"/>
                        <a:buNone/>
                      </a:pPr>
                      <a:r>
                        <a:rPr b="1" i="0" lang="en-US" sz="1800" u="none" cap="none" strike="noStrike">
                          <a:solidFill>
                            <a:srgbClr val="1C1C1C"/>
                          </a:solidFill>
                          <a:latin typeface="Arial"/>
                          <a:ea typeface="Arial"/>
                          <a:cs typeface="Arial"/>
                          <a:sym typeface="Arial"/>
                        </a:rPr>
                        <a:t>Against</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7D9CD"/>
                    </a:solidFill>
                  </a:tcPr>
                </a:tc>
              </a:tr>
              <a:tr h="4481500">
                <a:tc>
                  <a:txBody>
                    <a:bodyPr/>
                    <a:lstStyle/>
                    <a:p>
                      <a:pPr indent="-285750" lvl="0" marL="285750" marR="0" rtl="0" algn="l">
                        <a:lnSpc>
                          <a:spcPct val="100000"/>
                        </a:lnSpc>
                        <a:spcBef>
                          <a:spcPts val="0"/>
                        </a:spcBef>
                        <a:spcAft>
                          <a:spcPts val="0"/>
                        </a:spcAft>
                        <a:buClr>
                          <a:srgbClr val="1C1C1C"/>
                        </a:buClr>
                        <a:buSzPts val="1800"/>
                        <a:buFont typeface="Arial"/>
                        <a:buChar char="•"/>
                      </a:pPr>
                      <a:r>
                        <a:rPr b="0" i="0" lang="en-US" sz="1800" u="none" cap="none" strike="noStrike">
                          <a:solidFill>
                            <a:srgbClr val="1C1C1C"/>
                          </a:solidFill>
                          <a:latin typeface="Arial"/>
                          <a:ea typeface="Arial"/>
                          <a:cs typeface="Arial"/>
                          <a:sym typeface="Arial"/>
                        </a:rPr>
                        <a:t>Homework is an important part of school life and helps pupils continue their learning at home. </a:t>
                      </a:r>
                      <a:endParaRPr/>
                    </a:p>
                    <a:p>
                      <a:pPr indent="-285750" lvl="0" marL="285750" marR="0" rtl="0" algn="l">
                        <a:lnSpc>
                          <a:spcPct val="100000"/>
                        </a:lnSpc>
                        <a:spcBef>
                          <a:spcPts val="0"/>
                        </a:spcBef>
                        <a:spcAft>
                          <a:spcPts val="0"/>
                        </a:spcAft>
                        <a:buClr>
                          <a:srgbClr val="002060"/>
                        </a:buClr>
                        <a:buSzPts val="1800"/>
                        <a:buFont typeface="Arial"/>
                        <a:buChar char="•"/>
                      </a:pPr>
                      <a:r>
                        <a:rPr b="0" i="0" lang="en-US" sz="1800" u="none" cap="none" strike="noStrike">
                          <a:solidFill>
                            <a:srgbClr val="002060"/>
                          </a:solidFill>
                          <a:latin typeface="Arial"/>
                          <a:ea typeface="Arial"/>
                          <a:cs typeface="Arial"/>
                          <a:sym typeface="Arial"/>
                        </a:rPr>
                        <a:t>(Research shows a positive link between homework and achievement levels.)</a:t>
                      </a:r>
                      <a:endParaRPr/>
                    </a:p>
                    <a:p>
                      <a:pPr indent="-285750" lvl="0" marL="285750" marR="0" rtl="0" algn="l">
                        <a:lnSpc>
                          <a:spcPct val="100000"/>
                        </a:lnSpc>
                        <a:spcBef>
                          <a:spcPts val="0"/>
                        </a:spcBef>
                        <a:spcAft>
                          <a:spcPts val="0"/>
                        </a:spcAft>
                        <a:buClr>
                          <a:srgbClr val="1C1C1C"/>
                        </a:buClr>
                        <a:buSzPts val="1800"/>
                        <a:buFont typeface="Arial"/>
                        <a:buChar char="•"/>
                      </a:pPr>
                      <a:r>
                        <a:rPr b="0" i="0" lang="en-US" sz="1800" u="none" cap="none" strike="noStrike">
                          <a:solidFill>
                            <a:srgbClr val="1C1C1C"/>
                          </a:solidFill>
                          <a:latin typeface="Arial"/>
                          <a:ea typeface="Arial"/>
                          <a:cs typeface="Arial"/>
                          <a:sym typeface="Arial"/>
                        </a:rPr>
                        <a:t>Many parents like being a part of their child’s learning and welcome the chance to help them at home. </a:t>
                      </a:r>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rgbClr val="1C1C1C"/>
                        </a:solidFill>
                        <a:latin typeface="Arial"/>
                        <a:ea typeface="Arial"/>
                        <a:cs typeface="Arial"/>
                        <a:sym typeface="Arial"/>
                      </a:endParaRPr>
                    </a:p>
                    <a:p>
                      <a:pPr indent="0" lvl="0" marL="0" marR="0" rtl="0" algn="l">
                        <a:spcBef>
                          <a:spcPts val="0"/>
                        </a:spcBef>
                        <a:spcAft>
                          <a:spcPts val="0"/>
                        </a:spcAft>
                        <a:buNone/>
                      </a:pPr>
                      <a:r>
                        <a:t/>
                      </a:r>
                      <a:endParaRPr b="0" i="0" sz="1800" u="none">
                        <a:solidFill>
                          <a:srgbClr val="1C1C1C"/>
                        </a:solidFill>
                        <a:latin typeface="Arial"/>
                        <a:ea typeface="Arial"/>
                        <a:cs typeface="Arial"/>
                        <a:sym typeface="Aria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BEDE8"/>
                    </a:solidFill>
                  </a:tcPr>
                </a:tc>
                <a:tc>
                  <a:txBody>
                    <a:bodyPr/>
                    <a:lstStyle/>
                    <a:p>
                      <a:pPr indent="-285750" lvl="0" marL="285750" marR="0" rtl="0" algn="l">
                        <a:lnSpc>
                          <a:spcPct val="100000"/>
                        </a:lnSpc>
                        <a:spcBef>
                          <a:spcPts val="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Children need time away from education, including time to play and do exercise. </a:t>
                      </a:r>
                      <a:endParaRPr/>
                    </a:p>
                    <a:p>
                      <a:pPr indent="-285750" lvl="0" marL="285750" marR="0" rtl="0" algn="l">
                        <a:lnSpc>
                          <a:spcPct val="100000"/>
                        </a:lnSpc>
                        <a:spcBef>
                          <a:spcPts val="0"/>
                        </a:spcBef>
                        <a:spcAft>
                          <a:spcPts val="0"/>
                        </a:spcAft>
                        <a:buClr>
                          <a:srgbClr val="002060"/>
                        </a:buClr>
                        <a:buSzPts val="1800"/>
                        <a:buFont typeface="Arial"/>
                        <a:buChar char="•"/>
                      </a:pPr>
                      <a:r>
                        <a:rPr b="0" i="0" lang="en-US" sz="1800" u="none">
                          <a:solidFill>
                            <a:srgbClr val="002060"/>
                          </a:solidFill>
                          <a:latin typeface="Arial"/>
                          <a:ea typeface="Arial"/>
                          <a:cs typeface="Arial"/>
                          <a:sym typeface="Arial"/>
                        </a:rPr>
                        <a:t>(Government guidelines: 60 minutes exercise a day.)</a:t>
                      </a:r>
                      <a:endParaRPr/>
                    </a:p>
                    <a:p>
                      <a:pPr indent="-285750" lvl="0" marL="285750" marR="0" rtl="0" algn="l">
                        <a:lnSpc>
                          <a:spcPct val="100000"/>
                        </a:lnSpc>
                        <a:spcBef>
                          <a:spcPts val="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Other parents feel overwhelmed with the amount of homework their child brings home. Some don’t understand it and struggle to find time to help their child.</a:t>
                      </a:r>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a:solidFill>
                          <a:srgbClr val="1C1C1C"/>
                        </a:solidFill>
                        <a:latin typeface="Arial"/>
                        <a:ea typeface="Arial"/>
                        <a:cs typeface="Arial"/>
                        <a:sym typeface="Arial"/>
                      </a:endParaRPr>
                    </a:p>
                    <a:p>
                      <a:pPr indent="0" lvl="0" marL="0" marR="0" rtl="0" algn="l">
                        <a:spcBef>
                          <a:spcPts val="0"/>
                        </a:spcBef>
                        <a:spcAft>
                          <a:spcPts val="0"/>
                        </a:spcAft>
                        <a:buNone/>
                      </a:pPr>
                      <a:r>
                        <a:t/>
                      </a:r>
                      <a:endParaRPr b="0" i="0" sz="1800" u="none">
                        <a:solidFill>
                          <a:srgbClr val="1C1C1C"/>
                        </a:solidFill>
                        <a:latin typeface="Arial"/>
                        <a:ea typeface="Arial"/>
                        <a:cs typeface="Arial"/>
                        <a:sym typeface="Aria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BEDE8"/>
                    </a:solidFill>
                  </a:tcPr>
                </a:tc>
              </a:tr>
            </a:tbl>
          </a:graphicData>
        </a:graphic>
      </p:graphicFrame>
      <p:sp>
        <p:nvSpPr>
          <p:cNvPr id="324" name="Google Shape;324;p29"/>
          <p:cNvSpPr/>
          <p:nvPr/>
        </p:nvSpPr>
        <p:spPr>
          <a:xfrm>
            <a:off x="1677987" y="765175"/>
            <a:ext cx="614362" cy="385762"/>
          </a:xfrm>
          <a:prstGeom prst="rightArrow">
            <a:avLst>
              <a:gd fmla="val 14819" name="adj1"/>
              <a:gd fmla="val 50000" name="adj2"/>
            </a:avLst>
          </a:prstGeom>
          <a:solidFill>
            <a:srgbClr val="FAB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5" name="Google Shape;325;p29"/>
          <p:cNvSpPr txBox="1"/>
          <p:nvPr/>
        </p:nvSpPr>
        <p:spPr>
          <a:xfrm>
            <a:off x="444500" y="688975"/>
            <a:ext cx="1317625" cy="9239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Write the title of your argument here</a:t>
            </a:r>
            <a:endParaRPr/>
          </a:p>
          <a:p>
            <a:pPr indent="0" lvl="0" marL="0" marR="0" rtl="0" algn="l">
              <a:lnSpc>
                <a:spcPct val="100000"/>
              </a:lnSpc>
              <a:spcBef>
                <a:spcPts val="0"/>
              </a:spcBef>
              <a:spcAft>
                <a:spcPts val="0"/>
              </a:spcAft>
              <a:buNone/>
            </a:pPr>
            <a:r>
              <a:t/>
            </a:r>
            <a:endParaRPr b="1" i="0" sz="1200" u="none">
              <a:solidFill>
                <a:schemeClr val="dk1"/>
              </a:solidFill>
              <a:latin typeface="Arial"/>
              <a:ea typeface="Arial"/>
              <a:cs typeface="Arial"/>
              <a:sym typeface="Arial"/>
            </a:endParaRPr>
          </a:p>
        </p:txBody>
      </p:sp>
      <p:sp>
        <p:nvSpPr>
          <p:cNvPr id="326" name="Google Shape;326;p29"/>
          <p:cNvSpPr/>
          <p:nvPr/>
        </p:nvSpPr>
        <p:spPr>
          <a:xfrm>
            <a:off x="1677987" y="1865312"/>
            <a:ext cx="614362" cy="385762"/>
          </a:xfrm>
          <a:prstGeom prst="rightArrow">
            <a:avLst>
              <a:gd fmla="val 14819" name="adj1"/>
              <a:gd fmla="val 50000" name="adj2"/>
            </a:avLst>
          </a:prstGeom>
          <a:solidFill>
            <a:srgbClr val="FAB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27" name="Google Shape;327;p29"/>
          <p:cNvSpPr txBox="1"/>
          <p:nvPr/>
        </p:nvSpPr>
        <p:spPr>
          <a:xfrm>
            <a:off x="444500" y="1789112"/>
            <a:ext cx="1233487" cy="9239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Arial"/>
              <a:buNone/>
            </a:pPr>
            <a:r>
              <a:rPr b="1" i="0" lang="en-US" sz="1200" u="none">
                <a:solidFill>
                  <a:schemeClr val="dk1"/>
                </a:solidFill>
                <a:latin typeface="Arial"/>
                <a:ea typeface="Arial"/>
                <a:cs typeface="Arial"/>
                <a:sym typeface="Arial"/>
              </a:rPr>
              <a:t>Write your first argument here</a:t>
            </a:r>
            <a:endParaRPr/>
          </a:p>
          <a:p>
            <a:pPr indent="0" lvl="0" marL="0" marR="0" rtl="0" algn="l">
              <a:lnSpc>
                <a:spcPct val="100000"/>
              </a:lnSpc>
              <a:spcBef>
                <a:spcPts val="0"/>
              </a:spcBef>
              <a:spcAft>
                <a:spcPts val="0"/>
              </a:spcAft>
              <a:buNone/>
            </a:pPr>
            <a:r>
              <a:t/>
            </a:r>
            <a:endParaRPr b="1" i="0" sz="1200" u="none">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0"/>
          <p:cNvSpPr txBox="1"/>
          <p:nvPr/>
        </p:nvSpPr>
        <p:spPr>
          <a:xfrm>
            <a:off x="457200" y="3821112"/>
            <a:ext cx="8220075" cy="1344612"/>
          </a:xfrm>
          <a:prstGeom prst="rect">
            <a:avLst/>
          </a:prstGeom>
          <a:solidFill>
            <a:srgbClr val="F285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333" name="Google Shape;333;p30"/>
          <p:cNvPicPr preferRelativeResize="0"/>
          <p:nvPr/>
        </p:nvPicPr>
        <p:blipFill rotWithShape="1">
          <a:blip r:embed="rId3">
            <a:alphaModFix/>
          </a:blip>
          <a:srcRect b="0" l="0" r="0" t="0"/>
          <a:stretch/>
        </p:blipFill>
        <p:spPr>
          <a:xfrm>
            <a:off x="6043612" y="3365500"/>
            <a:ext cx="2339975" cy="3041650"/>
          </a:xfrm>
          <a:prstGeom prst="rect">
            <a:avLst/>
          </a:prstGeom>
          <a:noFill/>
          <a:ln>
            <a:noFill/>
          </a:ln>
        </p:spPr>
      </p:pic>
      <p:grpSp>
        <p:nvGrpSpPr>
          <p:cNvPr id="334" name="Google Shape;334;p30"/>
          <p:cNvGrpSpPr/>
          <p:nvPr/>
        </p:nvGrpSpPr>
        <p:grpSpPr>
          <a:xfrm>
            <a:off x="1854200" y="1546225"/>
            <a:ext cx="1933575" cy="1825625"/>
            <a:chOff x="1024189" y="1473200"/>
            <a:chExt cx="1933502" cy="1825585"/>
          </a:xfrm>
        </p:grpSpPr>
        <p:pic>
          <p:nvPicPr>
            <p:cNvPr id="335" name="Google Shape;335;p30"/>
            <p:cNvPicPr preferRelativeResize="0"/>
            <p:nvPr/>
          </p:nvPicPr>
          <p:blipFill rotWithShape="1">
            <a:blip r:embed="rId4">
              <a:alphaModFix/>
            </a:blip>
            <a:srcRect b="0" l="0" r="0" t="0"/>
            <a:stretch/>
          </p:blipFill>
          <p:spPr>
            <a:xfrm>
              <a:off x="1024189" y="1473200"/>
              <a:ext cx="1933502" cy="1825585"/>
            </a:xfrm>
            <a:prstGeom prst="rect">
              <a:avLst/>
            </a:prstGeom>
            <a:noFill/>
            <a:ln>
              <a:noFill/>
            </a:ln>
          </p:spPr>
        </p:pic>
        <p:sp>
          <p:nvSpPr>
            <p:cNvPr id="336" name="Google Shape;336;p30"/>
            <p:cNvSpPr txBox="1"/>
            <p:nvPr/>
          </p:nvSpPr>
          <p:spPr>
            <a:xfrm>
              <a:off x="1102072" y="1581332"/>
              <a:ext cx="1777735"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Now we need to note down the other arguments.</a:t>
              </a:r>
              <a:endParaRPr/>
            </a:p>
          </p:txBody>
        </p:sp>
      </p:grpSp>
      <p:pic>
        <p:nvPicPr>
          <p:cNvPr id="337" name="Google Shape;337;p30"/>
          <p:cNvPicPr preferRelativeResize="0"/>
          <p:nvPr/>
        </p:nvPicPr>
        <p:blipFill rotWithShape="1">
          <a:blip r:embed="rId5">
            <a:alphaModFix/>
          </a:blip>
          <a:srcRect b="0" l="0" r="0" t="0"/>
          <a:stretch/>
        </p:blipFill>
        <p:spPr>
          <a:xfrm>
            <a:off x="738187" y="3371850"/>
            <a:ext cx="2233612" cy="3041650"/>
          </a:xfrm>
          <a:prstGeom prst="rect">
            <a:avLst/>
          </a:prstGeom>
          <a:noFill/>
          <a:ln>
            <a:noFill/>
          </a:ln>
        </p:spPr>
      </p:pic>
      <p:sp>
        <p:nvSpPr>
          <p:cNvPr id="338" name="Google Shape;338;p30"/>
          <p:cNvSpPr txBox="1"/>
          <p:nvPr/>
        </p:nvSpPr>
        <p:spPr>
          <a:xfrm>
            <a:off x="2455862" y="3902075"/>
            <a:ext cx="4103687" cy="12001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Now note down all the for and against points for </a:t>
            </a:r>
            <a:r>
              <a:rPr b="1" i="0" lang="en-US" sz="2400" u="none">
                <a:solidFill>
                  <a:schemeClr val="dk1"/>
                </a:solidFill>
                <a:latin typeface="Arial"/>
                <a:ea typeface="Arial"/>
                <a:cs typeface="Arial"/>
                <a:sym typeface="Arial"/>
              </a:rPr>
              <a:t>your </a:t>
            </a:r>
            <a:r>
              <a:rPr b="0" i="0" lang="en-US" sz="2400" u="none">
                <a:solidFill>
                  <a:schemeClr val="dk1"/>
                </a:solidFill>
                <a:latin typeface="Arial"/>
                <a:ea typeface="Arial"/>
                <a:cs typeface="Arial"/>
                <a:sym typeface="Arial"/>
              </a:rPr>
              <a:t>argument.</a:t>
            </a:r>
            <a:endParaRPr/>
          </a:p>
        </p:txBody>
      </p:sp>
      <p:grpSp>
        <p:nvGrpSpPr>
          <p:cNvPr id="339" name="Google Shape;339;p30"/>
          <p:cNvGrpSpPr/>
          <p:nvPr/>
        </p:nvGrpSpPr>
        <p:grpSpPr>
          <a:xfrm flipH="1">
            <a:off x="5208587" y="1416050"/>
            <a:ext cx="2139950" cy="2314575"/>
            <a:chOff x="601624" y="1350176"/>
            <a:chExt cx="2450833" cy="2314039"/>
          </a:xfrm>
        </p:grpSpPr>
        <p:pic>
          <p:nvPicPr>
            <p:cNvPr id="340" name="Google Shape;340;p30"/>
            <p:cNvPicPr preferRelativeResize="0"/>
            <p:nvPr/>
          </p:nvPicPr>
          <p:blipFill rotWithShape="1">
            <a:blip r:embed="rId6">
              <a:alphaModFix/>
            </a:blip>
            <a:srcRect b="0" l="0" r="0" t="0"/>
            <a:stretch/>
          </p:blipFill>
          <p:spPr>
            <a:xfrm>
              <a:off x="601626" y="1350176"/>
              <a:ext cx="2450831" cy="2314039"/>
            </a:xfrm>
            <a:prstGeom prst="rect">
              <a:avLst/>
            </a:prstGeom>
            <a:noFill/>
            <a:ln>
              <a:noFill/>
            </a:ln>
          </p:spPr>
        </p:pic>
        <p:sp>
          <p:nvSpPr>
            <p:cNvPr id="341" name="Google Shape;341;p30"/>
            <p:cNvSpPr txBox="1"/>
            <p:nvPr/>
          </p:nvSpPr>
          <p:spPr>
            <a:xfrm>
              <a:off x="601624" y="1612086"/>
              <a:ext cx="2450833"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You will also need supporting evidence to back up your argument.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gtEl>
                                        <p:attrNameLst>
                                          <p:attrName>style.visibility</p:attrName>
                                        </p:attrNameLst>
                                      </p:cBhvr>
                                      <p:to>
                                        <p:strVal val="visible"/>
                                      </p:to>
                                    </p:set>
                                    <p:animEffect filter="fade" transition="in">
                                      <p:cBhvr>
                                        <p:cTn dur="500"/>
                                        <p:tgtEl>
                                          <p:spTgt spid="332"/>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1"/>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Introducing Your Argument</a:t>
            </a:r>
            <a:endParaRPr/>
          </a:p>
        </p:txBody>
      </p:sp>
      <p:sp>
        <p:nvSpPr>
          <p:cNvPr id="347" name="Google Shape;347;p31"/>
          <p:cNvSpPr txBox="1"/>
          <p:nvPr/>
        </p:nvSpPr>
        <p:spPr>
          <a:xfrm>
            <a:off x="755650" y="1279525"/>
            <a:ext cx="7632700" cy="922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To begin writing your argument, we need an opening paragraph. This needs to introduce the argument in a clear, concise and interesting way. </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Here’s the opening paragraph in the example:</a:t>
            </a:r>
            <a:endParaRPr/>
          </a:p>
        </p:txBody>
      </p:sp>
      <p:sp>
        <p:nvSpPr>
          <p:cNvPr id="348" name="Google Shape;348;p31"/>
          <p:cNvSpPr txBox="1"/>
          <p:nvPr/>
        </p:nvSpPr>
        <p:spPr>
          <a:xfrm>
            <a:off x="755650" y="2295525"/>
            <a:ext cx="7632700" cy="1858962"/>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Anyone</a:t>
            </a:r>
            <a:r>
              <a:rPr b="0" i="0" lang="en-US" sz="1800" u="none">
                <a:solidFill>
                  <a:schemeClr val="dk1"/>
                </a:solidFill>
                <a:latin typeface="Arial"/>
                <a:ea typeface="Arial"/>
                <a:cs typeface="Arial"/>
                <a:sym typeface="Arial"/>
              </a:rPr>
              <a:t> who has ever been to school knows what it is like to be sent home with piles of homework. For years, teachers have been setting extra maths, spellings and other assignments to be completed outside of regular lesson times. But with the increasing pressures of modern day life, </a:t>
            </a:r>
            <a:r>
              <a:rPr b="1" i="0" lang="en-US" sz="1800" u="none">
                <a:solidFill>
                  <a:srgbClr val="F08014"/>
                </a:solidFill>
                <a:latin typeface="Arial"/>
                <a:ea typeface="Arial"/>
                <a:cs typeface="Arial"/>
                <a:sym typeface="Arial"/>
              </a:rPr>
              <a:t>there is a growing call for homework to be banned. </a:t>
            </a:r>
            <a:r>
              <a:rPr b="1" i="0" lang="en-US" sz="1800" u="none">
                <a:solidFill>
                  <a:srgbClr val="FAB001"/>
                </a:solidFill>
                <a:latin typeface="Arial"/>
                <a:ea typeface="Arial"/>
                <a:cs typeface="Arial"/>
                <a:sym typeface="Arial"/>
              </a:rPr>
              <a:t>Here are some of the arguments for and against. </a:t>
            </a:r>
            <a:endParaRPr/>
          </a:p>
        </p:txBody>
      </p:sp>
      <p:grpSp>
        <p:nvGrpSpPr>
          <p:cNvPr id="349" name="Google Shape;349;p31"/>
          <p:cNvGrpSpPr/>
          <p:nvPr/>
        </p:nvGrpSpPr>
        <p:grpSpPr>
          <a:xfrm>
            <a:off x="755650" y="4311650"/>
            <a:ext cx="1887537" cy="1668462"/>
            <a:chOff x="755650" y="4639112"/>
            <a:chExt cx="1886882" cy="1669613"/>
          </a:xfrm>
        </p:grpSpPr>
        <p:sp>
          <p:nvSpPr>
            <p:cNvPr id="350" name="Google Shape;350;p31"/>
            <p:cNvSpPr txBox="1"/>
            <p:nvPr/>
          </p:nvSpPr>
          <p:spPr>
            <a:xfrm>
              <a:off x="755650" y="4639112"/>
              <a:ext cx="1886882" cy="1669613"/>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1" name="Google Shape;351;p31"/>
            <p:cNvSpPr txBox="1"/>
            <p:nvPr/>
          </p:nvSpPr>
          <p:spPr>
            <a:xfrm>
              <a:off x="755650" y="4639112"/>
              <a:ext cx="1886882" cy="268473"/>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352" name="Google Shape;352;p31"/>
          <p:cNvGrpSpPr/>
          <p:nvPr/>
        </p:nvGrpSpPr>
        <p:grpSpPr>
          <a:xfrm>
            <a:off x="4795837" y="4311650"/>
            <a:ext cx="1887537" cy="1668462"/>
            <a:chOff x="755650" y="4639112"/>
            <a:chExt cx="1886882" cy="1669613"/>
          </a:xfrm>
        </p:grpSpPr>
        <p:sp>
          <p:nvSpPr>
            <p:cNvPr id="353" name="Google Shape;353;p31"/>
            <p:cNvSpPr txBox="1"/>
            <p:nvPr/>
          </p:nvSpPr>
          <p:spPr>
            <a:xfrm>
              <a:off x="755650" y="4639112"/>
              <a:ext cx="1886882" cy="1669613"/>
            </a:xfrm>
            <a:prstGeom prst="rect">
              <a:avLst/>
            </a:prstGeom>
            <a:solidFill>
              <a:schemeClr val="lt1"/>
            </a:solidFill>
            <a:ln cap="flat" cmpd="sng" w="12700">
              <a:solidFill>
                <a:srgbClr val="FAB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4" name="Google Shape;354;p31"/>
            <p:cNvSpPr txBox="1"/>
            <p:nvPr/>
          </p:nvSpPr>
          <p:spPr>
            <a:xfrm>
              <a:off x="755650" y="4639112"/>
              <a:ext cx="1886882" cy="268473"/>
            </a:xfrm>
            <a:prstGeom prst="rect">
              <a:avLst/>
            </a:prstGeom>
            <a:solidFill>
              <a:srgbClr val="FAB001"/>
            </a:solidFill>
            <a:ln cap="flat" cmpd="sng" w="12700">
              <a:solidFill>
                <a:srgbClr val="FAB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355" name="Google Shape;355;p31"/>
          <p:cNvGrpSpPr/>
          <p:nvPr/>
        </p:nvGrpSpPr>
        <p:grpSpPr>
          <a:xfrm>
            <a:off x="2776537" y="4311650"/>
            <a:ext cx="1885950" cy="1668462"/>
            <a:chOff x="755650" y="4639112"/>
            <a:chExt cx="1886882" cy="1669613"/>
          </a:xfrm>
        </p:grpSpPr>
        <p:sp>
          <p:nvSpPr>
            <p:cNvPr id="356" name="Google Shape;356;p31"/>
            <p:cNvSpPr txBox="1"/>
            <p:nvPr/>
          </p:nvSpPr>
          <p:spPr>
            <a:xfrm>
              <a:off x="755650" y="4639112"/>
              <a:ext cx="1886882" cy="1669613"/>
            </a:xfrm>
            <a:prstGeom prst="rect">
              <a:avLst/>
            </a:prstGeom>
            <a:solidFill>
              <a:schemeClr val="lt1"/>
            </a:solidFill>
            <a:ln cap="flat" cmpd="sng" w="12700">
              <a:solidFill>
                <a:srgbClr val="FAB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57" name="Google Shape;357;p31"/>
            <p:cNvSpPr txBox="1"/>
            <p:nvPr/>
          </p:nvSpPr>
          <p:spPr>
            <a:xfrm>
              <a:off x="755650" y="4639112"/>
              <a:ext cx="1886882" cy="268473"/>
            </a:xfrm>
            <a:prstGeom prst="rect">
              <a:avLst/>
            </a:prstGeom>
            <a:solidFill>
              <a:srgbClr val="F08014"/>
            </a:solidFill>
            <a:ln cap="flat" cmpd="sng" w="12700">
              <a:solidFill>
                <a:srgbClr val="F0801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58" name="Google Shape;358;p31"/>
          <p:cNvSpPr txBox="1"/>
          <p:nvPr/>
        </p:nvSpPr>
        <p:spPr>
          <a:xfrm>
            <a:off x="889000" y="5081587"/>
            <a:ext cx="1468437" cy="369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Third person</a:t>
            </a:r>
            <a:endParaRPr/>
          </a:p>
        </p:txBody>
      </p:sp>
      <p:sp>
        <p:nvSpPr>
          <p:cNvPr id="359" name="Google Shape;359;p31"/>
          <p:cNvSpPr txBox="1"/>
          <p:nvPr/>
        </p:nvSpPr>
        <p:spPr>
          <a:xfrm>
            <a:off x="2820987" y="4943475"/>
            <a:ext cx="179705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Introducing argument</a:t>
            </a:r>
            <a:endParaRPr/>
          </a:p>
        </p:txBody>
      </p:sp>
      <p:sp>
        <p:nvSpPr>
          <p:cNvPr id="360" name="Google Shape;360;p31"/>
          <p:cNvSpPr txBox="1"/>
          <p:nvPr/>
        </p:nvSpPr>
        <p:spPr>
          <a:xfrm>
            <a:off x="4729162" y="4727575"/>
            <a:ext cx="1954212" cy="10779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Explaining what you will be doing in the balanced argument </a:t>
            </a:r>
            <a:endParaRPr/>
          </a:p>
        </p:txBody>
      </p:sp>
      <p:grpSp>
        <p:nvGrpSpPr>
          <p:cNvPr id="361" name="Google Shape;361;p31"/>
          <p:cNvGrpSpPr/>
          <p:nvPr/>
        </p:nvGrpSpPr>
        <p:grpSpPr>
          <a:xfrm flipH="1">
            <a:off x="6942137" y="4430712"/>
            <a:ext cx="1887537" cy="2039937"/>
            <a:chOff x="749150" y="1470531"/>
            <a:chExt cx="2160114" cy="2039549"/>
          </a:xfrm>
        </p:grpSpPr>
        <p:pic>
          <p:nvPicPr>
            <p:cNvPr id="362" name="Google Shape;362;p31"/>
            <p:cNvPicPr preferRelativeResize="0"/>
            <p:nvPr/>
          </p:nvPicPr>
          <p:blipFill rotWithShape="1">
            <a:blip r:embed="rId3">
              <a:alphaModFix/>
            </a:blip>
            <a:srcRect b="0" l="0" r="0" t="0"/>
            <a:stretch/>
          </p:blipFill>
          <p:spPr>
            <a:xfrm>
              <a:off x="749150" y="1470531"/>
              <a:ext cx="2160114" cy="2039549"/>
            </a:xfrm>
            <a:prstGeom prst="rect">
              <a:avLst/>
            </a:prstGeom>
            <a:noFill/>
            <a:ln>
              <a:noFill/>
            </a:ln>
          </p:spPr>
        </p:pic>
        <p:sp>
          <p:nvSpPr>
            <p:cNvPr id="363" name="Google Shape;363;p31"/>
            <p:cNvSpPr txBox="1"/>
            <p:nvPr/>
          </p:nvSpPr>
          <p:spPr>
            <a:xfrm>
              <a:off x="749150" y="1540673"/>
              <a:ext cx="2160113" cy="138499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rPr b="0" i="0" lang="en-US" sz="1400" u="none">
                  <a:solidFill>
                    <a:schemeClr val="dk1"/>
                  </a:solidFill>
                  <a:latin typeface="Arial"/>
                  <a:ea typeface="Arial"/>
                  <a:cs typeface="Arial"/>
                  <a:sym typeface="Arial"/>
                </a:rPr>
                <a:t>You need to introduce the issue in your argument now. Remember, set out the argument clearly!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500"/>
                                        <p:tgtEl>
                                          <p:spTgt spid="359"/>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2"/>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Final Paragraph</a:t>
            </a:r>
            <a:endParaRPr/>
          </a:p>
        </p:txBody>
      </p:sp>
      <p:sp>
        <p:nvSpPr>
          <p:cNvPr id="369" name="Google Shape;369;p32"/>
          <p:cNvSpPr txBox="1"/>
          <p:nvPr/>
        </p:nvSpPr>
        <p:spPr>
          <a:xfrm>
            <a:off x="755650" y="1279525"/>
            <a:ext cx="7632700" cy="922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final paragraph is a bit different. It concludes the argument and includes your own opinion. It is written in the first person (I). </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Here is the final paragraph in the example. </a:t>
            </a:r>
            <a:endParaRPr/>
          </a:p>
        </p:txBody>
      </p:sp>
      <p:sp>
        <p:nvSpPr>
          <p:cNvPr id="370" name="Google Shape;370;p32"/>
          <p:cNvSpPr txBox="1"/>
          <p:nvPr/>
        </p:nvSpPr>
        <p:spPr>
          <a:xfrm>
            <a:off x="755650" y="2295525"/>
            <a:ext cx="7632700" cy="1858962"/>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1" i="0" lang="en-US" sz="1600" u="none">
                <a:solidFill>
                  <a:schemeClr val="dk1"/>
                </a:solidFill>
                <a:latin typeface="Arial"/>
                <a:ea typeface="Arial"/>
                <a:cs typeface="Arial"/>
                <a:sym typeface="Arial"/>
              </a:rPr>
              <a:t>In conclusion, </a:t>
            </a:r>
            <a:r>
              <a:rPr b="0" i="0" lang="en-US" sz="1600" u="none">
                <a:solidFill>
                  <a:schemeClr val="dk1"/>
                </a:solidFill>
                <a:latin typeface="Arial"/>
                <a:ea typeface="Arial"/>
                <a:cs typeface="Arial"/>
                <a:sym typeface="Arial"/>
              </a:rPr>
              <a:t>there are many strong arguments for and against banning homework from schools. If it helps a child’s education, then surely homework is a good thing. Then again, time away from studying to play is also incredibly important to a child’s wellbeing. On balance</a:t>
            </a:r>
            <a:r>
              <a:rPr b="1" i="0" lang="en-US" sz="1600" u="none">
                <a:solidFill>
                  <a:srgbClr val="F08014"/>
                </a:solidFill>
                <a:latin typeface="Arial"/>
                <a:ea typeface="Arial"/>
                <a:cs typeface="Arial"/>
                <a:sym typeface="Arial"/>
              </a:rPr>
              <a:t>, I don’t believe homework should be banned </a:t>
            </a:r>
            <a:r>
              <a:rPr b="0" i="0" lang="en-US" sz="1600" u="none">
                <a:solidFill>
                  <a:schemeClr val="dk1"/>
                </a:solidFill>
                <a:latin typeface="Arial"/>
                <a:ea typeface="Arial"/>
                <a:cs typeface="Arial"/>
                <a:sym typeface="Arial"/>
              </a:rPr>
              <a:t>because it really is an important part of learning. However, </a:t>
            </a:r>
            <a:r>
              <a:rPr b="1" i="0" lang="en-US" sz="1600" u="none">
                <a:solidFill>
                  <a:srgbClr val="FAB001"/>
                </a:solidFill>
                <a:latin typeface="Arial"/>
                <a:ea typeface="Arial"/>
                <a:cs typeface="Arial"/>
                <a:sym typeface="Arial"/>
              </a:rPr>
              <a:t>I </a:t>
            </a:r>
            <a:r>
              <a:rPr b="0" i="0" lang="en-US" sz="1600" u="none">
                <a:solidFill>
                  <a:schemeClr val="dk1"/>
                </a:solidFill>
                <a:latin typeface="Arial"/>
                <a:ea typeface="Arial"/>
                <a:cs typeface="Arial"/>
                <a:sym typeface="Arial"/>
              </a:rPr>
              <a:t>also believe there should still be time in the day for fun! Therefore, perhaps schools should come up with a compromise: keep homework, but don’t set so much! </a:t>
            </a:r>
            <a:endParaRPr/>
          </a:p>
        </p:txBody>
      </p:sp>
      <p:grpSp>
        <p:nvGrpSpPr>
          <p:cNvPr id="371" name="Google Shape;371;p32"/>
          <p:cNvGrpSpPr/>
          <p:nvPr/>
        </p:nvGrpSpPr>
        <p:grpSpPr>
          <a:xfrm>
            <a:off x="755650" y="4311650"/>
            <a:ext cx="1887537" cy="1668462"/>
            <a:chOff x="755650" y="4639112"/>
            <a:chExt cx="1886882" cy="1669613"/>
          </a:xfrm>
        </p:grpSpPr>
        <p:sp>
          <p:nvSpPr>
            <p:cNvPr id="372" name="Google Shape;372;p32"/>
            <p:cNvSpPr txBox="1"/>
            <p:nvPr/>
          </p:nvSpPr>
          <p:spPr>
            <a:xfrm>
              <a:off x="755650" y="4639112"/>
              <a:ext cx="1886882" cy="1669613"/>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3" name="Google Shape;373;p32"/>
            <p:cNvSpPr txBox="1"/>
            <p:nvPr/>
          </p:nvSpPr>
          <p:spPr>
            <a:xfrm>
              <a:off x="755650" y="4639112"/>
              <a:ext cx="1886882" cy="268473"/>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374" name="Google Shape;374;p32"/>
          <p:cNvGrpSpPr/>
          <p:nvPr/>
        </p:nvGrpSpPr>
        <p:grpSpPr>
          <a:xfrm>
            <a:off x="4795837" y="4311650"/>
            <a:ext cx="1887537" cy="1668462"/>
            <a:chOff x="755650" y="4639112"/>
            <a:chExt cx="1886882" cy="1669613"/>
          </a:xfrm>
        </p:grpSpPr>
        <p:sp>
          <p:nvSpPr>
            <p:cNvPr id="375" name="Google Shape;375;p32"/>
            <p:cNvSpPr txBox="1"/>
            <p:nvPr/>
          </p:nvSpPr>
          <p:spPr>
            <a:xfrm>
              <a:off x="755650" y="4639112"/>
              <a:ext cx="1886882" cy="1669613"/>
            </a:xfrm>
            <a:prstGeom prst="rect">
              <a:avLst/>
            </a:prstGeom>
            <a:solidFill>
              <a:schemeClr val="lt1"/>
            </a:solidFill>
            <a:ln cap="flat" cmpd="sng" w="12700">
              <a:solidFill>
                <a:srgbClr val="FAB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6" name="Google Shape;376;p32"/>
            <p:cNvSpPr txBox="1"/>
            <p:nvPr/>
          </p:nvSpPr>
          <p:spPr>
            <a:xfrm>
              <a:off x="755650" y="4639112"/>
              <a:ext cx="1886882" cy="268473"/>
            </a:xfrm>
            <a:prstGeom prst="rect">
              <a:avLst/>
            </a:prstGeom>
            <a:solidFill>
              <a:srgbClr val="FAB001"/>
            </a:solidFill>
            <a:ln cap="flat" cmpd="sng" w="12700">
              <a:solidFill>
                <a:srgbClr val="FAB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grpSp>
        <p:nvGrpSpPr>
          <p:cNvPr id="377" name="Google Shape;377;p32"/>
          <p:cNvGrpSpPr/>
          <p:nvPr/>
        </p:nvGrpSpPr>
        <p:grpSpPr>
          <a:xfrm>
            <a:off x="2776537" y="4311650"/>
            <a:ext cx="1885950" cy="1668462"/>
            <a:chOff x="755650" y="4639112"/>
            <a:chExt cx="1886882" cy="1669613"/>
          </a:xfrm>
        </p:grpSpPr>
        <p:sp>
          <p:nvSpPr>
            <p:cNvPr id="378" name="Google Shape;378;p32"/>
            <p:cNvSpPr txBox="1"/>
            <p:nvPr/>
          </p:nvSpPr>
          <p:spPr>
            <a:xfrm>
              <a:off x="755650" y="4639112"/>
              <a:ext cx="1886882" cy="1669613"/>
            </a:xfrm>
            <a:prstGeom prst="rect">
              <a:avLst/>
            </a:prstGeom>
            <a:solidFill>
              <a:schemeClr val="lt1"/>
            </a:solidFill>
            <a:ln cap="flat" cmpd="sng" w="12700">
              <a:solidFill>
                <a:srgbClr val="FAB00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379" name="Google Shape;379;p32"/>
            <p:cNvSpPr txBox="1"/>
            <p:nvPr/>
          </p:nvSpPr>
          <p:spPr>
            <a:xfrm>
              <a:off x="755650" y="4639112"/>
              <a:ext cx="1886882" cy="268473"/>
            </a:xfrm>
            <a:prstGeom prst="rect">
              <a:avLst/>
            </a:prstGeom>
            <a:solidFill>
              <a:srgbClr val="F08014"/>
            </a:solidFill>
            <a:ln cap="flat" cmpd="sng" w="12700">
              <a:solidFill>
                <a:srgbClr val="F0801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sp>
        <p:nvSpPr>
          <p:cNvPr id="380" name="Google Shape;380;p32"/>
          <p:cNvSpPr txBox="1"/>
          <p:nvPr/>
        </p:nvSpPr>
        <p:spPr>
          <a:xfrm>
            <a:off x="896937" y="4932362"/>
            <a:ext cx="1570037"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Concluding </a:t>
            </a:r>
            <a:br>
              <a:rPr b="0" i="0" lang="en-US" sz="1800" u="none">
                <a:solidFill>
                  <a:schemeClr val="dk1"/>
                </a:solidFill>
                <a:latin typeface="Arial"/>
                <a:ea typeface="Arial"/>
                <a:cs typeface="Arial"/>
                <a:sym typeface="Arial"/>
              </a:rPr>
            </a:br>
            <a:r>
              <a:rPr b="0" i="0" lang="en-US" sz="1800" u="none">
                <a:solidFill>
                  <a:schemeClr val="dk1"/>
                </a:solidFill>
                <a:latin typeface="Arial"/>
                <a:ea typeface="Arial"/>
                <a:cs typeface="Arial"/>
                <a:sym typeface="Arial"/>
              </a:rPr>
              <a:t>the argument</a:t>
            </a:r>
            <a:endParaRPr/>
          </a:p>
        </p:txBody>
      </p:sp>
      <p:sp>
        <p:nvSpPr>
          <p:cNvPr id="381" name="Google Shape;381;p32"/>
          <p:cNvSpPr txBox="1"/>
          <p:nvPr/>
        </p:nvSpPr>
        <p:spPr>
          <a:xfrm>
            <a:off x="3021012" y="4906962"/>
            <a:ext cx="1397000"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Your opinion</a:t>
            </a:r>
            <a:endParaRPr/>
          </a:p>
        </p:txBody>
      </p:sp>
      <p:sp>
        <p:nvSpPr>
          <p:cNvPr id="382" name="Google Shape;382;p32"/>
          <p:cNvSpPr txBox="1"/>
          <p:nvPr/>
        </p:nvSpPr>
        <p:spPr>
          <a:xfrm>
            <a:off x="4813300" y="4932362"/>
            <a:ext cx="1952625" cy="6461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First </a:t>
            </a:r>
            <a:endParaRPr/>
          </a:p>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person</a:t>
            </a:r>
            <a:endParaRPr/>
          </a:p>
        </p:txBody>
      </p:sp>
      <p:grpSp>
        <p:nvGrpSpPr>
          <p:cNvPr id="383" name="Google Shape;383;p32"/>
          <p:cNvGrpSpPr/>
          <p:nvPr/>
        </p:nvGrpSpPr>
        <p:grpSpPr>
          <a:xfrm flipH="1">
            <a:off x="6942137" y="4430712"/>
            <a:ext cx="1887537" cy="2039937"/>
            <a:chOff x="749150" y="1470531"/>
            <a:chExt cx="2160114" cy="2039549"/>
          </a:xfrm>
        </p:grpSpPr>
        <p:pic>
          <p:nvPicPr>
            <p:cNvPr id="384" name="Google Shape;384;p32"/>
            <p:cNvPicPr preferRelativeResize="0"/>
            <p:nvPr/>
          </p:nvPicPr>
          <p:blipFill rotWithShape="1">
            <a:blip r:embed="rId3">
              <a:alphaModFix/>
            </a:blip>
            <a:srcRect b="0" l="0" r="0" t="0"/>
            <a:stretch/>
          </p:blipFill>
          <p:spPr>
            <a:xfrm>
              <a:off x="749150" y="1470531"/>
              <a:ext cx="2160114" cy="2039549"/>
            </a:xfrm>
            <a:prstGeom prst="rect">
              <a:avLst/>
            </a:prstGeom>
            <a:noFill/>
            <a:ln>
              <a:noFill/>
            </a:ln>
          </p:spPr>
        </p:pic>
        <p:sp>
          <p:nvSpPr>
            <p:cNvPr id="385" name="Google Shape;385;p32"/>
            <p:cNvSpPr txBox="1"/>
            <p:nvPr/>
          </p:nvSpPr>
          <p:spPr>
            <a:xfrm>
              <a:off x="749151" y="1731303"/>
              <a:ext cx="2160113"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600"/>
                <a:buFont typeface="Arial"/>
                <a:buNone/>
              </a:pPr>
              <a:r>
                <a:rPr b="0" i="0" lang="en-US" sz="1600" u="none">
                  <a:solidFill>
                    <a:schemeClr val="dk1"/>
                  </a:solidFill>
                  <a:latin typeface="Arial"/>
                  <a:ea typeface="Arial"/>
                  <a:cs typeface="Arial"/>
                  <a:sym typeface="Arial"/>
                </a:rPr>
                <a:t>Now write the final paragraph for your argument.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3"/>
          <p:cNvSpPr txBox="1"/>
          <p:nvPr/>
        </p:nvSpPr>
        <p:spPr>
          <a:xfrm>
            <a:off x="0" y="2544050"/>
            <a:ext cx="9144000" cy="3346500"/>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46" name="Google Shape;46;p3"/>
          <p:cNvSpPr/>
          <p:nvPr>
            <p:ph type="title"/>
          </p:nvPr>
        </p:nvSpPr>
        <p:spPr>
          <a:xfrm>
            <a:off x="461963" y="336550"/>
            <a:ext cx="8220000" cy="993900"/>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b="1" i="0" lang="en-US" sz="3600" u="none">
                <a:solidFill>
                  <a:srgbClr val="1C1C1C"/>
                </a:solidFill>
                <a:latin typeface="Arial"/>
                <a:ea typeface="Arial"/>
                <a:cs typeface="Arial"/>
                <a:sym typeface="Arial"/>
              </a:rPr>
              <a:t>What Is a for and against essay?</a:t>
            </a:r>
            <a:endParaRPr/>
          </a:p>
        </p:txBody>
      </p:sp>
      <p:sp>
        <p:nvSpPr>
          <p:cNvPr id="47" name="Google Shape;47;p3"/>
          <p:cNvSpPr txBox="1"/>
          <p:nvPr/>
        </p:nvSpPr>
        <p:spPr>
          <a:xfrm>
            <a:off x="539750" y="1236375"/>
            <a:ext cx="8012400" cy="1339200"/>
          </a:xfrm>
          <a:prstGeom prst="rect">
            <a:avLst/>
          </a:prstGeom>
          <a:noFill/>
          <a:ln>
            <a:noFill/>
          </a:ln>
        </p:spPr>
        <p:txBody>
          <a:bodyPr anchorCtr="0" anchor="t" bIns="45700" lIns="91425" spcFirstLastPara="1" rIns="91425" wrap="square" tIns="45700">
            <a:spAutoFit/>
          </a:bodyPr>
          <a:lstStyle/>
          <a:p>
            <a:pPr indent="-114300" lvl="0" marL="0" marR="0" rtl="0" algn="l">
              <a:lnSpc>
                <a:spcPct val="90000"/>
              </a:lnSpc>
              <a:spcBef>
                <a:spcPts val="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One </a:t>
            </a:r>
            <a:r>
              <a:rPr b="1" i="0" lang="en-US" sz="1800" u="none">
                <a:solidFill>
                  <a:srgbClr val="1C1C1C"/>
                </a:solidFill>
              </a:rPr>
              <a:t>type of argumentative essay </a:t>
            </a:r>
            <a:r>
              <a:rPr b="0" i="0" lang="en-US" sz="1800" u="none">
                <a:solidFill>
                  <a:srgbClr val="1C1C1C"/>
                </a:solidFill>
                <a:latin typeface="Arial"/>
                <a:ea typeface="Arial"/>
                <a:cs typeface="Arial"/>
                <a:sym typeface="Arial"/>
              </a:rPr>
              <a:t>is that which gives advantages and disadvantages (For and Against). </a:t>
            </a:r>
            <a:endParaRPr b="0" i="0" sz="1800" u="none">
              <a:solidFill>
                <a:srgbClr val="1C1C1C"/>
              </a:solidFill>
              <a:latin typeface="Arial"/>
              <a:ea typeface="Arial"/>
              <a:cs typeface="Arial"/>
              <a:sym typeface="Arial"/>
            </a:endParaRPr>
          </a:p>
          <a:p>
            <a:pPr indent="0" lvl="0" marL="457200" marR="0" rtl="0" algn="l">
              <a:lnSpc>
                <a:spcPct val="90000"/>
              </a:lnSpc>
              <a:spcBef>
                <a:spcPts val="0"/>
              </a:spcBef>
              <a:spcAft>
                <a:spcPts val="0"/>
              </a:spcAft>
              <a:buNone/>
            </a:pPr>
            <a:r>
              <a:t/>
            </a:r>
            <a:endParaRPr sz="1800">
              <a:solidFill>
                <a:srgbClr val="1C1C1C"/>
              </a:solidFill>
            </a:endParaRPr>
          </a:p>
          <a:p>
            <a:pPr indent="-114300" lvl="0" marL="0" marR="0" rtl="0" algn="l">
              <a:lnSpc>
                <a:spcPct val="90000"/>
              </a:lnSpc>
              <a:spcBef>
                <a:spcPts val="0"/>
              </a:spcBef>
              <a:spcAft>
                <a:spcPts val="0"/>
              </a:spcAft>
              <a:buClr>
                <a:srgbClr val="1C1C1C"/>
              </a:buClr>
              <a:buSzPts val="1800"/>
              <a:buFont typeface="Arial"/>
              <a:buChar char="•"/>
            </a:pPr>
            <a:r>
              <a:rPr b="0" i="0" lang="en-US" sz="1800" u="none">
                <a:solidFill>
                  <a:srgbClr val="1C1C1C"/>
                </a:solidFill>
                <a:latin typeface="Arial"/>
                <a:ea typeface="Arial"/>
                <a:cs typeface="Arial"/>
                <a:sym typeface="Arial"/>
              </a:rPr>
              <a:t>It is a</a:t>
            </a:r>
            <a:r>
              <a:rPr b="1" i="0" lang="en-US" sz="1800" u="none">
                <a:solidFill>
                  <a:srgbClr val="5B8231"/>
                </a:solidFill>
              </a:rPr>
              <a:t> formal piece of writing </a:t>
            </a:r>
            <a:r>
              <a:rPr b="0" i="0" lang="en-US" sz="1800" u="none">
                <a:solidFill>
                  <a:srgbClr val="1C1C1C"/>
                </a:solidFill>
                <a:latin typeface="Arial"/>
                <a:ea typeface="Arial"/>
                <a:cs typeface="Arial"/>
                <a:sym typeface="Arial"/>
              </a:rPr>
              <a:t>in which a topic is considered from opposing points of view.</a:t>
            </a:r>
            <a:endParaRPr/>
          </a:p>
        </p:txBody>
      </p:sp>
      <p:sp>
        <p:nvSpPr>
          <p:cNvPr id="48" name="Google Shape;48;p3"/>
          <p:cNvSpPr txBox="1"/>
          <p:nvPr/>
        </p:nvSpPr>
        <p:spPr>
          <a:xfrm>
            <a:off x="1975975" y="2795575"/>
            <a:ext cx="7077300" cy="30723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sz="1700">
              <a:latin typeface="Times New Roman"/>
              <a:ea typeface="Times New Roman"/>
              <a:cs typeface="Times New Roman"/>
              <a:sym typeface="Times New Roman"/>
            </a:endParaRPr>
          </a:p>
          <a:p>
            <a:pPr indent="0" lvl="0" marL="0" marR="0" rtl="0" algn="l">
              <a:lnSpc>
                <a:spcPct val="90000"/>
              </a:lnSpc>
              <a:spcBef>
                <a:spcPts val="1000"/>
              </a:spcBef>
              <a:spcAft>
                <a:spcPts val="0"/>
              </a:spcAft>
              <a:buNone/>
            </a:pPr>
            <a:r>
              <a:rPr i="0" lang="en-US" sz="2100" u="none">
                <a:solidFill>
                  <a:srgbClr val="1C1C1C"/>
                </a:solidFill>
                <a:latin typeface="Times New Roman"/>
                <a:ea typeface="Times New Roman"/>
                <a:cs typeface="Times New Roman"/>
                <a:sym typeface="Times New Roman"/>
              </a:rPr>
              <a:t>a) </a:t>
            </a:r>
            <a:r>
              <a:rPr b="1" i="0" lang="en-US" sz="2100" u="none">
                <a:solidFill>
                  <a:srgbClr val="1C1C1C"/>
                </a:solidFill>
                <a:latin typeface="Times New Roman"/>
                <a:ea typeface="Times New Roman"/>
                <a:cs typeface="Times New Roman"/>
                <a:sym typeface="Times New Roman"/>
              </a:rPr>
              <a:t>an introductory paragraph </a:t>
            </a:r>
            <a:r>
              <a:rPr i="0" lang="en-US" sz="2100" u="none">
                <a:solidFill>
                  <a:srgbClr val="1C1C1C"/>
                </a:solidFill>
                <a:latin typeface="Times New Roman"/>
                <a:ea typeface="Times New Roman"/>
                <a:cs typeface="Times New Roman"/>
                <a:sym typeface="Times New Roman"/>
              </a:rPr>
              <a:t>in which you state the topic. This means that you talk generally about the topic </a:t>
            </a:r>
            <a:r>
              <a:rPr i="0" lang="en-US" sz="2100" u="sng">
                <a:solidFill>
                  <a:srgbClr val="1C1C1C"/>
                </a:solidFill>
                <a:latin typeface="Times New Roman"/>
                <a:ea typeface="Times New Roman"/>
                <a:cs typeface="Times New Roman"/>
                <a:sym typeface="Times New Roman"/>
              </a:rPr>
              <a:t>without giving your opinion;</a:t>
            </a:r>
            <a:endParaRPr sz="1700">
              <a:latin typeface="Times New Roman"/>
              <a:ea typeface="Times New Roman"/>
              <a:cs typeface="Times New Roman"/>
              <a:sym typeface="Times New Roman"/>
            </a:endParaRPr>
          </a:p>
          <a:p>
            <a:pPr indent="0" lvl="0" marL="0" marR="0" rtl="0" algn="l">
              <a:lnSpc>
                <a:spcPct val="90000"/>
              </a:lnSpc>
              <a:spcBef>
                <a:spcPts val="1000"/>
              </a:spcBef>
              <a:spcAft>
                <a:spcPts val="0"/>
              </a:spcAft>
              <a:buNone/>
            </a:pPr>
            <a:r>
              <a:rPr i="0" lang="en-US" sz="2100" u="none">
                <a:solidFill>
                  <a:srgbClr val="1C1C1C"/>
                </a:solidFill>
                <a:latin typeface="Times New Roman"/>
                <a:ea typeface="Times New Roman"/>
                <a:cs typeface="Times New Roman"/>
                <a:sym typeface="Times New Roman"/>
              </a:rPr>
              <a:t>b) </a:t>
            </a:r>
            <a:r>
              <a:rPr b="1" i="0" lang="en-US" sz="2100" u="none">
                <a:solidFill>
                  <a:srgbClr val="1C1C1C"/>
                </a:solidFill>
                <a:latin typeface="Times New Roman"/>
                <a:ea typeface="Times New Roman"/>
                <a:cs typeface="Times New Roman"/>
                <a:sym typeface="Times New Roman"/>
              </a:rPr>
              <a:t>a main body </a:t>
            </a:r>
            <a:r>
              <a:rPr i="0" lang="en-US" sz="2100" u="none">
                <a:solidFill>
                  <a:srgbClr val="1C1C1C"/>
                </a:solidFill>
                <a:latin typeface="Times New Roman"/>
                <a:ea typeface="Times New Roman"/>
                <a:cs typeface="Times New Roman"/>
                <a:sym typeface="Times New Roman"/>
              </a:rPr>
              <a:t>in which the points for and the points against, along with your </a:t>
            </a:r>
            <a:r>
              <a:rPr i="0" lang="en-US" sz="2100" u="sng">
                <a:solidFill>
                  <a:srgbClr val="1C1C1C"/>
                </a:solidFill>
                <a:latin typeface="Times New Roman"/>
                <a:ea typeface="Times New Roman"/>
                <a:cs typeface="Times New Roman"/>
                <a:sym typeface="Times New Roman"/>
              </a:rPr>
              <a:t>justification, </a:t>
            </a:r>
            <a:r>
              <a:rPr i="0" lang="en-US" sz="2100" u="none">
                <a:solidFill>
                  <a:srgbClr val="1C1C1C"/>
                </a:solidFill>
                <a:latin typeface="Times New Roman"/>
                <a:ea typeface="Times New Roman"/>
                <a:cs typeface="Times New Roman"/>
                <a:sym typeface="Times New Roman"/>
              </a:rPr>
              <a:t>appear in two separate paragraphs; </a:t>
            </a:r>
            <a:endParaRPr sz="1700">
              <a:latin typeface="Times New Roman"/>
              <a:ea typeface="Times New Roman"/>
              <a:cs typeface="Times New Roman"/>
              <a:sym typeface="Times New Roman"/>
            </a:endParaRPr>
          </a:p>
          <a:p>
            <a:pPr indent="0" lvl="0" marL="0" marR="0" rtl="0" algn="l">
              <a:lnSpc>
                <a:spcPct val="90000"/>
              </a:lnSpc>
              <a:spcBef>
                <a:spcPts val="1000"/>
              </a:spcBef>
              <a:spcAft>
                <a:spcPts val="0"/>
              </a:spcAft>
              <a:buNone/>
            </a:pPr>
            <a:r>
              <a:rPr i="0" lang="en-US" sz="2100" u="none">
                <a:solidFill>
                  <a:srgbClr val="1C1C1C"/>
                </a:solidFill>
                <a:latin typeface="Times New Roman"/>
                <a:ea typeface="Times New Roman"/>
                <a:cs typeface="Times New Roman"/>
                <a:sym typeface="Times New Roman"/>
              </a:rPr>
              <a:t>c) </a:t>
            </a:r>
            <a:r>
              <a:rPr b="1" i="0" lang="en-US" sz="2100" u="none">
                <a:solidFill>
                  <a:srgbClr val="1C1C1C"/>
                </a:solidFill>
                <a:latin typeface="Times New Roman"/>
                <a:ea typeface="Times New Roman"/>
                <a:cs typeface="Times New Roman"/>
                <a:sym typeface="Times New Roman"/>
              </a:rPr>
              <a:t>a closing paragraph </a:t>
            </a:r>
            <a:r>
              <a:rPr i="0" lang="en-US" sz="2100" u="none">
                <a:solidFill>
                  <a:srgbClr val="1C1C1C"/>
                </a:solidFill>
                <a:latin typeface="Times New Roman"/>
                <a:ea typeface="Times New Roman"/>
                <a:cs typeface="Times New Roman"/>
                <a:sym typeface="Times New Roman"/>
              </a:rPr>
              <a:t>in which you give either your opinion or a balanced consideration of the topic.</a:t>
            </a:r>
            <a:endParaRPr sz="17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i="0" sz="2100" u="none">
              <a:solidFill>
                <a:srgbClr val="1C1C1C"/>
              </a:solidFill>
              <a:latin typeface="Times New Roman"/>
              <a:ea typeface="Times New Roman"/>
              <a:cs typeface="Times New Roman"/>
              <a:sym typeface="Times New Roman"/>
            </a:endParaRPr>
          </a:p>
        </p:txBody>
      </p:sp>
      <p:pic>
        <p:nvPicPr>
          <p:cNvPr id="49" name="Google Shape;49;p3"/>
          <p:cNvPicPr preferRelativeResize="0"/>
          <p:nvPr/>
        </p:nvPicPr>
        <p:blipFill rotWithShape="1">
          <a:blip r:embed="rId3">
            <a:alphaModFix/>
          </a:blip>
          <a:srcRect b="0" l="0" r="0" t="0"/>
          <a:stretch/>
        </p:blipFill>
        <p:spPr>
          <a:xfrm>
            <a:off x="310425" y="3428999"/>
            <a:ext cx="1483816" cy="1339200"/>
          </a:xfrm>
          <a:prstGeom prst="rect">
            <a:avLst/>
          </a:prstGeom>
          <a:noFill/>
          <a:ln>
            <a:noFill/>
          </a:ln>
        </p:spPr>
      </p:pic>
      <p:sp>
        <p:nvSpPr>
          <p:cNvPr id="50" name="Google Shape;50;p3"/>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64</a:t>
            </a:r>
            <a:endParaRPr/>
          </a:p>
        </p:txBody>
      </p:sp>
      <p:sp>
        <p:nvSpPr>
          <p:cNvPr id="51" name="Google Shape;51;p3"/>
          <p:cNvSpPr/>
          <p:nvPr/>
        </p:nvSpPr>
        <p:spPr>
          <a:xfrm>
            <a:off x="159707" y="1227547"/>
            <a:ext cx="455100" cy="454200"/>
          </a:xfrm>
          <a:prstGeom prst="star5">
            <a:avLst>
              <a:gd fmla="val 15702" name="adj"/>
              <a:gd fmla="val 105146" name="hf"/>
              <a:gd fmla="val 110557" name="vf"/>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 name="Google Shape;52;p3"/>
          <p:cNvSpPr/>
          <p:nvPr/>
        </p:nvSpPr>
        <p:spPr>
          <a:xfrm>
            <a:off x="139874" y="1974934"/>
            <a:ext cx="455100" cy="454200"/>
          </a:xfrm>
          <a:prstGeom prst="star5">
            <a:avLst>
              <a:gd fmla="val 15702" name="adj"/>
              <a:gd fmla="val 105146" name="hf"/>
              <a:gd fmla="val 110557" name="vf"/>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3" name="Google Shape;53;p3"/>
          <p:cNvSpPr txBox="1"/>
          <p:nvPr/>
        </p:nvSpPr>
        <p:spPr>
          <a:xfrm>
            <a:off x="222325" y="2683700"/>
            <a:ext cx="7374600" cy="3600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b="1" lang="en-US" sz="2100">
                <a:solidFill>
                  <a:schemeClr val="dk1"/>
                </a:solidFill>
                <a:latin typeface="Times New Roman"/>
                <a:ea typeface="Times New Roman"/>
                <a:cs typeface="Times New Roman"/>
                <a:sym typeface="Times New Roman"/>
              </a:rPr>
              <a:t>A good essay of this type should consist of:</a:t>
            </a:r>
            <a:endParaRPr sz="1800">
              <a:solidFill>
                <a:srgbClr val="1C1C1C"/>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
                                        </p:tgtEl>
                                        <p:attrNameLst>
                                          <p:attrName>style.visibility</p:attrName>
                                        </p:attrNameLst>
                                      </p:cBhvr>
                                      <p:to>
                                        <p:strVal val="visible"/>
                                      </p:to>
                                    </p:set>
                                    <p:animEffect filter="fade" transition="in">
                                      <p:cBhvr>
                                        <p:cTn dur="500"/>
                                        <p:tgtEl>
                                          <p:spTgt spid="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
                                        </p:tgtEl>
                                        <p:attrNameLst>
                                          <p:attrName>style.visibility</p:attrName>
                                        </p:attrNameLst>
                                      </p:cBhvr>
                                      <p:to>
                                        <p:strVal val="visible"/>
                                      </p:to>
                                    </p:set>
                                    <p:animEffect filter="fade" transition="in">
                                      <p:cBhvr>
                                        <p:cTn dur="500"/>
                                        <p:tgtEl>
                                          <p:spTgt spid="48"/>
                                        </p:tgtEl>
                                      </p:cBhvr>
                                    </p:animEffect>
                                  </p:childTnLst>
                                </p:cTn>
                              </p:par>
                              <p:par>
                                <p:cTn fill="hold" nodeType="withEffect" presetClass="entr" presetID="10" presetSubtype="0">
                                  <p:stCondLst>
                                    <p:cond delay="0"/>
                                  </p:stCondLst>
                                  <p:childTnLst>
                                    <p:set>
                                      <p:cBhvr>
                                        <p:cTn dur="1" fill="hold">
                                          <p:stCondLst>
                                            <p:cond delay="0"/>
                                          </p:stCondLst>
                                        </p:cTn>
                                        <p:tgtEl>
                                          <p:spTgt spid="45"/>
                                        </p:tgtEl>
                                        <p:attrNameLst>
                                          <p:attrName>style.visibility</p:attrName>
                                        </p:attrNameLst>
                                      </p:cBhvr>
                                      <p:to>
                                        <p:strVal val="visible"/>
                                      </p:to>
                                    </p:set>
                                    <p:animEffect filter="fade" transition="in">
                                      <p:cBhvr>
                                        <p:cTn dur="500"/>
                                        <p:tgtEl>
                                          <p:spTgt spid="45"/>
                                        </p:tgtEl>
                                      </p:cBhvr>
                                    </p:animEffect>
                                  </p:childTnLst>
                                </p:cTn>
                              </p:par>
                              <p:par>
                                <p:cTn fill="hold" nodeType="withEffect" presetClass="entr" presetID="10" presetSubtype="0">
                                  <p:stCondLst>
                                    <p:cond delay="0"/>
                                  </p:stCondLst>
                                  <p:childTnLst>
                                    <p:set>
                                      <p:cBhvr>
                                        <p:cTn dur="1" fill="hold">
                                          <p:stCondLst>
                                            <p:cond delay="0"/>
                                          </p:stCondLst>
                                        </p:cTn>
                                        <p:tgtEl>
                                          <p:spTgt spid="49"/>
                                        </p:tgtEl>
                                        <p:attrNameLst>
                                          <p:attrName>style.visibility</p:attrName>
                                        </p:attrNameLst>
                                      </p:cBhvr>
                                      <p:to>
                                        <p:strVal val="visible"/>
                                      </p:to>
                                    </p:set>
                                    <p:animEffect filter="fade" transition="in">
                                      <p:cBhvr>
                                        <p:cTn dur="500"/>
                                        <p:tgtEl>
                                          <p:spTgt spid="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4"/>
          <p:cNvSpPr txBox="1"/>
          <p:nvPr/>
        </p:nvSpPr>
        <p:spPr>
          <a:xfrm>
            <a:off x="-4762" y="1784350"/>
            <a:ext cx="9144000" cy="3346450"/>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59" name="Google Shape;59;p4"/>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600"/>
              <a:buFont typeface="Arial"/>
              <a:buNone/>
            </a:pPr>
            <a:r>
              <a:rPr i="0" lang="en-US" sz="4400" u="none">
                <a:solidFill>
                  <a:srgbClr val="1C1C1C"/>
                </a:solidFill>
                <a:latin typeface="Times New Roman"/>
                <a:ea typeface="Times New Roman"/>
                <a:cs typeface="Times New Roman"/>
                <a:sym typeface="Times New Roman"/>
              </a:rPr>
              <a:t>What Is a Balanced Argument?</a:t>
            </a:r>
            <a:endParaRPr sz="4800">
              <a:latin typeface="Times New Roman"/>
              <a:ea typeface="Times New Roman"/>
              <a:cs typeface="Times New Roman"/>
              <a:sym typeface="Times New Roman"/>
            </a:endParaRPr>
          </a:p>
        </p:txBody>
      </p:sp>
      <p:sp>
        <p:nvSpPr>
          <p:cNvPr id="60" name="Google Shape;60;p4"/>
          <p:cNvSpPr txBox="1"/>
          <p:nvPr/>
        </p:nvSpPr>
        <p:spPr>
          <a:xfrm>
            <a:off x="2962275" y="2795587"/>
            <a:ext cx="6015000" cy="2308800"/>
          </a:xfrm>
          <a:prstGeom prst="rect">
            <a:avLst/>
          </a:prstGeom>
          <a:noFill/>
          <a:ln>
            <a:noFill/>
          </a:ln>
        </p:spPr>
        <p:txBody>
          <a:bodyPr anchorCtr="0" anchor="t" bIns="45700" lIns="91425" spcFirstLastPara="1" rIns="91425" wrap="square" tIns="45700">
            <a:spAutoFit/>
          </a:bodyPr>
          <a:lstStyle/>
          <a:p>
            <a:pPr indent="-127000" lvl="0" marL="0" marR="0" rtl="0" algn="l">
              <a:lnSpc>
                <a:spcPct val="90000"/>
              </a:lnSpc>
              <a:spcBef>
                <a:spcPts val="0"/>
              </a:spcBef>
              <a:spcAft>
                <a:spcPts val="0"/>
              </a:spcAft>
              <a:buClr>
                <a:srgbClr val="1C1C1C"/>
              </a:buClr>
              <a:buSzPts val="2000"/>
              <a:buFont typeface="Arial"/>
              <a:buChar char="•"/>
            </a:pPr>
            <a:r>
              <a:rPr i="0" lang="en-US" sz="2000" u="none">
                <a:solidFill>
                  <a:srgbClr val="1C1C1C"/>
                </a:solidFill>
                <a:latin typeface="Times New Roman"/>
                <a:ea typeface="Times New Roman"/>
                <a:cs typeface="Times New Roman"/>
                <a:sym typeface="Times New Roman"/>
              </a:rPr>
              <a:t>Note: In this type of essay writing, </a:t>
            </a:r>
            <a:r>
              <a:rPr b="1" i="0" lang="en-US" sz="2000" u="none">
                <a:solidFill>
                  <a:srgbClr val="1C1C1C"/>
                </a:solidFill>
                <a:highlight>
                  <a:srgbClr val="FFFF00"/>
                </a:highlight>
                <a:latin typeface="Times New Roman"/>
                <a:ea typeface="Times New Roman"/>
                <a:cs typeface="Times New Roman"/>
                <a:sym typeface="Times New Roman"/>
              </a:rPr>
              <a:t>you must </a:t>
            </a:r>
            <a:r>
              <a:rPr b="1" i="0" lang="en-US" sz="2000" u="sng">
                <a:solidFill>
                  <a:srgbClr val="FF0000"/>
                </a:solidFill>
                <a:highlight>
                  <a:srgbClr val="FFFF00"/>
                </a:highlight>
                <a:latin typeface="Times New Roman"/>
                <a:ea typeface="Times New Roman"/>
                <a:cs typeface="Times New Roman"/>
                <a:sym typeface="Times New Roman"/>
              </a:rPr>
              <a:t>NOT </a:t>
            </a:r>
            <a:r>
              <a:rPr b="1" i="0" lang="en-US" sz="2000" u="none">
                <a:solidFill>
                  <a:srgbClr val="1C1C1C"/>
                </a:solidFill>
                <a:highlight>
                  <a:srgbClr val="FFFF00"/>
                </a:highlight>
                <a:latin typeface="Times New Roman"/>
                <a:ea typeface="Times New Roman"/>
                <a:cs typeface="Times New Roman"/>
                <a:sym typeface="Times New Roman"/>
              </a:rPr>
              <a:t>include opinion words (I believe, I think, etc.) </a:t>
            </a:r>
            <a:r>
              <a:rPr lang="en-US" sz="2000">
                <a:solidFill>
                  <a:srgbClr val="1C1C1C"/>
                </a:solidFill>
                <a:highlight>
                  <a:srgbClr val="FFFF00"/>
                </a:highlight>
                <a:latin typeface="Times New Roman"/>
                <a:ea typeface="Times New Roman"/>
                <a:cs typeface="Times New Roman"/>
                <a:sym typeface="Times New Roman"/>
              </a:rPr>
              <a:t>i</a:t>
            </a:r>
            <a:r>
              <a:rPr i="0" lang="en-US" sz="2000" u="none">
                <a:solidFill>
                  <a:srgbClr val="1C1C1C"/>
                </a:solidFill>
                <a:highlight>
                  <a:srgbClr val="FFFF00"/>
                </a:highlight>
                <a:latin typeface="Times New Roman"/>
                <a:ea typeface="Times New Roman"/>
                <a:cs typeface="Times New Roman"/>
                <a:sym typeface="Times New Roman"/>
              </a:rPr>
              <a:t>n the </a:t>
            </a:r>
            <a:r>
              <a:rPr b="1" i="0" lang="en-US" sz="2000" u="sng">
                <a:solidFill>
                  <a:srgbClr val="FF0000"/>
                </a:solidFill>
                <a:highlight>
                  <a:srgbClr val="FFFF00"/>
                </a:highlight>
                <a:latin typeface="Times New Roman"/>
                <a:ea typeface="Times New Roman"/>
                <a:cs typeface="Times New Roman"/>
                <a:sym typeface="Times New Roman"/>
              </a:rPr>
              <a:t>introduction</a:t>
            </a:r>
            <a:r>
              <a:rPr b="1" i="0" lang="en-US" sz="2000" u="none">
                <a:solidFill>
                  <a:srgbClr val="1C1C1C"/>
                </a:solidFill>
                <a:highlight>
                  <a:srgbClr val="FFFF00"/>
                </a:highlight>
                <a:latin typeface="Times New Roman"/>
                <a:ea typeface="Times New Roman"/>
                <a:cs typeface="Times New Roman"/>
                <a:sym typeface="Times New Roman"/>
              </a:rPr>
              <a:t> or </a:t>
            </a:r>
            <a:r>
              <a:rPr b="1" i="0" lang="en-US" sz="2000" u="sng">
                <a:solidFill>
                  <a:srgbClr val="FF0000"/>
                </a:solidFill>
                <a:highlight>
                  <a:srgbClr val="FFFF00"/>
                </a:highlight>
                <a:latin typeface="Times New Roman"/>
                <a:ea typeface="Times New Roman"/>
                <a:cs typeface="Times New Roman"/>
                <a:sym typeface="Times New Roman"/>
              </a:rPr>
              <a:t>the main body</a:t>
            </a:r>
            <a:r>
              <a:rPr b="1" i="0" lang="en-US" sz="2000" u="none">
                <a:solidFill>
                  <a:srgbClr val="1C1C1C"/>
                </a:solidFill>
                <a:highlight>
                  <a:srgbClr val="FFFF00"/>
                </a:highlight>
                <a:latin typeface="Times New Roman"/>
                <a:ea typeface="Times New Roman"/>
                <a:cs typeface="Times New Roman"/>
                <a:sym typeface="Times New Roman"/>
              </a:rPr>
              <a:t>. </a:t>
            </a:r>
            <a:endParaRPr b="1" i="0" sz="2000" u="none">
              <a:solidFill>
                <a:srgbClr val="1C1C1C"/>
              </a:solidFill>
              <a:highlight>
                <a:srgbClr val="FFFF00"/>
              </a:highlight>
              <a:latin typeface="Times New Roman"/>
              <a:ea typeface="Times New Roman"/>
              <a:cs typeface="Times New Roman"/>
              <a:sym typeface="Times New Roman"/>
            </a:endParaRPr>
          </a:p>
          <a:p>
            <a:pPr indent="0" lvl="0" marL="457200" marR="0" rtl="0" algn="l">
              <a:lnSpc>
                <a:spcPct val="90000"/>
              </a:lnSpc>
              <a:spcBef>
                <a:spcPts val="0"/>
              </a:spcBef>
              <a:spcAft>
                <a:spcPts val="0"/>
              </a:spcAft>
              <a:buNone/>
            </a:pPr>
            <a:r>
              <a:t/>
            </a:r>
            <a:endParaRPr sz="2000">
              <a:solidFill>
                <a:srgbClr val="1C1C1C"/>
              </a:solidFill>
              <a:latin typeface="Times New Roman"/>
              <a:ea typeface="Times New Roman"/>
              <a:cs typeface="Times New Roman"/>
              <a:sym typeface="Times New Roman"/>
            </a:endParaRPr>
          </a:p>
          <a:p>
            <a:pPr indent="-127000" lvl="0" marL="0" marR="0" rtl="0" algn="l">
              <a:lnSpc>
                <a:spcPct val="90000"/>
              </a:lnSpc>
              <a:spcBef>
                <a:spcPts val="0"/>
              </a:spcBef>
              <a:spcAft>
                <a:spcPts val="0"/>
              </a:spcAft>
              <a:buClr>
                <a:srgbClr val="1C1C1C"/>
              </a:buClr>
              <a:buSzPts val="2000"/>
              <a:buFont typeface="Arial"/>
              <a:buChar char="•"/>
            </a:pPr>
            <a:r>
              <a:rPr i="0" lang="en-US" sz="2000" u="none">
                <a:solidFill>
                  <a:srgbClr val="1C1C1C"/>
                </a:solidFill>
                <a:latin typeface="Times New Roman"/>
                <a:ea typeface="Times New Roman"/>
                <a:cs typeface="Times New Roman"/>
                <a:sym typeface="Times New Roman"/>
              </a:rPr>
              <a:t>Opinion words can </a:t>
            </a:r>
            <a:r>
              <a:rPr b="1" lang="en-US" sz="2000" u="sng">
                <a:solidFill>
                  <a:srgbClr val="38761D"/>
                </a:solidFill>
                <a:latin typeface="Times New Roman"/>
                <a:ea typeface="Times New Roman"/>
                <a:cs typeface="Times New Roman"/>
                <a:sym typeface="Times New Roman"/>
              </a:rPr>
              <a:t>ONLY</a:t>
            </a:r>
            <a:r>
              <a:rPr i="0" lang="en-US" sz="2000" u="none">
                <a:solidFill>
                  <a:srgbClr val="38761D"/>
                </a:solidFill>
                <a:latin typeface="Times New Roman"/>
                <a:ea typeface="Times New Roman"/>
                <a:cs typeface="Times New Roman"/>
                <a:sym typeface="Times New Roman"/>
              </a:rPr>
              <a:t> </a:t>
            </a:r>
            <a:r>
              <a:rPr i="0" lang="en-US" sz="2000" u="none">
                <a:solidFill>
                  <a:srgbClr val="1C1C1C"/>
                </a:solidFill>
                <a:latin typeface="Times New Roman"/>
                <a:ea typeface="Times New Roman"/>
                <a:cs typeface="Times New Roman"/>
                <a:sym typeface="Times New Roman"/>
              </a:rPr>
              <a:t>be used </a:t>
            </a:r>
            <a:r>
              <a:rPr i="0" lang="en-US" sz="2000" u="none">
                <a:solidFill>
                  <a:srgbClr val="38761D"/>
                </a:solidFill>
                <a:highlight>
                  <a:srgbClr val="FFFF00"/>
                </a:highlight>
                <a:latin typeface="Times New Roman"/>
                <a:ea typeface="Times New Roman"/>
                <a:cs typeface="Times New Roman"/>
                <a:sym typeface="Times New Roman"/>
              </a:rPr>
              <a:t>in the </a:t>
            </a:r>
            <a:r>
              <a:rPr b="1" i="0" lang="en-US" sz="2000" u="none">
                <a:solidFill>
                  <a:srgbClr val="38761D"/>
                </a:solidFill>
                <a:highlight>
                  <a:srgbClr val="FFFF00"/>
                </a:highlight>
                <a:latin typeface="Times New Roman"/>
                <a:ea typeface="Times New Roman"/>
                <a:cs typeface="Times New Roman"/>
                <a:sym typeface="Times New Roman"/>
              </a:rPr>
              <a:t>final paragraph</a:t>
            </a:r>
            <a:r>
              <a:rPr i="0" lang="en-US" sz="2000" u="none">
                <a:solidFill>
                  <a:srgbClr val="1C1C1C"/>
                </a:solidFill>
                <a:latin typeface="Times New Roman"/>
                <a:ea typeface="Times New Roman"/>
                <a:cs typeface="Times New Roman"/>
                <a:sym typeface="Times New Roman"/>
              </a:rPr>
              <a:t>, where you may state your opinion on the topic.</a:t>
            </a:r>
            <a:endParaRPr sz="1600">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i="0" sz="1800" u="none">
              <a:solidFill>
                <a:srgbClr val="1C1C1C"/>
              </a:solidFill>
              <a:latin typeface="Times New Roman"/>
              <a:ea typeface="Times New Roman"/>
              <a:cs typeface="Times New Roman"/>
              <a:sym typeface="Times New Roman"/>
            </a:endParaRPr>
          </a:p>
        </p:txBody>
      </p:sp>
      <p:pic>
        <p:nvPicPr>
          <p:cNvPr id="61" name="Google Shape;61;p4"/>
          <p:cNvPicPr preferRelativeResize="0"/>
          <p:nvPr/>
        </p:nvPicPr>
        <p:blipFill rotWithShape="1">
          <a:blip r:embed="rId3">
            <a:alphaModFix/>
          </a:blip>
          <a:srcRect b="0" l="0" r="0" t="0"/>
          <a:stretch/>
        </p:blipFill>
        <p:spPr>
          <a:xfrm>
            <a:off x="292100" y="2247900"/>
            <a:ext cx="2508250" cy="2263775"/>
          </a:xfrm>
          <a:prstGeom prst="rect">
            <a:avLst/>
          </a:prstGeom>
          <a:noFill/>
          <a:ln>
            <a:noFill/>
          </a:ln>
        </p:spPr>
      </p:pic>
      <p:sp>
        <p:nvSpPr>
          <p:cNvPr id="62" name="Google Shape;62;p4"/>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500"/>
                                        <p:tgtEl>
                                          <p:spTgt spid="60"/>
                                        </p:tgtEl>
                                      </p:cBhvr>
                                    </p:animEffect>
                                  </p:childTnLst>
                                </p:cTn>
                              </p:par>
                              <p:par>
                                <p:cTn fill="hold" nodeType="with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par>
                                <p:cTn fill="hold" nodeType="with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5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5"/>
          <p:cNvSpPr/>
          <p:nvPr/>
        </p:nvSpPr>
        <p:spPr>
          <a:xfrm>
            <a:off x="5783250" y="1473200"/>
            <a:ext cx="2330400" cy="1693800"/>
          </a:xfrm>
          <a:prstGeom prst="ellipse">
            <a:avLst/>
          </a:prstGeom>
          <a:solidFill>
            <a:srgbClr val="F285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68" name="Google Shape;68;p5"/>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Points to consider</a:t>
            </a:r>
            <a:endParaRPr/>
          </a:p>
        </p:txBody>
      </p:sp>
      <p:sp>
        <p:nvSpPr>
          <p:cNvPr id="69" name="Google Shape;69;p5"/>
          <p:cNvSpPr txBox="1"/>
          <p:nvPr/>
        </p:nvSpPr>
        <p:spPr>
          <a:xfrm>
            <a:off x="749275" y="3820125"/>
            <a:ext cx="7891500" cy="2639100"/>
          </a:xfrm>
          <a:prstGeom prst="rect">
            <a:avLst/>
          </a:prstGeom>
          <a:noFill/>
          <a:ln>
            <a:noFill/>
          </a:ln>
        </p:spPr>
        <p:txBody>
          <a:bodyPr anchorCtr="0" anchor="t" bIns="72000" lIns="0" spcFirstLastPara="1" rIns="0" wrap="square" tIns="720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Make a list of the points for and against a topic before you start writing.</a:t>
            </a:r>
            <a:endParaRPr b="0" i="0" sz="1800" u="non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t/>
            </a:r>
            <a:endParaRPr sz="1800">
              <a:solidFill>
                <a:schemeClr val="dk1"/>
              </a:solidFil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Write well-developed paragraphs in which the points you present are supported with justification, (i.e. reasons or examples). </a:t>
            </a:r>
            <a:endParaRPr b="0" i="0" sz="1800" u="non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t/>
            </a:r>
            <a:endParaRPr sz="1800">
              <a:solidFill>
                <a:schemeClr val="dk1"/>
              </a:solidFil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Make sure each paragraph has more than one sentence. </a:t>
            </a:r>
            <a:r>
              <a:rPr lang="en-US" sz="1800">
                <a:solidFill>
                  <a:schemeClr val="dk1"/>
                </a:solidFill>
              </a:rPr>
              <a:t>Make it detailed and informative. </a:t>
            </a:r>
            <a:endParaRPr/>
          </a:p>
          <a:p>
            <a:pPr indent="-285750" lvl="0" marL="285750" marR="0" rtl="0" algn="l">
              <a:lnSpc>
                <a:spcPct val="100000"/>
              </a:lnSpc>
              <a:spcBef>
                <a:spcPts val="0"/>
              </a:spcBef>
              <a:spcAft>
                <a:spcPts val="0"/>
              </a:spcAft>
              <a:buClr>
                <a:schemeClr val="dk1"/>
              </a:buClr>
              <a:buSzPts val="1800"/>
              <a:buFont typeface="Arial"/>
              <a:buNone/>
            </a:pPr>
            <a:r>
              <a:t/>
            </a:r>
            <a:endParaRPr b="0" i="0" sz="1800" u="none">
              <a:solidFill>
                <a:srgbClr val="002060"/>
              </a:solidFill>
              <a:latin typeface="Overlock"/>
              <a:ea typeface="Overlock"/>
              <a:cs typeface="Overlock"/>
              <a:sym typeface="Overlock"/>
            </a:endParaRPr>
          </a:p>
          <a:p>
            <a:pPr indent="0" lvl="0" marL="0" marR="0" rtl="0" algn="l">
              <a:lnSpc>
                <a:spcPct val="100000"/>
              </a:lnSpc>
              <a:spcBef>
                <a:spcPts val="0"/>
              </a:spcBef>
              <a:spcAft>
                <a:spcPts val="0"/>
              </a:spcAft>
              <a:buNone/>
            </a:pPr>
            <a:r>
              <a:t/>
            </a:r>
            <a:endParaRPr b="0" i="0" sz="1800" u="none">
              <a:solidFill>
                <a:srgbClr val="002060"/>
              </a:solidFill>
              <a:latin typeface="Overlock"/>
              <a:ea typeface="Overlock"/>
              <a:cs typeface="Overlock"/>
              <a:sym typeface="Overlock"/>
            </a:endParaRPr>
          </a:p>
        </p:txBody>
      </p:sp>
      <p:sp>
        <p:nvSpPr>
          <p:cNvPr id="70" name="Google Shape;70;p5"/>
          <p:cNvSpPr/>
          <p:nvPr/>
        </p:nvSpPr>
        <p:spPr>
          <a:xfrm>
            <a:off x="844550" y="1365678"/>
            <a:ext cx="2422500" cy="1693800"/>
          </a:xfrm>
          <a:prstGeom prst="ellipse">
            <a:avLst/>
          </a:prstGeom>
          <a:solidFill>
            <a:srgbClr val="FAB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71" name="Google Shape;71;p5"/>
          <p:cNvSpPr txBox="1"/>
          <p:nvPr/>
        </p:nvSpPr>
        <p:spPr>
          <a:xfrm>
            <a:off x="1010790" y="1797597"/>
            <a:ext cx="21528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Firstly, you need a subject to write about. </a:t>
            </a:r>
            <a:endParaRPr/>
          </a:p>
        </p:txBody>
      </p:sp>
      <p:sp>
        <p:nvSpPr>
          <p:cNvPr id="72" name="Google Shape;72;p5"/>
          <p:cNvSpPr txBox="1"/>
          <p:nvPr/>
        </p:nvSpPr>
        <p:spPr>
          <a:xfrm>
            <a:off x="5966112" y="1768840"/>
            <a:ext cx="20304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Then you need to come up with the arguments for and against. </a:t>
            </a:r>
            <a:endParaRPr/>
          </a:p>
        </p:txBody>
      </p:sp>
      <p:sp>
        <p:nvSpPr>
          <p:cNvPr id="73" name="Google Shape;73;p5"/>
          <p:cNvSpPr/>
          <p:nvPr/>
        </p:nvSpPr>
        <p:spPr>
          <a:xfrm>
            <a:off x="3481377" y="1557328"/>
            <a:ext cx="2030400" cy="1902000"/>
          </a:xfrm>
          <a:prstGeom prst="ellipse">
            <a:avLst/>
          </a:prstGeom>
          <a:solidFill>
            <a:srgbClr val="E9C5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74" name="Google Shape;74;p5"/>
          <p:cNvPicPr preferRelativeResize="0"/>
          <p:nvPr/>
        </p:nvPicPr>
        <p:blipFill rotWithShape="1">
          <a:blip r:embed="rId3">
            <a:alphaModFix/>
          </a:blip>
          <a:srcRect b="0" l="0" r="0" t="0"/>
          <a:stretch/>
        </p:blipFill>
        <p:spPr>
          <a:xfrm>
            <a:off x="3225800" y="1785926"/>
            <a:ext cx="2678101" cy="1901948"/>
          </a:xfrm>
          <a:prstGeom prst="rect">
            <a:avLst/>
          </a:prstGeom>
          <a:noFill/>
          <a:ln>
            <a:noFill/>
          </a:ln>
        </p:spPr>
      </p:pic>
      <p:sp>
        <p:nvSpPr>
          <p:cNvPr id="75" name="Google Shape;75;p5"/>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500"/>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500"/>
                                        <p:tgtEl>
                                          <p:spTgt spid="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500"/>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500"/>
                                        <p:tgtEl>
                                          <p:spTgt spid="6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500"/>
                                        <p:tgtEl>
                                          <p:spTgt spid="74"/>
                                        </p:tgtEl>
                                      </p:cBhvr>
                                    </p:animEffect>
                                  </p:childTnLst>
                                </p:cTn>
                              </p:par>
                              <p:par>
                                <p:cTn fill="hold" nodeType="with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500"/>
                                        <p:tgtEl>
                                          <p:spTgt spid="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5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p:nvPr>
            <p:ph type="title"/>
          </p:nvPr>
        </p:nvSpPr>
        <p:spPr>
          <a:xfrm>
            <a:off x="457200" y="479425"/>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3200"/>
              <a:buFont typeface="Arial"/>
              <a:buNone/>
            </a:pPr>
            <a:r>
              <a:rPr b="1" i="0" lang="en-US" sz="3200" u="none">
                <a:solidFill>
                  <a:srgbClr val="1C1C1C"/>
                </a:solidFill>
                <a:latin typeface="Arial"/>
                <a:ea typeface="Arial"/>
                <a:cs typeface="Arial"/>
                <a:sym typeface="Arial"/>
              </a:rPr>
              <a:t>Points to consider</a:t>
            </a:r>
            <a:endParaRPr/>
          </a:p>
        </p:txBody>
      </p:sp>
      <p:sp>
        <p:nvSpPr>
          <p:cNvPr id="81" name="Google Shape;81;p6"/>
          <p:cNvSpPr txBox="1"/>
          <p:nvPr/>
        </p:nvSpPr>
        <p:spPr>
          <a:xfrm>
            <a:off x="827087" y="3379787"/>
            <a:ext cx="7632600" cy="27159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i="0" lang="en-US" sz="1900" u="none">
                <a:solidFill>
                  <a:schemeClr val="dk1"/>
                </a:solidFill>
                <a:latin typeface="Times New Roman"/>
                <a:ea typeface="Times New Roman"/>
                <a:cs typeface="Times New Roman"/>
                <a:sym typeface="Times New Roman"/>
              </a:rPr>
              <a:t>•</a:t>
            </a:r>
            <a:r>
              <a:rPr b="1" i="0" lang="en-US" sz="1900" u="none">
                <a:solidFill>
                  <a:schemeClr val="dk1"/>
                </a:solidFill>
                <a:latin typeface="Times New Roman"/>
                <a:ea typeface="Times New Roman"/>
                <a:cs typeface="Times New Roman"/>
                <a:sym typeface="Times New Roman"/>
              </a:rPr>
              <a:t> Do not use informal style (e.g. </a:t>
            </a:r>
            <a:r>
              <a:rPr b="1" i="0" lang="en-US" sz="1900" u="sng">
                <a:solidFill>
                  <a:schemeClr val="hlink"/>
                </a:solidFill>
                <a:latin typeface="Times New Roman"/>
                <a:ea typeface="Times New Roman"/>
                <a:cs typeface="Times New Roman"/>
                <a:sym typeface="Times New Roman"/>
                <a:hlinkClick r:id="rId3"/>
              </a:rPr>
              <a:t>short forms</a:t>
            </a:r>
            <a:r>
              <a:rPr b="1" i="0" lang="en-US" sz="1900" u="none">
                <a:solidFill>
                  <a:schemeClr val="dk1"/>
                </a:solidFill>
                <a:latin typeface="Times New Roman"/>
                <a:ea typeface="Times New Roman"/>
                <a:cs typeface="Times New Roman"/>
                <a:sym typeface="Times New Roman"/>
              </a:rPr>
              <a:t>, </a:t>
            </a:r>
            <a:r>
              <a:rPr b="1" i="0" lang="en-US" sz="1900" u="sng">
                <a:solidFill>
                  <a:schemeClr val="hlink"/>
                </a:solidFill>
                <a:latin typeface="Times New Roman"/>
                <a:ea typeface="Times New Roman"/>
                <a:cs typeface="Times New Roman"/>
                <a:sym typeface="Times New Roman"/>
                <a:hlinkClick r:id="rId4"/>
              </a:rPr>
              <a:t>colloquial language</a:t>
            </a:r>
            <a:r>
              <a:rPr b="1" i="0" lang="en-US" sz="1900" u="none">
                <a:solidFill>
                  <a:schemeClr val="dk1"/>
                </a:solidFill>
                <a:latin typeface="Times New Roman"/>
                <a:ea typeface="Times New Roman"/>
                <a:cs typeface="Times New Roman"/>
                <a:sym typeface="Times New Roman"/>
              </a:rPr>
              <a:t>, etc.) or </a:t>
            </a:r>
            <a:r>
              <a:rPr b="1" i="0" lang="en-US" sz="1900" u="sng">
                <a:solidFill>
                  <a:schemeClr val="hlink"/>
                </a:solidFill>
                <a:latin typeface="Times New Roman"/>
                <a:ea typeface="Times New Roman"/>
                <a:cs typeface="Times New Roman"/>
                <a:sym typeface="Times New Roman"/>
                <a:hlinkClick r:id="rId5"/>
              </a:rPr>
              <a:t>strong language</a:t>
            </a:r>
            <a:r>
              <a:rPr b="1" i="0" lang="en-US" sz="1900" u="none">
                <a:solidFill>
                  <a:schemeClr val="dk1"/>
                </a:solidFill>
                <a:latin typeface="Times New Roman"/>
                <a:ea typeface="Times New Roman"/>
                <a:cs typeface="Times New Roman"/>
                <a:sym typeface="Times New Roman"/>
              </a:rPr>
              <a:t> (e.g. | firmly believe, etc.)</a:t>
            </a:r>
            <a:endParaRPr b="1" i="0" sz="1900" u="non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Arial"/>
              <a:buNone/>
            </a:pPr>
            <a:r>
              <a:t/>
            </a:r>
            <a:endParaRPr b="1" sz="1900">
              <a:solidFill>
                <a:schemeClr val="dk1"/>
              </a:solidFill>
              <a:latin typeface="Times New Roman"/>
              <a:ea typeface="Times New Roman"/>
              <a:cs typeface="Times New Roman"/>
              <a:sym typeface="Times New Roman"/>
            </a:endParaRPr>
          </a:p>
          <a:p>
            <a:pPr indent="-120650" lvl="0" marL="0" marR="0" rtl="0" algn="l">
              <a:lnSpc>
                <a:spcPct val="100000"/>
              </a:lnSpc>
              <a:spcBef>
                <a:spcPts val="0"/>
              </a:spcBef>
              <a:spcAft>
                <a:spcPts val="0"/>
              </a:spcAft>
              <a:buClr>
                <a:schemeClr val="dk1"/>
              </a:buClr>
              <a:buSzPts val="1900"/>
              <a:buFont typeface="Times New Roman"/>
              <a:buChar char="•"/>
            </a:pPr>
            <a:r>
              <a:rPr b="1" i="0" lang="en-US" sz="1900" u="none">
                <a:solidFill>
                  <a:schemeClr val="dk1"/>
                </a:solidFill>
                <a:latin typeface="Times New Roman"/>
                <a:ea typeface="Times New Roman"/>
                <a:cs typeface="Times New Roman"/>
                <a:sym typeface="Times New Roman"/>
              </a:rPr>
              <a:t>Try to include a quotation relevant to the topic you are writing about. </a:t>
            </a:r>
            <a:endParaRPr b="1" i="0" sz="1900" u="none">
              <a:solidFill>
                <a:schemeClr val="dk1"/>
              </a:solidFill>
              <a:latin typeface="Times New Roman"/>
              <a:ea typeface="Times New Roman"/>
              <a:cs typeface="Times New Roman"/>
              <a:sym typeface="Times New Roman"/>
            </a:endParaRPr>
          </a:p>
          <a:p>
            <a:pPr indent="0" lvl="0" marL="457200" marR="0" rtl="0" algn="l">
              <a:lnSpc>
                <a:spcPct val="100000"/>
              </a:lnSpc>
              <a:spcBef>
                <a:spcPts val="0"/>
              </a:spcBef>
              <a:spcAft>
                <a:spcPts val="0"/>
              </a:spcAft>
              <a:buNone/>
            </a:pPr>
            <a:r>
              <a:t/>
            </a:r>
            <a:endParaRPr sz="1500">
              <a:latin typeface="Times New Roman"/>
              <a:ea typeface="Times New Roman"/>
              <a:cs typeface="Times New Roman"/>
              <a:sym typeface="Times New Roman"/>
            </a:endParaRPr>
          </a:p>
          <a:p>
            <a:pPr indent="-120650" lvl="0" marL="0" marR="0" rtl="0" algn="l">
              <a:lnSpc>
                <a:spcPct val="100000"/>
              </a:lnSpc>
              <a:spcBef>
                <a:spcPts val="0"/>
              </a:spcBef>
              <a:spcAft>
                <a:spcPts val="0"/>
              </a:spcAft>
              <a:buClr>
                <a:schemeClr val="dk1"/>
              </a:buClr>
              <a:buSzPts val="1900"/>
              <a:buFont typeface="Times New Roman"/>
              <a:buChar char="•"/>
            </a:pPr>
            <a:r>
              <a:rPr b="1" i="0" lang="en-US" sz="1900" u="none">
                <a:solidFill>
                  <a:schemeClr val="dk1"/>
                </a:solidFill>
                <a:latin typeface="Times New Roman"/>
                <a:ea typeface="Times New Roman"/>
                <a:cs typeface="Times New Roman"/>
                <a:sym typeface="Times New Roman"/>
              </a:rPr>
              <a:t>Begin each paragraph with a topic sentence which summarises what the paragraph is about.</a:t>
            </a:r>
            <a:endParaRPr b="1" sz="1500">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Arial"/>
              <a:buNone/>
            </a:pPr>
            <a:r>
              <a:t/>
            </a:r>
            <a:endParaRPr i="0" sz="1900" u="none">
              <a:solidFill>
                <a:srgbClr val="00206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i="0" sz="1900" u="none">
              <a:solidFill>
                <a:srgbClr val="002060"/>
              </a:solidFill>
              <a:latin typeface="Times New Roman"/>
              <a:ea typeface="Times New Roman"/>
              <a:cs typeface="Times New Roman"/>
              <a:sym typeface="Times New Roman"/>
            </a:endParaRPr>
          </a:p>
        </p:txBody>
      </p:sp>
      <p:sp>
        <p:nvSpPr>
          <p:cNvPr id="82" name="Google Shape;82;p6"/>
          <p:cNvSpPr/>
          <p:nvPr/>
        </p:nvSpPr>
        <p:spPr>
          <a:xfrm>
            <a:off x="5233987" y="642937"/>
            <a:ext cx="2422500" cy="2424000"/>
          </a:xfrm>
          <a:prstGeom prst="ellipse">
            <a:avLst/>
          </a:prstGeom>
          <a:solidFill>
            <a:srgbClr val="E9C5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pic>
        <p:nvPicPr>
          <p:cNvPr id="83" name="Google Shape;83;p6"/>
          <p:cNvPicPr preferRelativeResize="0"/>
          <p:nvPr/>
        </p:nvPicPr>
        <p:blipFill rotWithShape="1">
          <a:blip r:embed="rId6">
            <a:alphaModFix/>
          </a:blip>
          <a:srcRect b="0" l="0" r="0" t="0"/>
          <a:stretch/>
        </p:blipFill>
        <p:spPr>
          <a:xfrm>
            <a:off x="5054600" y="947737"/>
            <a:ext cx="3040062" cy="2159000"/>
          </a:xfrm>
          <a:prstGeom prst="rect">
            <a:avLst/>
          </a:prstGeom>
          <a:noFill/>
          <a:ln>
            <a:noFill/>
          </a:ln>
        </p:spPr>
      </p:pic>
      <p:sp>
        <p:nvSpPr>
          <p:cNvPr id="84" name="Google Shape;84;p6"/>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64</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500"/>
                                        <p:tgtEl>
                                          <p:spTgt spid="83"/>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500"/>
                                        <p:tgtEl>
                                          <p:spTgt spid="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5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7"/>
          <p:cNvSpPr txBox="1"/>
          <p:nvPr/>
        </p:nvSpPr>
        <p:spPr>
          <a:xfrm>
            <a:off x="525462" y="4627562"/>
            <a:ext cx="8194675" cy="977900"/>
          </a:xfrm>
          <a:prstGeom prst="rect">
            <a:avLst/>
          </a:prstGeom>
          <a:solidFill>
            <a:srgbClr val="F285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0" name="Google Shape;90;p7"/>
          <p:cNvSpPr txBox="1"/>
          <p:nvPr/>
        </p:nvSpPr>
        <p:spPr>
          <a:xfrm>
            <a:off x="573087" y="4627562"/>
            <a:ext cx="8097837"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To add more points to the same topic:</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what is more, furthermore, also, in addition to this/that, besides, apart from this/that, not to mention the fact that </a:t>
            </a:r>
            <a:endParaRPr/>
          </a:p>
        </p:txBody>
      </p:sp>
      <p:sp>
        <p:nvSpPr>
          <p:cNvPr id="91" name="Google Shape;91;p7"/>
          <p:cNvSpPr txBox="1"/>
          <p:nvPr/>
        </p:nvSpPr>
        <p:spPr>
          <a:xfrm>
            <a:off x="500062" y="3309937"/>
            <a:ext cx="8220075" cy="922337"/>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2" name="Google Shape;92;p7"/>
          <p:cNvSpPr/>
          <p:nvPr>
            <p:ph type="title"/>
          </p:nvPr>
        </p:nvSpPr>
        <p:spPr>
          <a:xfrm>
            <a:off x="450850" y="595312"/>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b="1" i="0" lang="en-US" sz="4000" u="none">
                <a:solidFill>
                  <a:srgbClr val="1C1C1C"/>
                </a:solidFill>
                <a:latin typeface="Arial"/>
                <a:ea typeface="Arial"/>
                <a:cs typeface="Arial"/>
                <a:sym typeface="Arial"/>
              </a:rPr>
              <a:t>Linking words and Phrases</a:t>
            </a:r>
            <a:endParaRPr/>
          </a:p>
        </p:txBody>
      </p:sp>
      <p:sp>
        <p:nvSpPr>
          <p:cNvPr id="93" name="Google Shape;93;p7"/>
          <p:cNvSpPr txBox="1"/>
          <p:nvPr/>
        </p:nvSpPr>
        <p:spPr>
          <a:xfrm>
            <a:off x="500062" y="1939925"/>
            <a:ext cx="8220075" cy="1020762"/>
          </a:xfrm>
          <a:prstGeom prst="rect">
            <a:avLst/>
          </a:prstGeom>
          <a:solidFill>
            <a:srgbClr val="FAB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4" name="Google Shape;94;p7"/>
          <p:cNvSpPr txBox="1"/>
          <p:nvPr/>
        </p:nvSpPr>
        <p:spPr>
          <a:xfrm>
            <a:off x="573087" y="1939925"/>
            <a:ext cx="80280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To Introduce points: </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one major advantage/disadvantage of, a further advantage, one point of view in favour of/</a:t>
            </a:r>
            <a:r>
              <a:rPr lang="en-US" sz="1800">
                <a:solidFill>
                  <a:schemeClr val="dk1"/>
                </a:solidFill>
              </a:rPr>
              <a:t>against opposing</a:t>
            </a:r>
            <a:r>
              <a:rPr b="0" i="0" lang="en-US" sz="1800" u="none">
                <a:solidFill>
                  <a:schemeClr val="dk1"/>
                </a:solidFill>
                <a:latin typeface="Arial"/>
                <a:ea typeface="Arial"/>
                <a:cs typeface="Arial"/>
                <a:sym typeface="Arial"/>
              </a:rPr>
              <a:t> views of for and against; </a:t>
            </a:r>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95" name="Google Shape;95;p7"/>
          <p:cNvSpPr txBox="1"/>
          <p:nvPr/>
        </p:nvSpPr>
        <p:spPr>
          <a:xfrm>
            <a:off x="647700" y="3309937"/>
            <a:ext cx="7632700" cy="976312"/>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To List points:</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in the first place, first of all, to start with, secondly, thirdly, finally, last but not least.</a:t>
            </a:r>
            <a:endParaRPr/>
          </a:p>
        </p:txBody>
      </p:sp>
      <p:sp>
        <p:nvSpPr>
          <p:cNvPr id="96" name="Google Shape;96;p7"/>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500"/>
                                        <p:tgtEl>
                                          <p:spTgt spid="9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8"/>
          <p:cNvSpPr txBox="1"/>
          <p:nvPr/>
        </p:nvSpPr>
        <p:spPr>
          <a:xfrm>
            <a:off x="492125" y="4572000"/>
            <a:ext cx="8194675" cy="977900"/>
          </a:xfrm>
          <a:prstGeom prst="rect">
            <a:avLst/>
          </a:prstGeom>
          <a:solidFill>
            <a:srgbClr val="F2854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2" name="Google Shape;102;p8"/>
          <p:cNvSpPr txBox="1"/>
          <p:nvPr/>
        </p:nvSpPr>
        <p:spPr>
          <a:xfrm>
            <a:off x="541337" y="4543425"/>
            <a:ext cx="8097837"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To conclude:</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to sum up, all in all, all things considered, in conclusion, on the whole, taking everything into account, as was previously stated</a:t>
            </a:r>
            <a:endParaRPr/>
          </a:p>
        </p:txBody>
      </p:sp>
      <p:sp>
        <p:nvSpPr>
          <p:cNvPr id="103" name="Google Shape;103;p8"/>
          <p:cNvSpPr txBox="1"/>
          <p:nvPr/>
        </p:nvSpPr>
        <p:spPr>
          <a:xfrm>
            <a:off x="492125" y="3228975"/>
            <a:ext cx="8220075" cy="922337"/>
          </a:xfrm>
          <a:prstGeom prst="rect">
            <a:avLst/>
          </a:prstGeom>
          <a:solidFill>
            <a:srgbClr val="FDCF8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4" name="Google Shape;104;p8"/>
          <p:cNvSpPr/>
          <p:nvPr>
            <p:ph type="title"/>
          </p:nvPr>
        </p:nvSpPr>
        <p:spPr>
          <a:xfrm>
            <a:off x="466725" y="654050"/>
            <a:ext cx="8220075" cy="993775"/>
          </a:xfrm>
          <a:prstGeom prst="roundRect">
            <a:avLst>
              <a:gd fmla="val 16667"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4000"/>
              <a:buFont typeface="Arial"/>
              <a:buNone/>
            </a:pPr>
            <a:r>
              <a:rPr b="1" i="0" lang="en-US" sz="4000" u="none">
                <a:solidFill>
                  <a:srgbClr val="1C1C1C"/>
                </a:solidFill>
                <a:latin typeface="Arial"/>
                <a:ea typeface="Arial"/>
                <a:cs typeface="Arial"/>
                <a:sym typeface="Arial"/>
              </a:rPr>
              <a:t>Linking words and Phrases</a:t>
            </a:r>
            <a:endParaRPr/>
          </a:p>
        </p:txBody>
      </p:sp>
      <p:sp>
        <p:nvSpPr>
          <p:cNvPr id="105" name="Google Shape;105;p8"/>
          <p:cNvSpPr txBox="1"/>
          <p:nvPr/>
        </p:nvSpPr>
        <p:spPr>
          <a:xfrm>
            <a:off x="492125" y="1785937"/>
            <a:ext cx="8220075" cy="1020762"/>
          </a:xfrm>
          <a:prstGeom prst="rect">
            <a:avLst/>
          </a:prstGeom>
          <a:solidFill>
            <a:srgbClr val="FAB00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106" name="Google Shape;106;p8"/>
          <p:cNvSpPr txBox="1"/>
          <p:nvPr/>
        </p:nvSpPr>
        <p:spPr>
          <a:xfrm>
            <a:off x="576262" y="1882775"/>
            <a:ext cx="8026400" cy="9239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To make contrasting points: </a:t>
            </a:r>
            <a:endParaRPr/>
          </a:p>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on the other hand, however, in spite of, while, nevertheless, despite, even though, although, it can be argued that</a:t>
            </a:r>
            <a:endParaRPr/>
          </a:p>
        </p:txBody>
      </p:sp>
      <p:sp>
        <p:nvSpPr>
          <p:cNvPr id="107" name="Google Shape;107;p8"/>
          <p:cNvSpPr txBox="1"/>
          <p:nvPr/>
        </p:nvSpPr>
        <p:spPr>
          <a:xfrm>
            <a:off x="773112" y="3313112"/>
            <a:ext cx="7632700" cy="698500"/>
          </a:xfrm>
          <a:prstGeom prst="rect">
            <a:avLst/>
          </a:prstGeom>
          <a:noFill/>
          <a:ln>
            <a:noFill/>
          </a:ln>
        </p:spPr>
        <p:txBody>
          <a:bodyPr anchorCtr="0" anchor="t" bIns="72000" lIns="0" spcFirstLastPara="1" rIns="0" wrap="square" tIns="720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To introduce examples: </a:t>
            </a:r>
            <a:endParaRPr/>
          </a:p>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for example, for instance, like, especially, such as, in particular</a:t>
            </a:r>
            <a:endParaRPr/>
          </a:p>
        </p:txBody>
      </p:sp>
      <p:sp>
        <p:nvSpPr>
          <p:cNvPr id="108" name="Google Shape;108;p8"/>
          <p:cNvSpPr txBox="1"/>
          <p:nvPr/>
        </p:nvSpPr>
        <p:spPr>
          <a:xfrm>
            <a:off x="8388350" y="6005512"/>
            <a:ext cx="755650" cy="852487"/>
          </a:xfrm>
          <a:prstGeom prst="rect">
            <a:avLst/>
          </a:prstGeom>
          <a:solidFill>
            <a:srgbClr val="E60E0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Arial"/>
              <a:buNone/>
            </a:pPr>
            <a:r>
              <a:rPr b="0" i="0" lang="en-US" sz="1800" u="none">
                <a:solidFill>
                  <a:srgbClr val="FFFFFF"/>
                </a:solidFill>
                <a:latin typeface="Arial"/>
                <a:ea typeface="Arial"/>
                <a:cs typeface="Arial"/>
                <a:sym typeface="Arial"/>
              </a:rPr>
              <a:t>Page 65</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5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500"/>
                                        <p:tgtEl>
                                          <p:spTgt spid="10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3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5_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2018-01-29T16:15:09Z</dcterms:created>
  <dc:creator>Victoria McCusker</dc:creator>
</cp:coreProperties>
</file>