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c909677aac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c909677aac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c909677aac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c909677aac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c909677aac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c909677aac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caaf0c91de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caaf0c91de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caaf0c91de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caaf0c91de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caaf0c91de_1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caaf0c91de_1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caaf0c91de_1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caaf0c91de_1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909677aa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909677aa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909677aa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909677aa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c909677aac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c909677aac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c909677aac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c909677aac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c909677aac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c909677aac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c909677aac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c909677aac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c909677aac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c909677aac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c909677aac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c909677aac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g"/><Relationship Id="rId4" Type="http://schemas.openxmlformats.org/officeDocument/2006/relationships/image" Target="../media/image6.gif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grammarbook.com/grammar/clause-phrase.asp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grammarbook.com/grammar/whoVwhVt.asp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Punctuation Marks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(commas, dashes,brackets)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 rot="-959757">
            <a:off x="531565" y="344779"/>
            <a:ext cx="934066" cy="692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chemeClr val="accent2"/>
                </a:solidFill>
              </a:rPr>
              <a:t>[ ]</a:t>
            </a:r>
            <a:endParaRPr sz="3300">
              <a:solidFill>
                <a:schemeClr val="accent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577450" y="488500"/>
            <a:ext cx="9945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accent5"/>
                </a:solidFill>
              </a:rPr>
              <a:t>[ ]</a:t>
            </a:r>
            <a:endParaRPr sz="2300">
              <a:solidFill>
                <a:schemeClr val="accent5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 rot="1348075">
            <a:off x="7959475" y="2341848"/>
            <a:ext cx="617794" cy="7541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chemeClr val="accent4"/>
                </a:solidFill>
              </a:rPr>
              <a:t>,</a:t>
            </a:r>
            <a:endParaRPr sz="3700">
              <a:solidFill>
                <a:schemeClr val="accent4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 rot="-1831888">
            <a:off x="6841536" y="395449"/>
            <a:ext cx="859232" cy="7540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00FF00"/>
                </a:solidFill>
              </a:rPr>
              <a:t>-</a:t>
            </a:r>
            <a:endParaRPr sz="3700">
              <a:solidFill>
                <a:srgbClr val="00FF00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 rot="-977443">
            <a:off x="7059941" y="3773163"/>
            <a:ext cx="991404" cy="8156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rgbClr val="FF0000"/>
                </a:solidFill>
              </a:rPr>
              <a:t>[ ]</a:t>
            </a:r>
            <a:endParaRPr sz="27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867650" y="2079925"/>
            <a:ext cx="675300" cy="75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4A86E8"/>
                </a:solidFill>
              </a:rPr>
              <a:t>-</a:t>
            </a:r>
            <a:endParaRPr>
              <a:solidFill>
                <a:srgbClr val="4A86E8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 rot="958373">
            <a:off x="4527665" y="3620514"/>
            <a:ext cx="859067" cy="754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9900FF"/>
                </a:solidFill>
              </a:rPr>
              <a:t>-</a:t>
            </a:r>
            <a:endParaRPr>
              <a:solidFill>
                <a:srgbClr val="9900FF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2528650" y="1206850"/>
            <a:ext cx="9945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FF00FF"/>
                </a:solidFill>
              </a:rPr>
              <a:t>,</a:t>
            </a:r>
            <a:endParaRPr sz="3700">
              <a:solidFill>
                <a:srgbClr val="FF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474125" y="3979750"/>
            <a:ext cx="5028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chemeClr val="accent5"/>
                </a:solidFill>
              </a:rPr>
              <a:t>,</a:t>
            </a:r>
            <a:endParaRPr sz="3700">
              <a:solidFill>
                <a:schemeClr val="accent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 txBox="1"/>
          <p:nvPr/>
        </p:nvSpPr>
        <p:spPr>
          <a:xfrm>
            <a:off x="2600475" y="3922275"/>
            <a:ext cx="8592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chemeClr val="accent6"/>
                </a:solidFill>
              </a:rPr>
              <a:t>[ ]</a:t>
            </a:r>
            <a:endParaRPr sz="3300">
              <a:solidFill>
                <a:schemeClr val="accent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7758350" y="1336150"/>
            <a:ext cx="8592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FF00FF"/>
                </a:solidFill>
              </a:rPr>
              <a:t>[ ]</a:t>
            </a:r>
            <a:endParaRPr sz="3300">
              <a:solidFill>
                <a:srgbClr val="FF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 txBox="1"/>
          <p:nvPr/>
        </p:nvSpPr>
        <p:spPr>
          <a:xfrm>
            <a:off x="5356950" y="744575"/>
            <a:ext cx="567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>
                <a:solidFill>
                  <a:srgbClr val="FFFF00"/>
                </a:solidFill>
              </a:rPr>
              <a:t>,</a:t>
            </a:r>
            <a:endParaRPr sz="3700">
              <a:solidFill>
                <a:srgbClr val="FFFF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765475" y="1152475"/>
            <a:ext cx="7278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A64D79"/>
                </a:solidFill>
              </a:rPr>
              <a:t>8</a:t>
            </a:r>
            <a:r>
              <a:rPr b="1" lang="en" sz="1900">
                <a:solidFill>
                  <a:srgbClr val="A64D79"/>
                </a:solidFill>
              </a:rPr>
              <a:t>.</a:t>
            </a:r>
            <a:r>
              <a:rPr b="1" lang="en" sz="1900">
                <a:solidFill>
                  <a:srgbClr val="A64D79"/>
                </a:solidFill>
              </a:rPr>
              <a:t> Use a comma to separate a statement from a question.</a:t>
            </a:r>
            <a:endParaRPr b="1" sz="1900">
              <a:solidFill>
                <a:srgbClr val="A64D79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C27BA0"/>
              </a:buClr>
              <a:buSzPts val="1900"/>
              <a:buChar char="-"/>
            </a:pPr>
            <a:r>
              <a:rPr b="1" i="1" lang="en" sz="1900">
                <a:solidFill>
                  <a:srgbClr val="C27BA0"/>
                </a:solidFill>
              </a:rPr>
              <a:t>I can go</a:t>
            </a:r>
            <a:r>
              <a:rPr b="1" i="1" lang="en" sz="1900">
                <a:solidFill>
                  <a:srgbClr val="00FF00"/>
                </a:solidFill>
              </a:rPr>
              <a:t>,</a:t>
            </a:r>
            <a:r>
              <a:rPr b="1" i="1" lang="en" sz="1900">
                <a:solidFill>
                  <a:srgbClr val="C27BA0"/>
                </a:solidFill>
              </a:rPr>
              <a:t> can't I?</a:t>
            </a:r>
            <a:endParaRPr b="1" i="1" sz="1900">
              <a:solidFill>
                <a:srgbClr val="C27BA0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C27BA0"/>
              </a:buClr>
              <a:buSzPts val="1900"/>
              <a:buChar char="-"/>
            </a:pPr>
            <a:r>
              <a:rPr b="1" i="1" lang="en" sz="1900">
                <a:solidFill>
                  <a:srgbClr val="C27BA0"/>
                </a:solidFill>
              </a:rPr>
              <a:t>You </a:t>
            </a:r>
            <a:r>
              <a:rPr b="1" i="1" lang="en" sz="1900">
                <a:solidFill>
                  <a:srgbClr val="C27BA0"/>
                </a:solidFill>
              </a:rPr>
              <a:t>didn't</a:t>
            </a:r>
            <a:r>
              <a:rPr b="1" i="1" lang="en" sz="1900">
                <a:solidFill>
                  <a:srgbClr val="C27BA0"/>
                </a:solidFill>
              </a:rPr>
              <a:t> study</a:t>
            </a:r>
            <a:r>
              <a:rPr b="1" i="1" lang="en" sz="1900">
                <a:solidFill>
                  <a:srgbClr val="00FF00"/>
                </a:solidFill>
              </a:rPr>
              <a:t>,</a:t>
            </a:r>
            <a:r>
              <a:rPr b="1" i="1" lang="en" sz="1900">
                <a:solidFill>
                  <a:srgbClr val="C27BA0"/>
                </a:solidFill>
              </a:rPr>
              <a:t> did you?</a:t>
            </a:r>
            <a:endParaRPr b="1" i="1" sz="1900">
              <a:solidFill>
                <a:srgbClr val="C27BA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725775" y="445025"/>
            <a:ext cx="8106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E06666"/>
                </a:solidFill>
              </a:rPr>
              <a:t>Dashes -</a:t>
            </a:r>
            <a:endParaRPr b="1">
              <a:solidFill>
                <a:srgbClr val="E06666"/>
              </a:solidFill>
            </a:endParaRPr>
          </a:p>
        </p:txBody>
      </p:sp>
      <p:sp>
        <p:nvSpPr>
          <p:cNvPr id="120" name="Google Shape;120;p23"/>
          <p:cNvSpPr txBox="1"/>
          <p:nvPr>
            <p:ph idx="1" type="body"/>
          </p:nvPr>
        </p:nvSpPr>
        <p:spPr>
          <a:xfrm>
            <a:off x="725775" y="1152475"/>
            <a:ext cx="7825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A64D79"/>
                </a:solidFill>
              </a:rPr>
              <a:t>Dashes are used to add extra information to the sentence.</a:t>
            </a:r>
            <a:endParaRPr b="1" sz="1900">
              <a:solidFill>
                <a:srgbClr val="A64D79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EA9999"/>
              </a:buClr>
              <a:buSzPts val="1900"/>
              <a:buChar char="-"/>
            </a:pPr>
            <a:r>
              <a:rPr b="1" lang="en" sz="1900">
                <a:solidFill>
                  <a:srgbClr val="A64D79"/>
                </a:solidFill>
              </a:rPr>
              <a:t>The number of stars in the milky way - including many which are undetectable - is estimated to be over 400 million.</a:t>
            </a:r>
            <a:r>
              <a:rPr b="1" lang="en" sz="1900">
                <a:solidFill>
                  <a:srgbClr val="EA9999"/>
                </a:solidFill>
              </a:rPr>
              <a:t> </a:t>
            </a:r>
            <a:endParaRPr b="1" sz="1900">
              <a:solidFill>
                <a:srgbClr val="EA999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00FF"/>
                </a:solidFill>
              </a:rPr>
              <a:t>Brackets [ ]</a:t>
            </a:r>
            <a:endParaRPr b="1">
              <a:solidFill>
                <a:srgbClr val="9900FF"/>
              </a:solidFill>
            </a:endParaRPr>
          </a:p>
        </p:txBody>
      </p:sp>
      <p:sp>
        <p:nvSpPr>
          <p:cNvPr id="126" name="Google Shape;126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351C75"/>
                </a:solidFill>
              </a:rPr>
              <a:t>They are only used in special cases. Brackets (like single quotation marks) are used exclusively within quoted material.</a:t>
            </a:r>
            <a:endParaRPr b="1" sz="1900">
              <a:solidFill>
                <a:srgbClr val="351C75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8E7CC3"/>
              </a:buClr>
              <a:buSzPts val="1900"/>
              <a:buChar char="-"/>
            </a:pPr>
            <a:r>
              <a:rPr b="1" lang="en" sz="1900">
                <a:solidFill>
                  <a:srgbClr val="8E7CC3"/>
                </a:solidFill>
              </a:rPr>
              <a:t> Brackets are interruptions. When we see them, we know they've been added by someone else. They are used to explain or comment on the quotation.</a:t>
            </a:r>
            <a:endParaRPr b="1" sz="1900">
              <a:solidFill>
                <a:srgbClr val="8E7CC3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900"/>
              <a:buChar char="-"/>
            </a:pPr>
            <a:r>
              <a:rPr b="1" i="1" lang="en" sz="1900">
                <a:solidFill>
                  <a:srgbClr val="0000FF"/>
                </a:solidFill>
              </a:rPr>
              <a:t>"Bill shook hands with</a:t>
            </a:r>
            <a:r>
              <a:rPr b="1" i="1" lang="en" sz="1900">
                <a:solidFill>
                  <a:srgbClr val="FFFF00"/>
                </a:solidFill>
              </a:rPr>
              <a:t> [</a:t>
            </a:r>
            <a:r>
              <a:rPr b="1" i="1" lang="en" sz="1900">
                <a:solidFill>
                  <a:srgbClr val="0000FF"/>
                </a:solidFill>
              </a:rPr>
              <a:t>his son</a:t>
            </a:r>
            <a:r>
              <a:rPr b="1" i="1" lang="en" sz="1900">
                <a:solidFill>
                  <a:srgbClr val="FFFF00"/>
                </a:solidFill>
              </a:rPr>
              <a:t>]</a:t>
            </a:r>
            <a:r>
              <a:rPr b="1" i="1" lang="en" sz="1900">
                <a:solidFill>
                  <a:srgbClr val="0000FF"/>
                </a:solidFill>
              </a:rPr>
              <a:t> Al."</a:t>
            </a:r>
            <a:endParaRPr b="1" sz="19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02328" y="713600"/>
            <a:ext cx="5339326" cy="371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CCCC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rgbClr val="000000"/>
                </a:solidFill>
              </a:rPr>
              <a:t>Punctuate the following sentences by adding commas where necessary</a:t>
            </a:r>
            <a:r>
              <a:rPr lang="en" u="sng">
                <a:solidFill>
                  <a:srgbClr val="000000"/>
                </a:solidFill>
              </a:rPr>
              <a:t>:</a:t>
            </a:r>
            <a:endParaRPr u="sng">
              <a:solidFill>
                <a:srgbClr val="000000"/>
              </a:solidFill>
            </a:endParaRPr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4572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</a:pPr>
            <a:r>
              <a:rPr lang="en">
                <a:solidFill>
                  <a:srgbClr val="434343"/>
                </a:solidFill>
              </a:rPr>
              <a:t>We ordered pizza pasta and risotto for today’s dinner.</a:t>
            </a:r>
            <a:endParaRPr>
              <a:solidFill>
                <a:srgbClr val="434343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</a:pPr>
            <a:r>
              <a:rPr lang="en">
                <a:solidFill>
                  <a:srgbClr val="434343"/>
                </a:solidFill>
              </a:rPr>
              <a:t>Crime which weakens our city must be reduced.</a:t>
            </a:r>
            <a:endParaRPr>
              <a:solidFill>
                <a:srgbClr val="434343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</a:pPr>
            <a:r>
              <a:rPr lang="en">
                <a:solidFill>
                  <a:srgbClr val="434343"/>
                </a:solidFill>
              </a:rPr>
              <a:t>This company first started to work on May 15 1998.</a:t>
            </a:r>
            <a:endParaRPr>
              <a:solidFill>
                <a:srgbClr val="434343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</a:pPr>
            <a:r>
              <a:rPr lang="en">
                <a:solidFill>
                  <a:srgbClr val="434343"/>
                </a:solidFill>
              </a:rPr>
              <a:t>You </a:t>
            </a:r>
            <a:r>
              <a:rPr lang="en">
                <a:solidFill>
                  <a:srgbClr val="434343"/>
                </a:solidFill>
              </a:rPr>
              <a:t>didn't</a:t>
            </a:r>
            <a:r>
              <a:rPr lang="en">
                <a:solidFill>
                  <a:srgbClr val="434343"/>
                </a:solidFill>
              </a:rPr>
              <a:t> visit the doctor as you told me did you?</a:t>
            </a:r>
            <a:endParaRPr>
              <a:solidFill>
                <a:srgbClr val="434343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</a:pPr>
            <a:r>
              <a:rPr i="1" lang="en">
                <a:solidFill>
                  <a:srgbClr val="434343"/>
                </a:solidFill>
              </a:rPr>
              <a:t>Nancy said “I thought that I made it clear!”</a:t>
            </a:r>
            <a:endParaRPr i="1">
              <a:solidFill>
                <a:srgbClr val="434343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</a:pPr>
            <a:r>
              <a:rPr lang="en">
                <a:solidFill>
                  <a:srgbClr val="434343"/>
                </a:solidFill>
              </a:rPr>
              <a:t>Mrs. Johnson can you please help me?</a:t>
            </a:r>
            <a:endParaRPr>
              <a:solidFill>
                <a:srgbClr val="434343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</a:pPr>
            <a:r>
              <a:rPr i="1" lang="en">
                <a:solidFill>
                  <a:srgbClr val="434343"/>
                </a:solidFill>
              </a:rPr>
              <a:t>I </a:t>
            </a:r>
            <a:r>
              <a:rPr i="1" lang="en">
                <a:solidFill>
                  <a:srgbClr val="434343"/>
                </a:solidFill>
              </a:rPr>
              <a:t>didn't</a:t>
            </a:r>
            <a:r>
              <a:rPr i="1" lang="en">
                <a:solidFill>
                  <a:srgbClr val="434343"/>
                </a:solidFill>
              </a:rPr>
              <a:t> say anything to her after all </a:t>
            </a:r>
            <a:r>
              <a:rPr i="1" lang="en">
                <a:solidFill>
                  <a:srgbClr val="434343"/>
                </a:solidFill>
              </a:rPr>
              <a:t>it's</a:t>
            </a:r>
            <a:r>
              <a:rPr i="1" lang="en">
                <a:solidFill>
                  <a:srgbClr val="434343"/>
                </a:solidFill>
              </a:rPr>
              <a:t> her own decision. </a:t>
            </a:r>
            <a:endParaRPr i="1">
              <a:solidFill>
                <a:srgbClr val="434343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AutoNum type="arabicPeriod"/>
            </a:pPr>
            <a:r>
              <a:rPr i="1" lang="en">
                <a:solidFill>
                  <a:srgbClr val="434343"/>
                </a:solidFill>
              </a:rPr>
              <a:t>We decided to visit Beirut Lebanon this time. </a:t>
            </a:r>
            <a:endParaRPr i="1">
              <a:solidFill>
                <a:srgbClr val="980000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450" y="190400"/>
            <a:ext cx="7857225" cy="4609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7"/>
          <p:cNvSpPr txBox="1"/>
          <p:nvPr/>
        </p:nvSpPr>
        <p:spPr>
          <a:xfrm>
            <a:off x="706500" y="232300"/>
            <a:ext cx="7731000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/>
              <a:t>Colons</a:t>
            </a:r>
            <a:r>
              <a:rPr b="1" lang="en" sz="2900" u="sng"/>
              <a:t>:</a:t>
            </a:r>
            <a:endParaRPr b="1" sz="2900" u="sng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 We use colons to :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 </a:t>
            </a:r>
            <a:r>
              <a:rPr b="1" lang="en" sz="1800"/>
              <a:t>1- I</a:t>
            </a:r>
            <a:r>
              <a:rPr b="1" lang="en" sz="1800"/>
              <a:t>ntroduce that something follows like an example or a list.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The following </a:t>
            </a:r>
            <a:r>
              <a:rPr lang="en" sz="1800"/>
              <a:t>students</a:t>
            </a:r>
            <a:r>
              <a:rPr lang="en" sz="1800"/>
              <a:t> should submit the form now</a:t>
            </a:r>
            <a:r>
              <a:rPr b="1" lang="en" sz="2100"/>
              <a:t>:</a:t>
            </a:r>
            <a:r>
              <a:rPr lang="en" sz="1800"/>
              <a:t> Farah, Sarah and Yumna.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I learnt how to draw the map of all these countries</a:t>
            </a:r>
            <a:r>
              <a:rPr b="1" lang="en" sz="2100">
                <a:solidFill>
                  <a:srgbClr val="274E13"/>
                </a:solidFill>
              </a:rPr>
              <a:t>:</a:t>
            </a:r>
            <a:r>
              <a:rPr lang="en" sz="1800"/>
              <a:t> Egypt, </a:t>
            </a:r>
            <a:r>
              <a:rPr lang="en" sz="1800"/>
              <a:t>Libya</a:t>
            </a:r>
            <a:r>
              <a:rPr lang="en" sz="1800"/>
              <a:t> and Algeria. </a:t>
            </a:r>
            <a:endParaRPr sz="1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2- Separate hours and minutes when writing out the time.</a:t>
            </a:r>
            <a:endParaRPr b="1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sz="1800"/>
              <a:t>I use to wake up at 6</a:t>
            </a:r>
            <a:r>
              <a:rPr b="1" lang="en" sz="2100"/>
              <a:t>:</a:t>
            </a:r>
            <a:r>
              <a:rPr lang="en" sz="1800"/>
              <a:t>30 every morning. 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/>
        </p:nvSpPr>
        <p:spPr>
          <a:xfrm>
            <a:off x="788875" y="332700"/>
            <a:ext cx="8046600" cy="610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Semicolons</a:t>
            </a:r>
            <a:r>
              <a:rPr b="1" lang="en" sz="2200"/>
              <a:t>;</a:t>
            </a:r>
            <a:endParaRPr b="1"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We use </a:t>
            </a:r>
            <a:r>
              <a:rPr lang="en" sz="1800"/>
              <a:t>semicolons</a:t>
            </a:r>
            <a:r>
              <a:rPr lang="en" sz="1800"/>
              <a:t> to:</a:t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1- </a:t>
            </a:r>
            <a:r>
              <a:rPr b="1" i="1" lang="en" sz="1800">
                <a:latin typeface="Calibri"/>
                <a:ea typeface="Calibri"/>
                <a:cs typeface="Calibri"/>
                <a:sym typeface="Calibri"/>
              </a:rPr>
              <a:t>Separate longer phrases in a list to make the sentence clearer.</a:t>
            </a:r>
            <a:endParaRPr b="1" i="1"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800"/>
              <a:t>We cook potatoes in different ways: mashed potatoes with gravy, mushroom and onion</a:t>
            </a:r>
            <a:r>
              <a:rPr b="1" lang="en" sz="2000"/>
              <a:t>;</a:t>
            </a:r>
            <a:r>
              <a:rPr b="1" lang="en" sz="1800"/>
              <a:t> </a:t>
            </a:r>
            <a:r>
              <a:rPr lang="en" sz="1800"/>
              <a:t>fried potato with diced meat, cheese and tomato sauce</a:t>
            </a:r>
            <a:r>
              <a:rPr b="1" lang="en" sz="2000"/>
              <a:t>; </a:t>
            </a:r>
            <a:r>
              <a:rPr lang="en" sz="1800"/>
              <a:t>Grilled potatoes with spices and cheese.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/>
              <a:t>2- </a:t>
            </a:r>
            <a:r>
              <a:rPr b="1" i="1" lang="en" sz="1800">
                <a:latin typeface="Calibri"/>
                <a:ea typeface="Calibri"/>
                <a:cs typeface="Calibri"/>
                <a:sym typeface="Calibri"/>
              </a:rPr>
              <a:t> link sentences which are closely related.</a:t>
            </a:r>
            <a:r>
              <a:rPr b="1" lang="en" sz="1800"/>
              <a:t> </a:t>
            </a:r>
            <a:endParaRPr b="1"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800"/>
              <a:t>She is practicing more</a:t>
            </a:r>
            <a:r>
              <a:rPr b="1" lang="en" sz="2000"/>
              <a:t>;</a:t>
            </a:r>
            <a:r>
              <a:rPr b="1" lang="en" sz="1800"/>
              <a:t> </a:t>
            </a:r>
            <a:r>
              <a:rPr lang="en" sz="1800"/>
              <a:t>her performance is becoming better and better. 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/>
              <a:t>3- </a:t>
            </a:r>
            <a:r>
              <a:rPr b="1" i="1" lang="en" sz="1800">
                <a:latin typeface="Calibri"/>
                <a:ea typeface="Calibri"/>
                <a:cs typeface="Calibri"/>
                <a:sym typeface="Calibri"/>
              </a:rPr>
              <a:t>instead of connectives (but , and).</a:t>
            </a:r>
            <a:endParaRPr b="1" i="1"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I ordered a pizza</a:t>
            </a:r>
            <a:r>
              <a:rPr b="1" lang="en" sz="2000">
                <a:latin typeface="Calibri"/>
                <a:ea typeface="Calibri"/>
                <a:cs typeface="Calibri"/>
                <a:sym typeface="Calibri"/>
              </a:rPr>
              <a:t>;</a:t>
            </a: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didn't</a:t>
            </a: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 eat it.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i="1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1009775" y="445025"/>
            <a:ext cx="7131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rgbClr val="38761D"/>
                </a:solidFill>
              </a:rPr>
              <a:t>Comma</a:t>
            </a:r>
            <a:r>
              <a:rPr b="1" lang="en" sz="3500">
                <a:solidFill>
                  <a:srgbClr val="38761D"/>
                </a:solidFill>
              </a:rPr>
              <a:t>s </a:t>
            </a:r>
            <a:r>
              <a:rPr b="1" lang="en" sz="3800">
                <a:solidFill>
                  <a:srgbClr val="38761D"/>
                </a:solidFill>
              </a:rPr>
              <a:t>,</a:t>
            </a:r>
            <a:endParaRPr b="1" sz="3800">
              <a:solidFill>
                <a:srgbClr val="38761D"/>
              </a:solidFill>
            </a:endParaRPr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1009775" y="1139050"/>
            <a:ext cx="7131300" cy="3416400"/>
          </a:xfrm>
          <a:prstGeom prst="rect">
            <a:avLst/>
          </a:prstGeom>
          <a:ln cap="flat" cmpd="sng" w="9525">
            <a:solidFill>
              <a:srgbClr val="4C11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500">
                <a:solidFill>
                  <a:srgbClr val="C27BA0"/>
                </a:solidFill>
              </a:rPr>
              <a:t>Commas indicate a brief pause; they're not as final as period. It provides readers with guidance on how a sentence is organized and it helps the reader to understand the writer’s intended meaning.</a:t>
            </a:r>
            <a:endParaRPr b="1" sz="2500">
              <a:solidFill>
                <a:srgbClr val="C27B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741550" y="478925"/>
            <a:ext cx="7892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38761D"/>
                </a:solidFill>
              </a:rPr>
              <a:t>Commas’ rules:</a:t>
            </a:r>
            <a:endParaRPr b="1"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741550" y="1152475"/>
            <a:ext cx="7462800" cy="3416400"/>
          </a:xfrm>
          <a:prstGeom prst="rect">
            <a:avLst/>
          </a:prstGeom>
          <a:noFill/>
          <a:ln cap="flat" cmpd="sng" w="9525">
            <a:solidFill>
              <a:srgbClr val="4C11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A64D79"/>
              </a:buClr>
              <a:buSzPts val="1900"/>
              <a:buAutoNum type="arabicPeriod"/>
            </a:pPr>
            <a:r>
              <a:rPr b="1" lang="en" sz="1900">
                <a:solidFill>
                  <a:srgbClr val="A64D79"/>
                </a:solidFill>
              </a:rPr>
              <a:t>Use commas to separate words and word groups in a simple series of three or more items.</a:t>
            </a:r>
            <a:endParaRPr b="1" sz="1900">
              <a:solidFill>
                <a:srgbClr val="A64D7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F1C232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B4A7D6"/>
              </a:buClr>
              <a:buSzPts val="1900"/>
              <a:buChar char="-"/>
            </a:pPr>
            <a:r>
              <a:rPr b="1" lang="en" sz="1900">
                <a:solidFill>
                  <a:srgbClr val="B4A7D6"/>
                </a:solidFill>
              </a:rPr>
              <a:t>We visited France</a:t>
            </a:r>
            <a:r>
              <a:rPr b="1" lang="en" sz="1900">
                <a:solidFill>
                  <a:srgbClr val="38761D"/>
                </a:solidFill>
              </a:rPr>
              <a:t>,</a:t>
            </a:r>
            <a:r>
              <a:rPr b="1" lang="en" sz="1900">
                <a:solidFill>
                  <a:srgbClr val="B4A7D6"/>
                </a:solidFill>
              </a:rPr>
              <a:t> Italy</a:t>
            </a:r>
            <a:r>
              <a:rPr b="1" lang="en" sz="1900">
                <a:solidFill>
                  <a:srgbClr val="38761D"/>
                </a:solidFill>
              </a:rPr>
              <a:t>, </a:t>
            </a:r>
            <a:r>
              <a:rPr b="1" lang="en" sz="1900">
                <a:solidFill>
                  <a:srgbClr val="B4A7D6"/>
                </a:solidFill>
              </a:rPr>
              <a:t>Germany and Spain.</a:t>
            </a:r>
            <a:endParaRPr b="1" sz="1900">
              <a:solidFill>
                <a:srgbClr val="B4A7D6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B4A7D6"/>
              </a:buClr>
              <a:buSzPts val="1900"/>
              <a:buChar char="-"/>
            </a:pPr>
            <a:r>
              <a:rPr b="1" lang="en" sz="1900">
                <a:solidFill>
                  <a:srgbClr val="B4A7D6"/>
                </a:solidFill>
              </a:rPr>
              <a:t>Lara </a:t>
            </a:r>
            <a:r>
              <a:rPr b="1" lang="en" sz="1900">
                <a:solidFill>
                  <a:srgbClr val="B4A7D6"/>
                </a:solidFill>
              </a:rPr>
              <a:t>bought</a:t>
            </a:r>
            <a:r>
              <a:rPr b="1" lang="en" sz="1900">
                <a:solidFill>
                  <a:srgbClr val="B4A7D6"/>
                </a:solidFill>
              </a:rPr>
              <a:t> potatoes</a:t>
            </a:r>
            <a:r>
              <a:rPr b="1" lang="en" sz="1900">
                <a:solidFill>
                  <a:srgbClr val="00FF00"/>
                </a:solidFill>
              </a:rPr>
              <a:t>, </a:t>
            </a:r>
            <a:r>
              <a:rPr b="1" lang="en" sz="1900">
                <a:solidFill>
                  <a:srgbClr val="B4A7D6"/>
                </a:solidFill>
              </a:rPr>
              <a:t>onions and parsley. </a:t>
            </a:r>
            <a:endParaRPr b="1" sz="1900">
              <a:solidFill>
                <a:srgbClr val="B4A7D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900" u="sng">
                <a:solidFill>
                  <a:srgbClr val="C27BA0"/>
                </a:solidFill>
              </a:rPr>
              <a:t>Note that we </a:t>
            </a:r>
            <a:r>
              <a:rPr b="1" lang="en" sz="1900" u="sng">
                <a:solidFill>
                  <a:srgbClr val="C27BA0"/>
                </a:solidFill>
              </a:rPr>
              <a:t>don't</a:t>
            </a:r>
            <a:r>
              <a:rPr b="1" lang="en" sz="1900" u="sng">
                <a:solidFill>
                  <a:srgbClr val="C27BA0"/>
                </a:solidFill>
              </a:rPr>
              <a:t> add a </a:t>
            </a:r>
            <a:r>
              <a:rPr b="1" lang="en" sz="1900" u="sng">
                <a:solidFill>
                  <a:srgbClr val="C27BA0"/>
                </a:solidFill>
              </a:rPr>
              <a:t>comma</a:t>
            </a:r>
            <a:r>
              <a:rPr b="1" lang="en" sz="1900" u="sng">
                <a:solidFill>
                  <a:srgbClr val="C27BA0"/>
                </a:solidFill>
              </a:rPr>
              <a:t> before ‘and’.</a:t>
            </a:r>
            <a:endParaRPr b="1" sz="1900" u="sng">
              <a:solidFill>
                <a:srgbClr val="C27B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idx="1" type="body"/>
          </p:nvPr>
        </p:nvSpPr>
        <p:spPr>
          <a:xfrm>
            <a:off x="915075" y="1152475"/>
            <a:ext cx="7147200" cy="3416400"/>
          </a:xfrm>
          <a:prstGeom prst="rect">
            <a:avLst/>
          </a:prstGeom>
          <a:ln cap="flat" cmpd="sng" w="9525">
            <a:solidFill>
              <a:srgbClr val="4C11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A64D79"/>
                </a:solidFill>
              </a:rPr>
              <a:t>2. When starting a sentence with a dependent </a:t>
            </a:r>
            <a:r>
              <a:rPr b="1" lang="en" sz="1900">
                <a:solidFill>
                  <a:srgbClr val="A64D79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clause</a:t>
            </a:r>
            <a:r>
              <a:rPr b="1" lang="en" sz="1900">
                <a:solidFill>
                  <a:srgbClr val="A64D79"/>
                </a:solidFill>
              </a:rPr>
              <a:t>, use a comma after it.</a:t>
            </a:r>
            <a:endParaRPr b="1" sz="1900">
              <a:solidFill>
                <a:srgbClr val="A64D79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B4A7D6"/>
              </a:buClr>
              <a:buSzPts val="1900"/>
              <a:buChar char="-"/>
            </a:pPr>
            <a:r>
              <a:rPr lang="en" sz="1900">
                <a:solidFill>
                  <a:srgbClr val="B4A7D6"/>
                </a:solidFill>
              </a:rPr>
              <a:t>If you decide to come with us</a:t>
            </a:r>
            <a:r>
              <a:rPr b="1" lang="en" sz="1900">
                <a:solidFill>
                  <a:srgbClr val="00FF00"/>
                </a:solidFill>
              </a:rPr>
              <a:t>,</a:t>
            </a:r>
            <a:r>
              <a:rPr lang="en" sz="1900">
                <a:solidFill>
                  <a:srgbClr val="B4A7D6"/>
                </a:solidFill>
              </a:rPr>
              <a:t> bring your kit with you.</a:t>
            </a:r>
            <a:endParaRPr sz="1900">
              <a:solidFill>
                <a:srgbClr val="B4A7D6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B4A7D6"/>
              </a:buClr>
              <a:buSzPts val="1900"/>
              <a:buChar char="-"/>
            </a:pPr>
            <a:r>
              <a:rPr lang="en" sz="1900">
                <a:solidFill>
                  <a:srgbClr val="B4A7D6"/>
                </a:solidFill>
              </a:rPr>
              <a:t>After we arrived</a:t>
            </a:r>
            <a:r>
              <a:rPr lang="en" sz="1900">
                <a:solidFill>
                  <a:srgbClr val="00FF00"/>
                </a:solidFill>
              </a:rPr>
              <a:t>,</a:t>
            </a:r>
            <a:r>
              <a:rPr lang="en" sz="1900">
                <a:solidFill>
                  <a:srgbClr val="B4A7D6"/>
                </a:solidFill>
              </a:rPr>
              <a:t> we went shopping. </a:t>
            </a:r>
            <a:endParaRPr sz="1900">
              <a:solidFill>
                <a:srgbClr val="B4A7D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900" u="sng">
                <a:solidFill>
                  <a:srgbClr val="C27BA0"/>
                </a:solidFill>
              </a:rPr>
              <a:t>Note that a comma is usually unnecessary when the sentence starts with an independent clause followed by a dependent clause.</a:t>
            </a:r>
            <a:br>
              <a:rPr b="1" lang="en" sz="1900" u="sng">
                <a:solidFill>
                  <a:srgbClr val="C27BA0"/>
                </a:solidFill>
              </a:rPr>
            </a:br>
            <a:r>
              <a:rPr b="1" lang="en" sz="1900" u="sng">
                <a:solidFill>
                  <a:srgbClr val="C27BA0"/>
                </a:solidFill>
              </a:rPr>
              <a:t>Example: We went shopping after we arrived.</a:t>
            </a:r>
            <a:endParaRPr b="1" sz="1900" u="sng">
              <a:solidFill>
                <a:srgbClr val="C27B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752050" y="1152475"/>
            <a:ext cx="7413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A64D79"/>
                </a:solidFill>
              </a:rPr>
              <a:t>3. U</a:t>
            </a:r>
            <a:r>
              <a:rPr b="1" lang="en" sz="1900">
                <a:solidFill>
                  <a:srgbClr val="A64D79"/>
                </a:solidFill>
              </a:rPr>
              <a:t>se commas to set off nonessential words, clauses, and phrases ( w</a:t>
            </a:r>
            <a:r>
              <a:rPr b="1" lang="en" sz="1900">
                <a:solidFill>
                  <a:srgbClr val="A64D79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ho, that, which</a:t>
            </a:r>
            <a:r>
              <a:rPr b="1" lang="en" sz="1900">
                <a:solidFill>
                  <a:srgbClr val="A64D79"/>
                </a:solidFill>
              </a:rPr>
              <a:t>). If something or someone is sufficiently identified, the description that follows is considered nonessential and should be surrounded by commas.</a:t>
            </a:r>
            <a:endParaRPr b="1" sz="1900">
              <a:solidFill>
                <a:srgbClr val="A64D79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C27BA0"/>
              </a:buClr>
              <a:buSzPts val="1900"/>
              <a:buChar char="-"/>
            </a:pPr>
            <a:r>
              <a:rPr b="1" i="1" lang="en" sz="1900">
                <a:solidFill>
                  <a:srgbClr val="C27BA0"/>
                </a:solidFill>
              </a:rPr>
              <a:t>Mark Twain's book</a:t>
            </a:r>
            <a:r>
              <a:rPr b="1" i="1" lang="en" sz="1900">
                <a:solidFill>
                  <a:srgbClr val="00FF00"/>
                </a:solidFill>
              </a:rPr>
              <a:t>,</a:t>
            </a:r>
            <a:r>
              <a:rPr b="1" lang="en" sz="1900">
                <a:solidFill>
                  <a:srgbClr val="C27BA0"/>
                </a:solidFill>
              </a:rPr>
              <a:t> Tom Sawyer</a:t>
            </a:r>
            <a:r>
              <a:rPr b="1" lang="en" sz="1900">
                <a:solidFill>
                  <a:srgbClr val="00FF00"/>
                </a:solidFill>
              </a:rPr>
              <a:t>,</a:t>
            </a:r>
            <a:r>
              <a:rPr b="1" lang="en" sz="1900">
                <a:solidFill>
                  <a:srgbClr val="C27BA0"/>
                </a:solidFill>
              </a:rPr>
              <a:t> </a:t>
            </a:r>
            <a:r>
              <a:rPr b="1" i="1" lang="en" sz="1900">
                <a:solidFill>
                  <a:srgbClr val="C27BA0"/>
                </a:solidFill>
              </a:rPr>
              <a:t>is a delight.</a:t>
            </a:r>
            <a:endParaRPr b="1" i="1" sz="1900">
              <a:solidFill>
                <a:srgbClr val="C27BA0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C27BA0"/>
              </a:buClr>
              <a:buSzPts val="1900"/>
              <a:buChar char="-"/>
            </a:pPr>
            <a:r>
              <a:rPr b="1" i="1" lang="en" sz="1900">
                <a:solidFill>
                  <a:srgbClr val="C27BA0"/>
                </a:solidFill>
              </a:rPr>
              <a:t>Jill</a:t>
            </a:r>
            <a:r>
              <a:rPr b="1" i="1" lang="en" sz="1900">
                <a:solidFill>
                  <a:srgbClr val="00FF00"/>
                </a:solidFill>
              </a:rPr>
              <a:t>,</a:t>
            </a:r>
            <a:r>
              <a:rPr b="1" i="1" lang="en" sz="1900">
                <a:solidFill>
                  <a:srgbClr val="C27BA0"/>
                </a:solidFill>
              </a:rPr>
              <a:t> who is my sister</a:t>
            </a:r>
            <a:r>
              <a:rPr b="1" i="1" lang="en" sz="1900">
                <a:solidFill>
                  <a:srgbClr val="00FF00"/>
                </a:solidFill>
              </a:rPr>
              <a:t>,</a:t>
            </a:r>
            <a:r>
              <a:rPr b="1" i="1" lang="en" sz="1900">
                <a:solidFill>
                  <a:srgbClr val="C27BA0"/>
                </a:solidFill>
              </a:rPr>
              <a:t> shut the door.</a:t>
            </a:r>
            <a:endParaRPr b="1" i="1" sz="1900">
              <a:solidFill>
                <a:srgbClr val="C27B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805775" y="1152475"/>
            <a:ext cx="7413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A64D79"/>
                </a:solidFill>
              </a:rPr>
              <a:t>4. </a:t>
            </a:r>
            <a:r>
              <a:rPr b="1" lang="en" sz="1900">
                <a:solidFill>
                  <a:srgbClr val="A64D79"/>
                </a:solidFill>
              </a:rPr>
              <a:t>Use a comma after certain words that introduce a sentence, such as “</a:t>
            </a:r>
            <a:r>
              <a:rPr b="1" i="1" lang="en" sz="1900">
                <a:solidFill>
                  <a:srgbClr val="A64D79"/>
                </a:solidFill>
              </a:rPr>
              <a:t>well, yes, why, hello, hey,”</a:t>
            </a:r>
            <a:r>
              <a:rPr b="1" lang="en" sz="1900">
                <a:solidFill>
                  <a:srgbClr val="A64D79"/>
                </a:solidFill>
              </a:rPr>
              <a:t> etc.</a:t>
            </a:r>
            <a:endParaRPr b="1" sz="1900">
              <a:solidFill>
                <a:srgbClr val="A64D79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C27BA0"/>
              </a:buClr>
              <a:buSzPts val="1900"/>
              <a:buChar char="-"/>
            </a:pPr>
            <a:r>
              <a:rPr b="1" lang="en" sz="1900">
                <a:solidFill>
                  <a:srgbClr val="C27BA0"/>
                </a:solidFill>
              </a:rPr>
              <a:t>Hello</a:t>
            </a:r>
            <a:r>
              <a:rPr b="1" lang="en" sz="1900">
                <a:solidFill>
                  <a:srgbClr val="00FF00"/>
                </a:solidFill>
              </a:rPr>
              <a:t>, </a:t>
            </a:r>
            <a:r>
              <a:rPr b="1" lang="en" sz="1900">
                <a:solidFill>
                  <a:srgbClr val="C27BA0"/>
                </a:solidFill>
              </a:rPr>
              <a:t>just </a:t>
            </a:r>
            <a:r>
              <a:rPr b="1" lang="en" sz="1900">
                <a:solidFill>
                  <a:srgbClr val="C27BA0"/>
                </a:solidFill>
              </a:rPr>
              <a:t>wanted</a:t>
            </a:r>
            <a:r>
              <a:rPr b="1" lang="en" sz="1900">
                <a:solidFill>
                  <a:srgbClr val="C27BA0"/>
                </a:solidFill>
              </a:rPr>
              <a:t> to ask you if you`re free tomorrow </a:t>
            </a:r>
            <a:r>
              <a:rPr b="1" lang="en" sz="1900">
                <a:solidFill>
                  <a:srgbClr val="C27BA0"/>
                </a:solidFill>
              </a:rPr>
              <a:t>morning</a:t>
            </a:r>
            <a:r>
              <a:rPr b="1" lang="en" sz="1900">
                <a:solidFill>
                  <a:srgbClr val="C27BA0"/>
                </a:solidFill>
              </a:rPr>
              <a:t>?</a:t>
            </a:r>
            <a:endParaRPr b="1" sz="1900">
              <a:solidFill>
                <a:srgbClr val="C27BA0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C27BA0"/>
              </a:buClr>
              <a:buSzPts val="1900"/>
              <a:buChar char="-"/>
            </a:pPr>
            <a:r>
              <a:rPr b="1" i="1" lang="en" sz="1900">
                <a:solidFill>
                  <a:srgbClr val="C27BA0"/>
                </a:solidFill>
              </a:rPr>
              <a:t>No</a:t>
            </a:r>
            <a:r>
              <a:rPr b="1" i="1" lang="en" sz="1900">
                <a:solidFill>
                  <a:srgbClr val="00FF00"/>
                </a:solidFill>
              </a:rPr>
              <a:t>,</a:t>
            </a:r>
            <a:r>
              <a:rPr b="1" i="1" lang="en" sz="1900">
                <a:solidFill>
                  <a:srgbClr val="00FF00"/>
                </a:solidFill>
              </a:rPr>
              <a:t> </a:t>
            </a:r>
            <a:r>
              <a:rPr b="1" i="1" lang="en" sz="1900">
                <a:solidFill>
                  <a:srgbClr val="C27BA0"/>
                </a:solidFill>
              </a:rPr>
              <a:t>you can't leave now.</a:t>
            </a:r>
            <a:endParaRPr b="1" sz="1900">
              <a:solidFill>
                <a:srgbClr val="C27B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idx="1" type="body"/>
          </p:nvPr>
        </p:nvSpPr>
        <p:spPr>
          <a:xfrm>
            <a:off x="805775" y="1152475"/>
            <a:ext cx="7332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A64D79"/>
                </a:solidFill>
              </a:rPr>
              <a:t>5</a:t>
            </a:r>
            <a:r>
              <a:rPr b="1" lang="en" sz="1900">
                <a:solidFill>
                  <a:srgbClr val="A64D79"/>
                </a:solidFill>
              </a:rPr>
              <a:t>.</a:t>
            </a:r>
            <a:r>
              <a:rPr b="1" lang="en" sz="1900">
                <a:solidFill>
                  <a:srgbClr val="A64D79"/>
                </a:solidFill>
              </a:rPr>
              <a:t>Use a comma to separate the day of the month from the year.</a:t>
            </a:r>
            <a:endParaRPr b="1" sz="1900">
              <a:solidFill>
                <a:srgbClr val="A64D79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C27BA0"/>
              </a:buClr>
              <a:buSzPts val="1900"/>
              <a:buChar char="-"/>
            </a:pPr>
            <a:r>
              <a:rPr b="1" lang="en" sz="1900">
                <a:solidFill>
                  <a:srgbClr val="C27BA0"/>
                </a:solidFill>
              </a:rPr>
              <a:t>We had an assessment on Saturday</a:t>
            </a:r>
            <a:r>
              <a:rPr b="1" lang="en" sz="1900">
                <a:solidFill>
                  <a:srgbClr val="38761D"/>
                </a:solidFill>
              </a:rPr>
              <a:t>,</a:t>
            </a:r>
            <a:r>
              <a:rPr b="1" lang="en" sz="1900">
                <a:solidFill>
                  <a:srgbClr val="C27BA0"/>
                </a:solidFill>
              </a:rPr>
              <a:t> March</a:t>
            </a:r>
            <a:r>
              <a:rPr b="1" lang="en" sz="1900">
                <a:solidFill>
                  <a:srgbClr val="00FF00"/>
                </a:solidFill>
              </a:rPr>
              <a:t> </a:t>
            </a:r>
            <a:r>
              <a:rPr b="1" lang="en" sz="1900">
                <a:solidFill>
                  <a:srgbClr val="C27BA0"/>
                </a:solidFill>
              </a:rPr>
              <a:t>20</a:t>
            </a:r>
            <a:r>
              <a:rPr b="1" lang="en" sz="1900">
                <a:solidFill>
                  <a:srgbClr val="38761D"/>
                </a:solidFill>
              </a:rPr>
              <a:t>,</a:t>
            </a:r>
            <a:r>
              <a:rPr b="1" lang="en" sz="1900">
                <a:solidFill>
                  <a:srgbClr val="C27BA0"/>
                </a:solidFill>
              </a:rPr>
              <a:t> 2021.</a:t>
            </a:r>
            <a:endParaRPr b="1" sz="1900">
              <a:solidFill>
                <a:srgbClr val="C27BA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solidFill>
                <a:srgbClr val="A64D7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859500" y="1152475"/>
            <a:ext cx="7278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A64D79"/>
                </a:solidFill>
              </a:rPr>
              <a:t>6</a:t>
            </a:r>
            <a:r>
              <a:rPr b="1" lang="en" sz="1900">
                <a:solidFill>
                  <a:srgbClr val="A64D79"/>
                </a:solidFill>
              </a:rPr>
              <a:t>. </a:t>
            </a:r>
            <a:r>
              <a:rPr b="1" lang="en" sz="1900">
                <a:solidFill>
                  <a:srgbClr val="A64D79"/>
                </a:solidFill>
              </a:rPr>
              <a:t>Use a comma to separate a city from its state.</a:t>
            </a:r>
            <a:endParaRPr b="1" sz="1900">
              <a:solidFill>
                <a:srgbClr val="A64D79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900">
              <a:solidFill>
                <a:srgbClr val="D5A6BD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SzPts val="1900"/>
              <a:buChar char="-"/>
            </a:pPr>
            <a:r>
              <a:rPr b="1" lang="en" sz="1900">
                <a:solidFill>
                  <a:srgbClr val="D5A6BD"/>
                </a:solidFill>
              </a:rPr>
              <a:t>She lives in Amman</a:t>
            </a:r>
            <a:r>
              <a:rPr b="1" lang="en" sz="1900">
                <a:solidFill>
                  <a:srgbClr val="00FF00"/>
                </a:solidFill>
              </a:rPr>
              <a:t>,</a:t>
            </a:r>
            <a:r>
              <a:rPr b="1" lang="en" sz="1900">
                <a:solidFill>
                  <a:srgbClr val="D5A6BD"/>
                </a:solidFill>
              </a:rPr>
              <a:t> Jordan.</a:t>
            </a:r>
            <a:endParaRPr b="1" sz="1900">
              <a:solidFill>
                <a:srgbClr val="D5A6BD"/>
              </a:solidFill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rgbClr val="D5A6BD"/>
              </a:buClr>
              <a:buSzPts val="1900"/>
              <a:buChar char="-"/>
            </a:pPr>
            <a:r>
              <a:rPr b="1" lang="en" sz="1900">
                <a:solidFill>
                  <a:srgbClr val="D5A6BD"/>
                </a:solidFill>
              </a:rPr>
              <a:t>We visited </a:t>
            </a:r>
            <a:r>
              <a:rPr b="1" lang="en" sz="1900">
                <a:solidFill>
                  <a:srgbClr val="D5A6BD"/>
                </a:solidFill>
              </a:rPr>
              <a:t>Ankara</a:t>
            </a:r>
            <a:r>
              <a:rPr b="1" lang="en" sz="1900">
                <a:solidFill>
                  <a:srgbClr val="00FF00"/>
                </a:solidFill>
              </a:rPr>
              <a:t>,</a:t>
            </a:r>
            <a:r>
              <a:rPr b="1" lang="en" sz="1900">
                <a:solidFill>
                  <a:srgbClr val="D5A6BD"/>
                </a:solidFill>
              </a:rPr>
              <a:t> Turkey last month.</a:t>
            </a:r>
            <a:endParaRPr b="1" sz="1900">
              <a:solidFill>
                <a:srgbClr val="D5A6BD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913200" y="1152475"/>
            <a:ext cx="7346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A64D79"/>
                </a:solidFill>
              </a:rPr>
              <a:t>7.</a:t>
            </a:r>
            <a:r>
              <a:rPr b="1" lang="en" sz="1900">
                <a:solidFill>
                  <a:srgbClr val="A64D79"/>
                </a:solidFill>
              </a:rPr>
              <a:t> </a:t>
            </a:r>
            <a:r>
              <a:rPr b="1" lang="en" sz="1900">
                <a:solidFill>
                  <a:srgbClr val="A64D79"/>
                </a:solidFill>
              </a:rPr>
              <a:t>Use commas to introduce or interrupt direct quotations. </a:t>
            </a:r>
            <a:endParaRPr b="1" sz="1900">
              <a:solidFill>
                <a:srgbClr val="A64D79"/>
              </a:solidFill>
            </a:endParaRPr>
          </a:p>
          <a:p>
            <a:pPr indent="-349250" lvl="0" marL="457200" rtl="0" algn="l">
              <a:spcBef>
                <a:spcPts val="1200"/>
              </a:spcBef>
              <a:spcAft>
                <a:spcPts val="0"/>
              </a:spcAft>
              <a:buClr>
                <a:srgbClr val="D5A6BD"/>
              </a:buClr>
              <a:buSzPts val="1900"/>
              <a:buChar char="-"/>
            </a:pPr>
            <a:r>
              <a:rPr b="1" lang="en" sz="1900">
                <a:solidFill>
                  <a:srgbClr val="D5A6BD"/>
                </a:solidFill>
              </a:rPr>
              <a:t>He said</a:t>
            </a:r>
            <a:r>
              <a:rPr b="1" lang="en" sz="1900">
                <a:solidFill>
                  <a:srgbClr val="00FF00"/>
                </a:solidFill>
              </a:rPr>
              <a:t>, </a:t>
            </a:r>
            <a:r>
              <a:rPr b="1" lang="en" sz="1900">
                <a:solidFill>
                  <a:srgbClr val="D5A6BD"/>
                </a:solidFill>
              </a:rPr>
              <a:t>“I </a:t>
            </a:r>
            <a:r>
              <a:rPr b="1" lang="en" sz="1900">
                <a:solidFill>
                  <a:srgbClr val="D5A6BD"/>
                </a:solidFill>
              </a:rPr>
              <a:t>didn't</a:t>
            </a:r>
            <a:r>
              <a:rPr b="1" lang="en" sz="1900">
                <a:solidFill>
                  <a:srgbClr val="D5A6BD"/>
                </a:solidFill>
              </a:rPr>
              <a:t> like this </a:t>
            </a:r>
            <a:r>
              <a:rPr b="1" lang="en" sz="1900">
                <a:solidFill>
                  <a:srgbClr val="D5A6BD"/>
                </a:solidFill>
              </a:rPr>
              <a:t>recipe</a:t>
            </a:r>
            <a:r>
              <a:rPr b="1" lang="en" sz="1900">
                <a:solidFill>
                  <a:srgbClr val="D5A6BD"/>
                </a:solidFill>
              </a:rPr>
              <a:t>” </a:t>
            </a:r>
            <a:endParaRPr b="1" sz="1900">
              <a:solidFill>
                <a:srgbClr val="C27BA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900">
                <a:solidFill>
                  <a:srgbClr val="C27BA0"/>
                </a:solidFill>
              </a:rPr>
              <a:t>If the quotation comes </a:t>
            </a:r>
            <a:r>
              <a:rPr b="1" i="1" lang="en" sz="1900" u="sng">
                <a:solidFill>
                  <a:srgbClr val="C27BA0"/>
                </a:solidFill>
              </a:rPr>
              <a:t>before</a:t>
            </a:r>
            <a:r>
              <a:rPr b="1" lang="en" sz="1900">
                <a:solidFill>
                  <a:srgbClr val="C27BA0"/>
                </a:solidFill>
              </a:rPr>
              <a:t> “</a:t>
            </a:r>
            <a:r>
              <a:rPr b="1" i="1" lang="en" sz="1900">
                <a:solidFill>
                  <a:srgbClr val="C27BA0"/>
                </a:solidFill>
              </a:rPr>
              <a:t>he said, she wrote, they reported” </a:t>
            </a:r>
            <a:r>
              <a:rPr b="1" lang="en" sz="1900">
                <a:solidFill>
                  <a:srgbClr val="C27BA0"/>
                </a:solidFill>
              </a:rPr>
              <a:t>or a similar attribution, end the quoted words with a comma, even if it is only one word.</a:t>
            </a:r>
            <a:endParaRPr b="1" sz="1900">
              <a:solidFill>
                <a:srgbClr val="C27BA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900">
                <a:solidFill>
                  <a:srgbClr val="D5A6BD"/>
                </a:solidFill>
              </a:rPr>
              <a:t>-</a:t>
            </a:r>
            <a:r>
              <a:rPr b="1" i="1" lang="en" sz="1900">
                <a:solidFill>
                  <a:srgbClr val="D5A6BD"/>
                </a:solidFill>
              </a:rPr>
              <a:t>"Stop</a:t>
            </a:r>
            <a:r>
              <a:rPr b="1" i="1" lang="en" sz="1900">
                <a:solidFill>
                  <a:srgbClr val="00FF00"/>
                </a:solidFill>
              </a:rPr>
              <a:t>,</a:t>
            </a:r>
            <a:r>
              <a:rPr b="1" i="1" lang="en" sz="1900">
                <a:solidFill>
                  <a:srgbClr val="D5A6BD"/>
                </a:solidFill>
              </a:rPr>
              <a:t>" he said.</a:t>
            </a:r>
            <a:endParaRPr b="1" sz="1900">
              <a:solidFill>
                <a:srgbClr val="D5A6B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