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181c91be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181c91be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181c91be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181c91be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181c91be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181c91be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1846126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1846126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18461261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18461261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18461261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18461261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18461261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18461261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nvSpPr>
        <p:spPr>
          <a:xfrm>
            <a:off x="20100" y="-10050"/>
            <a:ext cx="9144000" cy="5143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87" name="Google Shape;87;p13"/>
          <p:cNvPicPr preferRelativeResize="0"/>
          <p:nvPr/>
        </p:nvPicPr>
        <p:blipFill>
          <a:blip r:embed="rId3">
            <a:alphaModFix amt="31000"/>
          </a:blip>
          <a:stretch>
            <a:fillRect/>
          </a:stretch>
        </p:blipFill>
        <p:spPr>
          <a:xfrm>
            <a:off x="0" y="0"/>
            <a:ext cx="9144000" cy="5143499"/>
          </a:xfrm>
          <a:prstGeom prst="rect">
            <a:avLst/>
          </a:prstGeom>
          <a:noFill/>
          <a:ln>
            <a:noFill/>
          </a:ln>
        </p:spPr>
      </p:pic>
      <p:sp>
        <p:nvSpPr>
          <p:cNvPr id="88" name="Google Shape;88;p13"/>
          <p:cNvSpPr txBox="1"/>
          <p:nvPr>
            <p:ph type="ctrTitle"/>
          </p:nvPr>
        </p:nvSpPr>
        <p:spPr>
          <a:xfrm>
            <a:off x="727950" y="173940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Oswald"/>
                <a:ea typeface="Oswald"/>
                <a:cs typeface="Oswald"/>
                <a:sym typeface="Oswald"/>
              </a:rPr>
              <a:t>Narrative Writing</a:t>
            </a:r>
            <a:endParaRPr>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7650" y="747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is “narrative” writing?</a:t>
            </a:r>
            <a:endParaRPr>
              <a:latin typeface="Oswald"/>
              <a:ea typeface="Oswald"/>
              <a:cs typeface="Oswald"/>
              <a:sym typeface="Oswald"/>
            </a:endParaRPr>
          </a:p>
        </p:txBody>
      </p:sp>
      <p:sp>
        <p:nvSpPr>
          <p:cNvPr id="94" name="Google Shape;94;p14"/>
          <p:cNvSpPr txBox="1"/>
          <p:nvPr>
            <p:ph idx="1" type="body"/>
          </p:nvPr>
        </p:nvSpPr>
        <p:spPr>
          <a:xfrm>
            <a:off x="729450" y="1358900"/>
            <a:ext cx="7688700" cy="29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Narrative writing is a type of writing that tells a story or gives an account of something that has happened. The story is fiction  and it could be told in the first person (I, we, us) or third person (he, she, it, they).</a:t>
            </a:r>
            <a:endParaRPr/>
          </a:p>
          <a:p>
            <a:pPr indent="0" lvl="0" marL="0" rtl="0" algn="l">
              <a:spcBef>
                <a:spcPts val="1200"/>
              </a:spcBef>
              <a:spcAft>
                <a:spcPts val="0"/>
              </a:spcAft>
              <a:buNone/>
            </a:pPr>
            <a:r>
              <a:rPr lang="en"/>
              <a:t>-It can be written to persuade, entertain or to inform the reader.</a:t>
            </a:r>
            <a:endParaRPr/>
          </a:p>
          <a:p>
            <a:pPr indent="0" lvl="0" marL="0" rtl="0" algn="l">
              <a:spcBef>
                <a:spcPts val="1200"/>
              </a:spcBef>
              <a:spcAft>
                <a:spcPts val="1200"/>
              </a:spcAft>
              <a:buNone/>
            </a:pPr>
            <a:r>
              <a:t/>
            </a:r>
            <a:endParaRPr/>
          </a:p>
        </p:txBody>
      </p:sp>
      <p:sp>
        <p:nvSpPr>
          <p:cNvPr id="95" name="Google Shape;95;p14"/>
          <p:cNvSpPr txBox="1"/>
          <p:nvPr>
            <p:ph type="title"/>
          </p:nvPr>
        </p:nvSpPr>
        <p:spPr>
          <a:xfrm>
            <a:off x="831625" y="29418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Why do we write narrative stories?</a:t>
            </a:r>
            <a:endParaRPr>
              <a:latin typeface="Oswald"/>
              <a:ea typeface="Oswald"/>
              <a:cs typeface="Oswald"/>
              <a:sym typeface="Oswald"/>
            </a:endParaRPr>
          </a:p>
        </p:txBody>
      </p:sp>
      <p:sp>
        <p:nvSpPr>
          <p:cNvPr id="96" name="Google Shape;96;p14"/>
          <p:cNvSpPr txBox="1"/>
          <p:nvPr>
            <p:ph idx="1" type="body"/>
          </p:nvPr>
        </p:nvSpPr>
        <p:spPr>
          <a:xfrm>
            <a:off x="729450" y="36075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write narrative stories to capture the reader’s interest.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are the elements of a narrative story?</a:t>
            </a:r>
            <a:endParaRPr>
              <a:latin typeface="Oswald"/>
              <a:ea typeface="Oswald"/>
              <a:cs typeface="Oswald"/>
              <a:sym typeface="Oswald"/>
            </a:endParaRPr>
          </a:p>
        </p:txBody>
      </p:sp>
      <p:sp>
        <p:nvSpPr>
          <p:cNvPr id="102" name="Google Shape;102;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25000" lnSpcReduction="20000"/>
          </a:bodyPr>
          <a:lstStyle/>
          <a:p>
            <a:pPr indent="-306387" lvl="0" marL="457200" rtl="0" algn="l">
              <a:lnSpc>
                <a:spcPct val="100000"/>
              </a:lnSpc>
              <a:spcBef>
                <a:spcPts val="0"/>
              </a:spcBef>
              <a:spcAft>
                <a:spcPts val="0"/>
              </a:spcAft>
              <a:buSzPct val="100000"/>
              <a:buAutoNum type="arabicParenR"/>
            </a:pPr>
            <a:r>
              <a:rPr b="1" lang="en" sz="4900"/>
              <a:t>S</a:t>
            </a:r>
            <a:r>
              <a:rPr b="1" lang="en" sz="4900"/>
              <a:t>etting</a:t>
            </a:r>
            <a:r>
              <a:rPr lang="en" sz="4900"/>
              <a:t>: tells us </a:t>
            </a:r>
            <a:r>
              <a:rPr i="1" lang="en" sz="4900"/>
              <a:t>when</a:t>
            </a:r>
            <a:r>
              <a:rPr lang="en" sz="4900"/>
              <a:t> and </a:t>
            </a:r>
            <a:r>
              <a:rPr i="1" lang="en" sz="4900"/>
              <a:t>where</a:t>
            </a:r>
            <a:r>
              <a:rPr lang="en" sz="4900"/>
              <a:t> it happened.</a:t>
            </a:r>
            <a:endParaRPr sz="4900"/>
          </a:p>
          <a:p>
            <a:pPr indent="0" lvl="0" marL="457200" rtl="0" algn="l">
              <a:lnSpc>
                <a:spcPct val="100000"/>
              </a:lnSpc>
              <a:spcBef>
                <a:spcPts val="1200"/>
              </a:spcBef>
              <a:spcAft>
                <a:spcPts val="0"/>
              </a:spcAft>
              <a:buNone/>
            </a:pPr>
            <a:r>
              <a:t/>
            </a:r>
            <a:endParaRPr sz="4900"/>
          </a:p>
          <a:p>
            <a:pPr indent="-306388" lvl="0" marL="457200" rtl="0" algn="l">
              <a:lnSpc>
                <a:spcPct val="100000"/>
              </a:lnSpc>
              <a:spcBef>
                <a:spcPts val="1200"/>
              </a:spcBef>
              <a:spcAft>
                <a:spcPts val="0"/>
              </a:spcAft>
              <a:buSzPct val="100000"/>
              <a:buAutoNum type="arabicParenR"/>
            </a:pPr>
            <a:r>
              <a:rPr b="1" lang="en" sz="4900"/>
              <a:t>Characters</a:t>
            </a:r>
            <a:r>
              <a:rPr lang="en" sz="4900"/>
              <a:t>: the people or animals in the story. </a:t>
            </a:r>
            <a:r>
              <a:rPr i="1" lang="en" sz="4900"/>
              <a:t>Who</a:t>
            </a:r>
            <a:r>
              <a:rPr lang="en" sz="4900"/>
              <a:t>?</a:t>
            </a:r>
            <a:endParaRPr sz="4900"/>
          </a:p>
          <a:p>
            <a:pPr indent="0" lvl="0" marL="457200" rtl="0" algn="l">
              <a:lnSpc>
                <a:spcPct val="100000"/>
              </a:lnSpc>
              <a:spcBef>
                <a:spcPts val="1200"/>
              </a:spcBef>
              <a:spcAft>
                <a:spcPts val="0"/>
              </a:spcAft>
              <a:buNone/>
            </a:pPr>
            <a:r>
              <a:t/>
            </a:r>
            <a:endParaRPr sz="4900"/>
          </a:p>
          <a:p>
            <a:pPr indent="-306388" lvl="0" marL="457200" rtl="0" algn="l">
              <a:lnSpc>
                <a:spcPct val="100000"/>
              </a:lnSpc>
              <a:spcBef>
                <a:spcPts val="1200"/>
              </a:spcBef>
              <a:spcAft>
                <a:spcPts val="0"/>
              </a:spcAft>
              <a:buSzPct val="100000"/>
              <a:buAutoNum type="arabicParenR"/>
            </a:pPr>
            <a:r>
              <a:rPr b="1" lang="en" sz="4900"/>
              <a:t>C</a:t>
            </a:r>
            <a:r>
              <a:rPr b="1" lang="en" sz="4900"/>
              <a:t>onflict</a:t>
            </a:r>
            <a:r>
              <a:rPr lang="en" sz="4900"/>
              <a:t>: makes us want to read on to find out what happened.</a:t>
            </a:r>
            <a:endParaRPr sz="4900"/>
          </a:p>
          <a:p>
            <a:pPr indent="0" lvl="0" marL="457200" rtl="0" algn="l">
              <a:lnSpc>
                <a:spcPct val="100000"/>
              </a:lnSpc>
              <a:spcBef>
                <a:spcPts val="1200"/>
              </a:spcBef>
              <a:spcAft>
                <a:spcPts val="0"/>
              </a:spcAft>
              <a:buNone/>
            </a:pPr>
            <a:r>
              <a:t/>
            </a:r>
            <a:endParaRPr sz="4900"/>
          </a:p>
          <a:p>
            <a:pPr indent="-306388" lvl="0" marL="457200" rtl="0" algn="l">
              <a:lnSpc>
                <a:spcPct val="100000"/>
              </a:lnSpc>
              <a:spcBef>
                <a:spcPts val="1200"/>
              </a:spcBef>
              <a:spcAft>
                <a:spcPts val="0"/>
              </a:spcAft>
              <a:buSzPct val="100000"/>
              <a:buAutoNum type="arabicParenR"/>
            </a:pPr>
            <a:r>
              <a:rPr b="1" lang="en" sz="4900"/>
              <a:t>Climax</a:t>
            </a:r>
            <a:r>
              <a:rPr lang="en" sz="4900"/>
              <a:t>: the most exciting part of the story.</a:t>
            </a:r>
            <a:endParaRPr sz="4900"/>
          </a:p>
          <a:p>
            <a:pPr indent="0" lvl="0" marL="457200" rtl="0" algn="l">
              <a:lnSpc>
                <a:spcPct val="100000"/>
              </a:lnSpc>
              <a:spcBef>
                <a:spcPts val="1200"/>
              </a:spcBef>
              <a:spcAft>
                <a:spcPts val="0"/>
              </a:spcAft>
              <a:buNone/>
            </a:pPr>
            <a:r>
              <a:t/>
            </a:r>
            <a:endParaRPr sz="4900"/>
          </a:p>
          <a:p>
            <a:pPr indent="-306388" lvl="0" marL="457200" rtl="0" algn="l">
              <a:lnSpc>
                <a:spcPct val="100000"/>
              </a:lnSpc>
              <a:spcBef>
                <a:spcPts val="1200"/>
              </a:spcBef>
              <a:spcAft>
                <a:spcPts val="0"/>
              </a:spcAft>
              <a:buSzPct val="100000"/>
              <a:buAutoNum type="arabicParenR"/>
            </a:pPr>
            <a:r>
              <a:rPr b="1" lang="en" sz="4900"/>
              <a:t>Resolution</a:t>
            </a:r>
            <a:r>
              <a:rPr lang="en" sz="4900"/>
              <a:t>: how the problem gets fixed and how the story ends.</a:t>
            </a:r>
            <a:endParaRPr sz="4900"/>
          </a:p>
        </p:txBody>
      </p:sp>
      <p:pic>
        <p:nvPicPr>
          <p:cNvPr id="103" name="Google Shape;103;p15"/>
          <p:cNvPicPr preferRelativeResize="0"/>
          <p:nvPr/>
        </p:nvPicPr>
        <p:blipFill>
          <a:blip r:embed="rId3">
            <a:alphaModFix/>
          </a:blip>
          <a:stretch>
            <a:fillRect/>
          </a:stretch>
        </p:blipFill>
        <p:spPr>
          <a:xfrm>
            <a:off x="4504650" y="2078875"/>
            <a:ext cx="396425" cy="396425"/>
          </a:xfrm>
          <a:prstGeom prst="rect">
            <a:avLst/>
          </a:prstGeom>
          <a:noFill/>
          <a:ln>
            <a:noFill/>
          </a:ln>
        </p:spPr>
      </p:pic>
      <p:pic>
        <p:nvPicPr>
          <p:cNvPr id="104" name="Google Shape;104;p15"/>
          <p:cNvPicPr preferRelativeResize="0"/>
          <p:nvPr/>
        </p:nvPicPr>
        <p:blipFill>
          <a:blip r:embed="rId4">
            <a:alphaModFix/>
          </a:blip>
          <a:stretch>
            <a:fillRect/>
          </a:stretch>
        </p:blipFill>
        <p:spPr>
          <a:xfrm>
            <a:off x="4901075" y="2078875"/>
            <a:ext cx="396425" cy="396425"/>
          </a:xfrm>
          <a:prstGeom prst="rect">
            <a:avLst/>
          </a:prstGeom>
          <a:noFill/>
          <a:ln>
            <a:noFill/>
          </a:ln>
        </p:spPr>
      </p:pic>
      <p:pic>
        <p:nvPicPr>
          <p:cNvPr id="105" name="Google Shape;105;p15"/>
          <p:cNvPicPr preferRelativeResize="0"/>
          <p:nvPr/>
        </p:nvPicPr>
        <p:blipFill>
          <a:blip r:embed="rId5">
            <a:alphaModFix/>
          </a:blip>
          <a:stretch>
            <a:fillRect/>
          </a:stretch>
        </p:blipFill>
        <p:spPr>
          <a:xfrm>
            <a:off x="4901075" y="2619900"/>
            <a:ext cx="535200" cy="535200"/>
          </a:xfrm>
          <a:prstGeom prst="rect">
            <a:avLst/>
          </a:prstGeom>
          <a:noFill/>
          <a:ln>
            <a:noFill/>
          </a:ln>
        </p:spPr>
      </p:pic>
      <p:pic>
        <p:nvPicPr>
          <p:cNvPr id="106" name="Google Shape;106;p15"/>
          <p:cNvPicPr preferRelativeResize="0"/>
          <p:nvPr/>
        </p:nvPicPr>
        <p:blipFill>
          <a:blip r:embed="rId6">
            <a:alphaModFix/>
          </a:blip>
          <a:stretch>
            <a:fillRect/>
          </a:stretch>
        </p:blipFill>
        <p:spPr>
          <a:xfrm>
            <a:off x="5757750" y="3094827"/>
            <a:ext cx="460674" cy="848600"/>
          </a:xfrm>
          <a:prstGeom prst="rect">
            <a:avLst/>
          </a:prstGeom>
          <a:noFill/>
          <a:ln>
            <a:noFill/>
          </a:ln>
        </p:spPr>
      </p:pic>
      <p:pic>
        <p:nvPicPr>
          <p:cNvPr id="107" name="Google Shape;107;p15"/>
          <p:cNvPicPr preferRelativeResize="0"/>
          <p:nvPr/>
        </p:nvPicPr>
        <p:blipFill>
          <a:blip r:embed="rId7">
            <a:alphaModFix/>
          </a:blip>
          <a:stretch>
            <a:fillRect/>
          </a:stretch>
        </p:blipFill>
        <p:spPr>
          <a:xfrm>
            <a:off x="4273825" y="3830700"/>
            <a:ext cx="460675" cy="460675"/>
          </a:xfrm>
          <a:prstGeom prst="rect">
            <a:avLst/>
          </a:prstGeom>
          <a:noFill/>
          <a:ln>
            <a:noFill/>
          </a:ln>
        </p:spPr>
      </p:pic>
      <p:pic>
        <p:nvPicPr>
          <p:cNvPr id="108" name="Google Shape;108;p15"/>
          <p:cNvPicPr preferRelativeResize="0"/>
          <p:nvPr/>
        </p:nvPicPr>
        <p:blipFill>
          <a:blip r:embed="rId8">
            <a:alphaModFix/>
          </a:blip>
          <a:stretch>
            <a:fillRect/>
          </a:stretch>
        </p:blipFill>
        <p:spPr>
          <a:xfrm>
            <a:off x="5720488" y="4398675"/>
            <a:ext cx="535200" cy="53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6"/>
          <p:cNvPicPr preferRelativeResize="0"/>
          <p:nvPr/>
        </p:nvPicPr>
        <p:blipFill>
          <a:blip r:embed="rId3">
            <a:alphaModFix/>
          </a:blip>
          <a:stretch>
            <a:fillRect/>
          </a:stretch>
        </p:blipFill>
        <p:spPr>
          <a:xfrm>
            <a:off x="0" y="482200"/>
            <a:ext cx="9144000" cy="4661300"/>
          </a:xfrm>
          <a:prstGeom prst="rect">
            <a:avLst/>
          </a:prstGeom>
          <a:noFill/>
          <a:ln>
            <a:noFill/>
          </a:ln>
        </p:spPr>
      </p:pic>
      <p:sp>
        <p:nvSpPr>
          <p:cNvPr id="114" name="Google Shape;114;p16"/>
          <p:cNvSpPr txBox="1"/>
          <p:nvPr/>
        </p:nvSpPr>
        <p:spPr>
          <a:xfrm>
            <a:off x="361650" y="753450"/>
            <a:ext cx="6991800" cy="400200"/>
          </a:xfrm>
          <a:prstGeom prst="rect">
            <a:avLst/>
          </a:prstGeom>
          <a:solidFill>
            <a:srgbClr val="6FA8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15" name="Google Shape;115;p16"/>
          <p:cNvSpPr txBox="1"/>
          <p:nvPr>
            <p:ph type="title"/>
          </p:nvPr>
        </p:nvSpPr>
        <p:spPr>
          <a:xfrm>
            <a:off x="361650" y="685950"/>
            <a:ext cx="77553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A well-written plot is like a well-designed roller coaster</a:t>
            </a:r>
            <a:endParaRPr>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Things to check when you’re writing a narrative story (story checklist)</a:t>
            </a:r>
            <a:endParaRPr>
              <a:latin typeface="Oswald"/>
              <a:ea typeface="Oswald"/>
              <a:cs typeface="Oswald"/>
              <a:sym typeface="Oswald"/>
            </a:endParaRPr>
          </a:p>
        </p:txBody>
      </p:sp>
      <p:sp>
        <p:nvSpPr>
          <p:cNvPr id="121" name="Google Shape;121;p17"/>
          <p:cNvSpPr txBox="1"/>
          <p:nvPr>
            <p:ph idx="1" type="body"/>
          </p:nvPr>
        </p:nvSpPr>
        <p:spPr>
          <a:xfrm>
            <a:off x="727650" y="22496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t>1- Ideas</a:t>
            </a:r>
            <a:endParaRPr b="1" sz="1700"/>
          </a:p>
          <a:p>
            <a:pPr indent="-336550" lvl="0" marL="457200" rtl="0" algn="l">
              <a:spcBef>
                <a:spcPts val="1200"/>
              </a:spcBef>
              <a:spcAft>
                <a:spcPts val="0"/>
              </a:spcAft>
              <a:buSzPts val="1700"/>
              <a:buChar char="-"/>
            </a:pPr>
            <a:r>
              <a:rPr i="1" lang="en" sz="1700"/>
              <a:t>Who?</a:t>
            </a:r>
            <a:endParaRPr i="1" sz="1700"/>
          </a:p>
          <a:p>
            <a:pPr indent="-336550" lvl="0" marL="457200" rtl="0" algn="l">
              <a:spcBef>
                <a:spcPts val="0"/>
              </a:spcBef>
              <a:spcAft>
                <a:spcPts val="0"/>
              </a:spcAft>
              <a:buSzPts val="1700"/>
              <a:buChar char="-"/>
            </a:pPr>
            <a:r>
              <a:rPr i="1" lang="en" sz="1700"/>
              <a:t>Where?</a:t>
            </a:r>
            <a:endParaRPr i="1" sz="1700"/>
          </a:p>
          <a:p>
            <a:pPr indent="-336550" lvl="0" marL="457200" rtl="0" algn="l">
              <a:spcBef>
                <a:spcPts val="0"/>
              </a:spcBef>
              <a:spcAft>
                <a:spcPts val="0"/>
              </a:spcAft>
              <a:buSzPts val="1700"/>
              <a:buChar char="-"/>
            </a:pPr>
            <a:r>
              <a:rPr i="1" lang="en" sz="1700"/>
              <a:t>When?</a:t>
            </a:r>
            <a:endParaRPr i="1" sz="1700"/>
          </a:p>
          <a:p>
            <a:pPr indent="-336550" lvl="0" marL="457200" rtl="0" algn="l">
              <a:spcBef>
                <a:spcPts val="0"/>
              </a:spcBef>
              <a:spcAft>
                <a:spcPts val="0"/>
              </a:spcAft>
              <a:buSzPts val="1700"/>
              <a:buChar char="-"/>
            </a:pPr>
            <a:r>
              <a:rPr i="1" lang="en" sz="1700"/>
              <a:t>What?</a:t>
            </a:r>
            <a:endParaRPr i="1"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30150" y="10050"/>
            <a:ext cx="9114000" cy="51435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27" name="Google Shape;127;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2- Dialogue</a:t>
            </a:r>
            <a:endParaRPr>
              <a:latin typeface="Oswald"/>
              <a:ea typeface="Oswald"/>
              <a:cs typeface="Oswald"/>
              <a:sym typeface="Oswald"/>
            </a:endParaRPr>
          </a:p>
        </p:txBody>
      </p:sp>
      <p:pic>
        <p:nvPicPr>
          <p:cNvPr id="128" name="Google Shape;128;p18"/>
          <p:cNvPicPr preferRelativeResize="0"/>
          <p:nvPr/>
        </p:nvPicPr>
        <p:blipFill>
          <a:blip r:embed="rId3">
            <a:alphaModFix amt="46000"/>
          </a:blip>
          <a:stretch>
            <a:fillRect/>
          </a:stretch>
        </p:blipFill>
        <p:spPr>
          <a:xfrm>
            <a:off x="4843850" y="849738"/>
            <a:ext cx="3444026" cy="3444026"/>
          </a:xfrm>
          <a:prstGeom prst="rect">
            <a:avLst/>
          </a:prstGeom>
          <a:noFill/>
          <a:ln>
            <a:noFill/>
          </a:ln>
        </p:spPr>
      </p:pic>
      <p:pic>
        <p:nvPicPr>
          <p:cNvPr id="129" name="Google Shape;129;p18"/>
          <p:cNvPicPr preferRelativeResize="0"/>
          <p:nvPr/>
        </p:nvPicPr>
        <p:blipFill>
          <a:blip r:embed="rId3">
            <a:alphaModFix amt="56000"/>
          </a:blip>
          <a:stretch>
            <a:fillRect/>
          </a:stretch>
        </p:blipFill>
        <p:spPr>
          <a:xfrm>
            <a:off x="2402675" y="849750"/>
            <a:ext cx="2984850" cy="2984850"/>
          </a:xfrm>
          <a:prstGeom prst="rect">
            <a:avLst/>
          </a:prstGeom>
          <a:noFill/>
          <a:ln>
            <a:noFill/>
          </a:ln>
        </p:spPr>
      </p:pic>
      <p:pic>
        <p:nvPicPr>
          <p:cNvPr id="130" name="Google Shape;130;p18"/>
          <p:cNvPicPr preferRelativeResize="0"/>
          <p:nvPr/>
        </p:nvPicPr>
        <p:blipFill>
          <a:blip r:embed="rId3">
            <a:alphaModFix amt="34000"/>
          </a:blip>
          <a:stretch>
            <a:fillRect/>
          </a:stretch>
        </p:blipFill>
        <p:spPr>
          <a:xfrm>
            <a:off x="554250" y="2920425"/>
            <a:ext cx="2097875" cy="2097875"/>
          </a:xfrm>
          <a:prstGeom prst="rect">
            <a:avLst/>
          </a:prstGeom>
          <a:noFill/>
          <a:ln>
            <a:noFill/>
          </a:ln>
        </p:spPr>
      </p:pic>
      <p:pic>
        <p:nvPicPr>
          <p:cNvPr id="131" name="Google Shape;131;p18"/>
          <p:cNvPicPr preferRelativeResize="0"/>
          <p:nvPr/>
        </p:nvPicPr>
        <p:blipFill>
          <a:blip r:embed="rId3">
            <a:alphaModFix amt="44000"/>
          </a:blip>
          <a:stretch>
            <a:fillRect/>
          </a:stretch>
        </p:blipFill>
        <p:spPr>
          <a:xfrm>
            <a:off x="2830638" y="2310550"/>
            <a:ext cx="3486324" cy="3486324"/>
          </a:xfrm>
          <a:prstGeom prst="rect">
            <a:avLst/>
          </a:prstGeom>
          <a:noFill/>
          <a:ln>
            <a:noFill/>
          </a:ln>
        </p:spPr>
      </p:pic>
      <p:sp>
        <p:nvSpPr>
          <p:cNvPr id="132" name="Google Shape;132;p18"/>
          <p:cNvSpPr txBox="1"/>
          <p:nvPr/>
        </p:nvSpPr>
        <p:spPr>
          <a:xfrm>
            <a:off x="604475" y="1853850"/>
            <a:ext cx="7099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Oswald"/>
                <a:ea typeface="Oswald"/>
                <a:cs typeface="Oswald"/>
                <a:sym typeface="Oswald"/>
              </a:rPr>
              <a:t>A dialogue </a:t>
            </a:r>
            <a:r>
              <a:rPr lang="en" sz="1800">
                <a:latin typeface="Oswald"/>
                <a:ea typeface="Oswald"/>
                <a:cs typeface="Oswald"/>
                <a:sym typeface="Oswald"/>
              </a:rPr>
              <a:t>should</a:t>
            </a:r>
            <a:r>
              <a:rPr lang="en" sz="1800">
                <a:latin typeface="Oswald"/>
                <a:ea typeface="Oswald"/>
                <a:cs typeface="Oswald"/>
                <a:sym typeface="Oswald"/>
              </a:rPr>
              <a:t> always be included in your narrative writing.</a:t>
            </a:r>
            <a:endParaRPr sz="1800">
              <a:latin typeface="Oswald"/>
              <a:ea typeface="Oswald"/>
              <a:cs typeface="Oswald"/>
              <a:sym typeface="Oswald"/>
            </a:endParaRPr>
          </a:p>
          <a:p>
            <a:pPr indent="0" lvl="0" marL="0" rtl="0" algn="l">
              <a:spcBef>
                <a:spcPts val="0"/>
              </a:spcBef>
              <a:spcAft>
                <a:spcPts val="0"/>
              </a:spcAft>
              <a:buNone/>
            </a:pPr>
            <a:r>
              <a:t/>
            </a:r>
            <a:endParaRPr sz="1800">
              <a:latin typeface="Oswald"/>
              <a:ea typeface="Oswald"/>
              <a:cs typeface="Oswald"/>
              <a:sym typeface="Oswald"/>
            </a:endParaRPr>
          </a:p>
          <a:p>
            <a:pPr indent="0" lvl="0" marL="0" rtl="0" algn="l">
              <a:spcBef>
                <a:spcPts val="0"/>
              </a:spcBef>
              <a:spcAft>
                <a:spcPts val="0"/>
              </a:spcAft>
              <a:buNone/>
            </a:pPr>
            <a:r>
              <a:rPr lang="en" sz="1800">
                <a:latin typeface="Oswald"/>
                <a:ea typeface="Oswald"/>
                <a:cs typeface="Oswald"/>
                <a:sym typeface="Oswald"/>
              </a:rPr>
              <a:t>Remember to place quotation marks for the direct speech part of your sentence and to always create a new line for each new speaker. (Don’t forget the punctuation rules!)</a:t>
            </a:r>
            <a:endParaRPr sz="1800">
              <a:latin typeface="Oswald"/>
              <a:ea typeface="Oswald"/>
              <a:cs typeface="Oswald"/>
              <a:sym typeface="Oswald"/>
            </a:endParaRPr>
          </a:p>
          <a:p>
            <a:pPr indent="0" lvl="0" marL="0" rtl="0" algn="l">
              <a:spcBef>
                <a:spcPts val="0"/>
              </a:spcBef>
              <a:spcAft>
                <a:spcPts val="0"/>
              </a:spcAft>
              <a:buNone/>
            </a:pPr>
            <a:r>
              <a:t/>
            </a:r>
            <a:endParaRPr sz="1800">
              <a:latin typeface="Oswald"/>
              <a:ea typeface="Oswald"/>
              <a:cs typeface="Oswald"/>
              <a:sym typeface="Oswald"/>
            </a:endParaRPr>
          </a:p>
          <a:p>
            <a:pPr indent="0" lvl="0" marL="0" rtl="0" algn="l">
              <a:spcBef>
                <a:spcPts val="0"/>
              </a:spcBef>
              <a:spcAft>
                <a:spcPts val="0"/>
              </a:spcAft>
              <a:buNone/>
            </a:pPr>
            <a:r>
              <a:rPr lang="en" sz="1800">
                <a:latin typeface="Oswald"/>
                <a:ea typeface="Oswald"/>
                <a:cs typeface="Oswald"/>
                <a:sym typeface="Oswald"/>
              </a:rPr>
              <a:t>Example:</a:t>
            </a:r>
            <a:endParaRPr sz="1800">
              <a:latin typeface="Oswald"/>
              <a:ea typeface="Oswald"/>
              <a:cs typeface="Oswald"/>
              <a:sym typeface="Oswald"/>
            </a:endParaRPr>
          </a:p>
          <a:p>
            <a:pPr indent="0" lvl="0" marL="0" rtl="0" algn="l">
              <a:spcBef>
                <a:spcPts val="0"/>
              </a:spcBef>
              <a:spcAft>
                <a:spcPts val="0"/>
              </a:spcAft>
              <a:buNone/>
            </a:pPr>
            <a:r>
              <a:rPr lang="en" sz="1800">
                <a:latin typeface="Oswald"/>
                <a:ea typeface="Oswald"/>
                <a:cs typeface="Oswald"/>
                <a:sym typeface="Oswald"/>
              </a:rPr>
              <a:t>John cried, “Don’t go through there!”</a:t>
            </a:r>
            <a:endParaRPr sz="1800">
              <a:latin typeface="Oswald"/>
              <a:ea typeface="Oswald"/>
              <a:cs typeface="Oswald"/>
              <a:sym typeface="Oswald"/>
            </a:endParaRPr>
          </a:p>
          <a:p>
            <a:pPr indent="0" lvl="0" marL="0" rtl="0" algn="l">
              <a:spcBef>
                <a:spcPts val="0"/>
              </a:spcBef>
              <a:spcAft>
                <a:spcPts val="0"/>
              </a:spcAft>
              <a:buNone/>
            </a:pPr>
            <a:r>
              <a:rPr lang="en" sz="1800">
                <a:latin typeface="Oswald"/>
                <a:ea typeface="Oswald"/>
                <a:cs typeface="Oswald"/>
                <a:sym typeface="Oswald"/>
              </a:rPr>
              <a:t>“Why?” asked Emily.</a:t>
            </a:r>
            <a:endParaRPr sz="1800">
              <a:latin typeface="Oswald"/>
              <a:ea typeface="Oswald"/>
              <a:cs typeface="Oswald"/>
              <a:sym typeface="Oswald"/>
            </a:endParaRPr>
          </a:p>
          <a:p>
            <a:pPr indent="0" lvl="0" marL="0" rtl="0" algn="l">
              <a:spcBef>
                <a:spcPts val="0"/>
              </a:spcBef>
              <a:spcAft>
                <a:spcPts val="0"/>
              </a:spcAft>
              <a:buNone/>
            </a:pPr>
            <a:r>
              <a:rPr lang="en" sz="1800">
                <a:latin typeface="Oswald"/>
                <a:ea typeface="Oswald"/>
                <a:cs typeface="Oswald"/>
                <a:sym typeface="Oswald"/>
              </a:rPr>
              <a:t>“It’s very dangerous,” replies John.</a:t>
            </a:r>
            <a:endParaRPr sz="18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3- Word choice</a:t>
            </a:r>
            <a:endParaRPr>
              <a:latin typeface="Oswald"/>
              <a:ea typeface="Oswald"/>
              <a:cs typeface="Oswald"/>
              <a:sym typeface="Oswald"/>
            </a:endParaRPr>
          </a:p>
        </p:txBody>
      </p:sp>
      <p:sp>
        <p:nvSpPr>
          <p:cNvPr id="138" name="Google Shape;138;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i="1" lang="en" sz="1700"/>
              <a:t>Strong vocabulary</a:t>
            </a:r>
            <a:endParaRPr i="1" sz="1700"/>
          </a:p>
          <a:p>
            <a:pPr indent="-336550" lvl="0" marL="457200" rtl="0" algn="l">
              <a:spcBef>
                <a:spcPts val="0"/>
              </a:spcBef>
              <a:spcAft>
                <a:spcPts val="0"/>
              </a:spcAft>
              <a:buSzPts val="1700"/>
              <a:buChar char="-"/>
            </a:pPr>
            <a:r>
              <a:rPr i="1" lang="en" sz="1700"/>
              <a:t>Descriptive language (adjectives and adverbs + similes and metaphors)</a:t>
            </a:r>
            <a:endParaRPr i="1" sz="1700"/>
          </a:p>
          <a:p>
            <a:pPr indent="-336550" lvl="0" marL="457200" rtl="0" algn="l">
              <a:spcBef>
                <a:spcPts val="0"/>
              </a:spcBef>
              <a:spcAft>
                <a:spcPts val="0"/>
              </a:spcAft>
              <a:buSzPts val="1700"/>
              <a:buChar char="-"/>
            </a:pPr>
            <a:r>
              <a:rPr i="1" lang="en" sz="1700"/>
              <a:t>No redundancy!</a:t>
            </a:r>
            <a:endParaRPr i="1"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4- Sentence Fluency</a:t>
            </a:r>
            <a:endParaRPr>
              <a:latin typeface="Oswald"/>
              <a:ea typeface="Oswald"/>
              <a:cs typeface="Oswald"/>
              <a:sym typeface="Oswald"/>
            </a:endParaRPr>
          </a:p>
        </p:txBody>
      </p:sp>
      <p:sp>
        <p:nvSpPr>
          <p:cNvPr id="144" name="Google Shape;144;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Ask yourself:</a:t>
            </a:r>
            <a:endParaRPr sz="1700"/>
          </a:p>
          <a:p>
            <a:pPr indent="-336550" lvl="0" marL="457200" rtl="0" algn="l">
              <a:spcBef>
                <a:spcPts val="1200"/>
              </a:spcBef>
              <a:spcAft>
                <a:spcPts val="0"/>
              </a:spcAft>
              <a:buSzPts val="1700"/>
              <a:buChar char="-"/>
            </a:pPr>
            <a:r>
              <a:rPr i="1" lang="en" sz="1700"/>
              <a:t>Are my sentences easy to understand?</a:t>
            </a:r>
            <a:endParaRPr i="1" sz="1700"/>
          </a:p>
          <a:p>
            <a:pPr indent="-336550" lvl="0" marL="457200" rtl="0" algn="l">
              <a:spcBef>
                <a:spcPts val="0"/>
              </a:spcBef>
              <a:spcAft>
                <a:spcPts val="0"/>
              </a:spcAft>
              <a:buSzPts val="1700"/>
              <a:buChar char="-"/>
            </a:pPr>
            <a:r>
              <a:rPr i="1" lang="en" sz="1700"/>
              <a:t>Did I use different types of sentences? (simple, compound and complex)</a:t>
            </a:r>
            <a:endParaRPr i="1" sz="1700"/>
          </a:p>
          <a:p>
            <a:pPr indent="0" lvl="0" marL="0" rtl="0" algn="l">
              <a:spcBef>
                <a:spcPts val="1200"/>
              </a:spcBef>
              <a:spcAft>
                <a:spcPts val="0"/>
              </a:spcAft>
              <a:buNone/>
            </a:pPr>
            <a:r>
              <a:rPr b="1" lang="en" sz="1700" u="sng"/>
              <a:t>Tip: </a:t>
            </a:r>
            <a:r>
              <a:rPr lang="en" sz="1700" u="sng"/>
              <a:t>If you have too many </a:t>
            </a:r>
            <a:r>
              <a:rPr lang="en" sz="1700" u="sng"/>
              <a:t>similar</a:t>
            </a:r>
            <a:r>
              <a:rPr lang="en" sz="1700" u="sng"/>
              <a:t> sentences, you can combine them!</a:t>
            </a:r>
            <a:endParaRPr sz="1700" u="sng"/>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