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Alfa Slab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1" roundtripDataSignature="AMtx7mgWy7LTOjcyZfZVneIhKFkgJNlB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faSlabOne-regular.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8753488f5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38753488f5a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8753488f5a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38753488f5a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14"/>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14"/>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14"/>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3"/>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23"/>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sp>
        <p:nvSpPr>
          <p:cNvPr id="19" name="Google Shape;19;p16"/>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0" name="Google Shape;2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3" name="Google Shape;23;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19"/>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19"/>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20"/>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5" name="Google Shape;3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21"/>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21"/>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21"/>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2"/>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google.com/search?q=dawned&amp;sca_esv=4c1a28b6bf27f228&amp;ei=CLrbaKb6JvWrkdUPz_jY2Qk&amp;ved=0ahUKEwimnpmbrICQAxX1VaQEHU88NpsQ4dUDCBA&amp;uact=5&amp;oq=dawned&amp;gs_lp=Egxnd3Mtd2l6LXNlcnAiBmRhd25lZDIKEAAYgAQYsQMYCjINEAAYgAQYsQMYgwEYCjIKEAAYgAQYsQMYCjIKEAAYgAQYsQMYCjIHEAAYgAQYCjIHEC4YgAQYCjIKEAAYgAQYsQMYCjINEAAYgAQYsQMYgwEYCjIHEAAYgAQYCjIHEAAYgAQYCkjrEVCADliADnABeAGQAQCYAZABoAGQAaoBAzAuMbgBA8gBAPgBAfgBApgCAqACrwGoAgrCAhAQABgDGLQCGOoCGI8B2AEBmAMK8QV5AOZ25PpA47oGBAgBGAqSBwMxLjGgB7EGsgcDMC4xuAekAcIHAzMtMsgHGg&amp;sclient=gws-wiz-serp&amp;safe=active&amp;ssui=on" TargetMode="External"/><Relationship Id="rId4" Type="http://schemas.openxmlformats.org/officeDocument/2006/relationships/hyperlink" Target="https://www.google.com/search?q=simultaneously&amp;oq=simultaneously&amp;gs_lcrp=EgZjaHJvbWUyBggAEEUYOTIHCAEQABiABDIHCAIQABiABDIHCAMQABiABDIHCAQQABiABDIHCAUQABiABDIHCAYQABiABDIGCAcQABgeMgcICBAAGI8CMgcICRAAGI8C0gEHNTI4ajBqN6gCCLACAfEFet2vcowIf_c&amp;sourceid=chrome&amp;ie=UTF-8&amp;safe=active&amp;ssui=on" TargetMode="External"/><Relationship Id="rId5" Type="http://schemas.openxmlformats.org/officeDocument/2006/relationships/hyperlink" Target="https://www.google.com/search?q=nostalgia&amp;sca_esv=4c1a28b6bf27f228&amp;ei=e7rbaLi9ArnU7M8P7p-FiAM&amp;ved=0ahUKEwj45t_RrICQAxU5KvsDHe5PATEQ4dUDCBA&amp;uact=5&amp;oq=nostalgia&amp;gs_lp=Egxnd3Mtd2l6LXNlcnAiCW5vc3RhbGdpYTIKEAAYgAQYQxiKBTIFEAAYgAQyBRAAGIAEMgUQABiABDIFEAAYgAQyBRAAGIAEMgsQLhiABBjHARivATIFEAAYgAQyBRAAGIAEMgUQLhiABEjOA1AAWABwAHgBkAEAmAGVAaABlQGqAQMwLjG4AQPIAQD4AQL4AQGYAgGgAqIBmAMAkgcDMC4xoAfRCbIHAzAuMbgHogHCBwMzLTHIBwo&amp;sclient=gws-wiz-serp&amp;safe=active&amp;ssui=on" TargetMode="External"/><Relationship Id="rId6" Type="http://schemas.openxmlformats.org/officeDocument/2006/relationships/hyperlink" Target="https://www.google.com/search?q=bygone+meaning&amp;sca_esv=4c1a28b6bf27f228&amp;ei=OrrbaJjFC4ekkdUP67mzoAE&amp;ved=0ahUKEwiYyumyrICQAxUHUqQEHevcDBQQ4dUDCBA&amp;uact=5&amp;oq=bygone+meaning&amp;gs_lp=Egxnd3Mtd2l6LXNlcnAiDmJ5Z29uZSBtZWFuaW5nMgcQABiABBgTMgcQABiABBgTMgcQABiABBgTMgcQABiABBgTMgcQABiABBgTMgcQABiABBgTMgcQABiABBgTMgcQABiABBgTMgcQABiABBgTMgcQABiABBgTSJ4TUN8DWKARcAF4AJABAJgBmgGgAfQJqgEDMC45uAEDyAEA-AEBmAIJoALNCcICChAAGLADGNYEGEfCAg0QABiABBiwAxhDGIoFwgIFEC4YgATCAgUQABiABMICBBAAGB7CAhQQLhiABBiXBRjcBBjeBBjgBNgBAcICBxAuGIAEGBPCAgkQABiABBgTGA2YAwCIBgGQBgq6BgYIARABGBSSBwMxLjigB8wlsgcDMC44uAfGCcIHBTItNi4zyAdH&amp;sclient=gws-wiz-serp&amp;safe=active&amp;ssui=on" TargetMode="External"/><Relationship Id="rId7" Type="http://schemas.openxmlformats.org/officeDocument/2006/relationships/hyperlink" Target="https://www.google.com/search?q=mischief&amp;sca_esv=4c1a28b6bf27f228&amp;ei=WrrbaMfWENHU7M8P97TumAs&amp;ved=0ahUKEwjH64_CrICQAxVRKvsDHXeaG7MQ4dUDCBA&amp;uact=5&amp;oq=mischief&amp;gs_lp=Egxnd3Mtd2l6LXNlcnAiCG1pc2NoaWVmMgUQABiABDIKEAAYgAQYQxiKBTIFEAAYgAQyBRAuGIAEMgUQLhiABDIFEAAYgAQyBRAAGIAEMgUQABiABDIFEC4YgAQyBRAuGIAESIMGUNICWNICcAF4AZABAJgBmQGgAZkBqgEDMC4xuAEDyAEA-AEB-AECmAICoAKxAagCCsICEBAAGAMYtAIY6gIYjwHYAQHCAhAQLhgDGLQCGOoCGI8B2AEBmAMI8QWM8i7KyJ-qrLoGBAgBGAqSBwMxLjGgB40RsgcDMC4xuAeoAcIHBTItMS4xyAcU&amp;sclient=gws-wiz-serp&amp;safe=active&amp;ssu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
          <p:cNvPicPr preferRelativeResize="0"/>
          <p:nvPr/>
        </p:nvPicPr>
        <p:blipFill rotWithShape="1">
          <a:blip r:embed="rId3">
            <a:alphaModFix/>
          </a:blip>
          <a:srcRect b="0" l="0" r="0" t="0"/>
          <a:stretch/>
        </p:blipFill>
        <p:spPr>
          <a:xfrm>
            <a:off x="152400" y="193300"/>
            <a:ext cx="8991600" cy="4876880"/>
          </a:xfrm>
          <a:prstGeom prst="rect">
            <a:avLst/>
          </a:prstGeom>
          <a:noFill/>
          <a:ln>
            <a:noFill/>
          </a:ln>
        </p:spPr>
      </p:pic>
      <p:sp>
        <p:nvSpPr>
          <p:cNvPr id="57" name="Google Shape;57;p1"/>
          <p:cNvSpPr txBox="1"/>
          <p:nvPr>
            <p:ph type="ctrTitle"/>
          </p:nvPr>
        </p:nvSpPr>
        <p:spPr>
          <a:xfrm>
            <a:off x="4510475" y="296825"/>
            <a:ext cx="4849200" cy="82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560">
                <a:solidFill>
                  <a:srgbClr val="000000"/>
                </a:solidFill>
              </a:rPr>
              <a:t>Diary writing </a:t>
            </a:r>
            <a:endParaRPr sz="456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Test yourself</a:t>
            </a:r>
            <a:endParaRPr/>
          </a:p>
        </p:txBody>
      </p:sp>
      <p:sp>
        <p:nvSpPr>
          <p:cNvPr id="115" name="Google Shape;115;p12"/>
          <p:cNvSpPr txBox="1"/>
          <p:nvPr>
            <p:ph idx="1" type="body"/>
          </p:nvPr>
        </p:nvSpPr>
        <p:spPr>
          <a:xfrm>
            <a:off x="311700" y="1152475"/>
            <a:ext cx="8520600" cy="862800"/>
          </a:xfrm>
          <a:prstGeom prst="rect">
            <a:avLst/>
          </a:prstGeom>
          <a:noFill/>
          <a:ln cap="flat" cmpd="sng" w="28575">
            <a:solidFill>
              <a:srgbClr val="274E13"/>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1200"/>
              </a:spcAft>
              <a:buSzPct val="108108"/>
              <a:buNone/>
            </a:pPr>
            <a:r>
              <a:rPr lang="en"/>
              <a:t>Today was your first day at your new school. You met lots of new friends and teachers. Also, there was an incident at your school. Write a diary entry about it. </a:t>
            </a:r>
            <a:endParaRPr/>
          </a:p>
        </p:txBody>
      </p:sp>
      <p:pic>
        <p:nvPicPr>
          <p:cNvPr id="116" name="Google Shape;116;p12"/>
          <p:cNvPicPr preferRelativeResize="0"/>
          <p:nvPr/>
        </p:nvPicPr>
        <p:blipFill rotWithShape="1">
          <a:blip r:embed="rId3">
            <a:alphaModFix/>
          </a:blip>
          <a:srcRect b="0" l="0" r="0" t="0"/>
          <a:stretch/>
        </p:blipFill>
        <p:spPr>
          <a:xfrm>
            <a:off x="5024475" y="2377400"/>
            <a:ext cx="3819451" cy="254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a diary?</a:t>
            </a:r>
            <a:endParaRPr/>
          </a:p>
        </p:txBody>
      </p:sp>
      <p:sp>
        <p:nvSpPr>
          <p:cNvPr id="63" name="Google Shape;63;p2"/>
          <p:cNvSpPr txBox="1"/>
          <p:nvPr>
            <p:ph idx="1" type="body"/>
          </p:nvPr>
        </p:nvSpPr>
        <p:spPr>
          <a:xfrm>
            <a:off x="311700" y="1152475"/>
            <a:ext cx="6303000" cy="34164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lang="en" sz="1700">
                <a:solidFill>
                  <a:srgbClr val="000000"/>
                </a:solidFill>
                <a:latin typeface="Times New Roman"/>
                <a:ea typeface="Times New Roman"/>
                <a:cs typeface="Times New Roman"/>
                <a:sym typeface="Times New Roman"/>
              </a:rPr>
              <a:t>A diary is a book in which you record :</a:t>
            </a:r>
            <a:endParaRPr sz="1700">
              <a:solidFill>
                <a:srgbClr val="000000"/>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700">
              <a:solidFill>
                <a:srgbClr val="000000"/>
              </a:solidFill>
              <a:latin typeface="Times New Roman"/>
              <a:ea typeface="Times New Roman"/>
              <a:cs typeface="Times New Roman"/>
              <a:sym typeface="Times New Roman"/>
            </a:endParaRPr>
          </a:p>
          <a:p>
            <a:pPr indent="-336550" lvl="0" marL="457200" rtl="0" algn="l">
              <a:spcBef>
                <a:spcPts val="1200"/>
              </a:spcBef>
              <a:spcAft>
                <a:spcPts val="0"/>
              </a:spcAft>
              <a:buClr>
                <a:srgbClr val="000000"/>
              </a:buClr>
              <a:buSzPts val="1700"/>
              <a:buChar char="➢"/>
            </a:pPr>
            <a:r>
              <a:rPr lang="en" sz="1700">
                <a:solidFill>
                  <a:srgbClr val="000000"/>
                </a:solidFill>
                <a:latin typeface="Times New Roman"/>
                <a:ea typeface="Times New Roman"/>
                <a:cs typeface="Times New Roman"/>
                <a:sym typeface="Times New Roman"/>
              </a:rPr>
              <a:t>A diary is a </a:t>
            </a:r>
            <a:r>
              <a:rPr b="1" lang="en" sz="1700">
                <a:solidFill>
                  <a:srgbClr val="000000"/>
                </a:solidFill>
                <a:latin typeface="Times New Roman"/>
                <a:ea typeface="Times New Roman"/>
                <a:cs typeface="Times New Roman"/>
                <a:sym typeface="Times New Roman"/>
              </a:rPr>
              <a:t>personal journal</a:t>
            </a:r>
            <a:r>
              <a:rPr lang="en" sz="1700">
                <a:solidFill>
                  <a:srgbClr val="000000"/>
                </a:solidFill>
                <a:latin typeface="Times New Roman"/>
                <a:ea typeface="Times New Roman"/>
                <a:cs typeface="Times New Roman"/>
                <a:sym typeface="Times New Roman"/>
              </a:rPr>
              <a:t> used to record events, feelings, and reflections.</a:t>
            </a:r>
            <a:endParaRPr sz="1700">
              <a:solidFill>
                <a:srgbClr val="000000"/>
              </a:solidFill>
              <a:latin typeface="Times New Roman"/>
              <a:ea typeface="Times New Roman"/>
              <a:cs typeface="Times New Roman"/>
              <a:sym typeface="Times New Roman"/>
            </a:endParaRPr>
          </a:p>
          <a:p>
            <a:pPr indent="-336550" lvl="0" marL="457200" rtl="0" algn="l">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It helps us express emotions, remember daily experiences, and organize thoughts.</a:t>
            </a:r>
            <a:endParaRPr sz="17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sz="1700">
              <a:solidFill>
                <a:srgbClr val="000000"/>
              </a:solidFill>
              <a:latin typeface="Times New Roman"/>
              <a:ea typeface="Times New Roman"/>
              <a:cs typeface="Times New Roman"/>
              <a:sym typeface="Times New Roman"/>
            </a:endParaRPr>
          </a:p>
          <a:p>
            <a:pPr indent="-355600" lvl="0" marL="457200" rtl="0" algn="l">
              <a:lnSpc>
                <a:spcPct val="115000"/>
              </a:lnSpc>
              <a:spcBef>
                <a:spcPts val="1200"/>
              </a:spcBef>
              <a:spcAft>
                <a:spcPts val="0"/>
              </a:spcAft>
              <a:buSzPts val="2000"/>
              <a:buChar char="★"/>
            </a:pPr>
            <a:r>
              <a:rPr b="1" lang="en" sz="2000"/>
              <a:t>Your diary is FOR you and BY you! (Meaning, it’s written in the </a:t>
            </a:r>
            <a:r>
              <a:rPr b="1" lang="en" sz="2000">
                <a:solidFill>
                  <a:srgbClr val="CC0000"/>
                </a:solidFill>
              </a:rPr>
              <a:t>first person</a:t>
            </a:r>
            <a:r>
              <a:rPr b="1" lang="en" sz="2000"/>
              <a:t>)</a:t>
            </a:r>
            <a:endParaRPr b="1" sz="2000"/>
          </a:p>
          <a:p>
            <a:pPr indent="0" lvl="0" marL="0" rtl="0" algn="l">
              <a:lnSpc>
                <a:spcPct val="115000"/>
              </a:lnSpc>
              <a:spcBef>
                <a:spcPts val="1200"/>
              </a:spcBef>
              <a:spcAft>
                <a:spcPts val="1200"/>
              </a:spcAft>
              <a:buSzPts val="1800"/>
              <a:buNone/>
            </a:pPr>
            <a:r>
              <a:t/>
            </a:r>
            <a:endParaRPr/>
          </a:p>
        </p:txBody>
      </p:sp>
      <p:pic>
        <p:nvPicPr>
          <p:cNvPr id="64" name="Google Shape;64;p2"/>
          <p:cNvPicPr preferRelativeResize="0"/>
          <p:nvPr/>
        </p:nvPicPr>
        <p:blipFill>
          <a:blip r:embed="rId3">
            <a:alphaModFix/>
          </a:blip>
          <a:stretch>
            <a:fillRect/>
          </a:stretch>
        </p:blipFill>
        <p:spPr>
          <a:xfrm>
            <a:off x="6671376" y="1152476"/>
            <a:ext cx="2256625" cy="225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8753488f5a_0_7"/>
          <p:cNvSpPr txBox="1"/>
          <p:nvPr>
            <p:ph type="title"/>
          </p:nvPr>
        </p:nvSpPr>
        <p:spPr>
          <a:xfrm>
            <a:off x="206000" y="468500"/>
            <a:ext cx="41532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SzPts val="990"/>
              <a:buNone/>
            </a:pPr>
            <a:r>
              <a:rPr b="1" lang="en" sz="2270">
                <a:latin typeface="Times New Roman"/>
                <a:ea typeface="Times New Roman"/>
                <a:cs typeface="Times New Roman"/>
                <a:sym typeface="Times New Roman"/>
              </a:rPr>
              <a:t>Style of Writing: </a:t>
            </a:r>
            <a:endParaRPr b="1" sz="2270">
              <a:latin typeface="Times New Roman"/>
              <a:ea typeface="Times New Roman"/>
              <a:cs typeface="Times New Roman"/>
              <a:sym typeface="Times New Roman"/>
            </a:endParaRPr>
          </a:p>
          <a:p>
            <a:pPr indent="-316865" lvl="0" marL="457200" rtl="0" algn="l">
              <a:lnSpc>
                <a:spcPct val="115000"/>
              </a:lnSpc>
              <a:spcBef>
                <a:spcPts val="1200"/>
              </a:spcBef>
              <a:spcAft>
                <a:spcPts val="0"/>
              </a:spcAft>
              <a:buClr>
                <a:srgbClr val="000000"/>
              </a:buClr>
              <a:buSzPts val="1390"/>
              <a:buFont typeface="Arial"/>
              <a:buChar char="●"/>
            </a:pPr>
            <a:r>
              <a:rPr lang="en" sz="1390">
                <a:solidFill>
                  <a:srgbClr val="000000"/>
                </a:solidFill>
                <a:latin typeface="Arial"/>
                <a:ea typeface="Arial"/>
                <a:cs typeface="Arial"/>
                <a:sym typeface="Arial"/>
              </a:rPr>
              <a:t>First Person (I, me, my).</a:t>
            </a:r>
            <a:br>
              <a:rPr lang="en" sz="1390">
                <a:solidFill>
                  <a:srgbClr val="000000"/>
                </a:solidFill>
                <a:latin typeface="Arial"/>
                <a:ea typeface="Arial"/>
                <a:cs typeface="Arial"/>
                <a:sym typeface="Arial"/>
              </a:rPr>
            </a:br>
            <a:endParaRPr sz="1390">
              <a:solidFill>
                <a:srgbClr val="000000"/>
              </a:solidFill>
              <a:latin typeface="Arial"/>
              <a:ea typeface="Arial"/>
              <a:cs typeface="Arial"/>
              <a:sym typeface="Arial"/>
            </a:endParaRPr>
          </a:p>
          <a:p>
            <a:pPr indent="-316865" lvl="0" marL="457200" rtl="0" algn="l">
              <a:lnSpc>
                <a:spcPct val="115000"/>
              </a:lnSpc>
              <a:spcBef>
                <a:spcPts val="0"/>
              </a:spcBef>
              <a:spcAft>
                <a:spcPts val="0"/>
              </a:spcAft>
              <a:buClr>
                <a:srgbClr val="000000"/>
              </a:buClr>
              <a:buSzPts val="1390"/>
              <a:buFont typeface="Arial"/>
              <a:buChar char="●"/>
            </a:pPr>
            <a:r>
              <a:rPr lang="en" sz="1390">
                <a:solidFill>
                  <a:srgbClr val="000000"/>
                </a:solidFill>
                <a:latin typeface="Arial"/>
                <a:ea typeface="Arial"/>
                <a:cs typeface="Arial"/>
                <a:sym typeface="Arial"/>
              </a:rPr>
              <a:t>Informal and personal tone.</a:t>
            </a:r>
            <a:br>
              <a:rPr lang="en" sz="1390">
                <a:solidFill>
                  <a:srgbClr val="000000"/>
                </a:solidFill>
                <a:latin typeface="Arial"/>
                <a:ea typeface="Arial"/>
                <a:cs typeface="Arial"/>
                <a:sym typeface="Arial"/>
              </a:rPr>
            </a:br>
            <a:endParaRPr sz="1390">
              <a:solidFill>
                <a:srgbClr val="000000"/>
              </a:solidFill>
              <a:latin typeface="Arial"/>
              <a:ea typeface="Arial"/>
              <a:cs typeface="Arial"/>
              <a:sym typeface="Arial"/>
            </a:endParaRPr>
          </a:p>
          <a:p>
            <a:pPr indent="-316865" lvl="0" marL="457200" rtl="0" algn="l">
              <a:lnSpc>
                <a:spcPct val="115000"/>
              </a:lnSpc>
              <a:spcBef>
                <a:spcPts val="0"/>
              </a:spcBef>
              <a:spcAft>
                <a:spcPts val="0"/>
              </a:spcAft>
              <a:buClr>
                <a:srgbClr val="000000"/>
              </a:buClr>
              <a:buSzPts val="1390"/>
              <a:buFont typeface="Arial"/>
              <a:buChar char="●"/>
            </a:pPr>
            <a:r>
              <a:rPr lang="en" sz="1390">
                <a:solidFill>
                  <a:srgbClr val="000000"/>
                </a:solidFill>
                <a:latin typeface="Arial"/>
                <a:ea typeface="Arial"/>
                <a:cs typeface="Arial"/>
                <a:sym typeface="Arial"/>
              </a:rPr>
              <a:t>Chronological order (sequence of events - in the same order they happened in real life). B</a:t>
            </a:r>
            <a:r>
              <a:rPr lang="en" sz="1390">
                <a:solidFill>
                  <a:srgbClr val="000000"/>
                </a:solidFill>
                <a:latin typeface="Arial"/>
                <a:ea typeface="Arial"/>
                <a:cs typeface="Arial"/>
                <a:sym typeface="Arial"/>
              </a:rPr>
              <a:t>egin with events that occurred first and end with events that happened last</a:t>
            </a:r>
            <a:r>
              <a:rPr lang="en" sz="1390">
                <a:solidFill>
                  <a:srgbClr val="000000"/>
                </a:solidFill>
                <a:latin typeface="Arial"/>
                <a:ea typeface="Arial"/>
                <a:cs typeface="Arial"/>
                <a:sym typeface="Arial"/>
              </a:rPr>
              <a:t>.</a:t>
            </a:r>
            <a:br>
              <a:rPr lang="en" sz="1390">
                <a:solidFill>
                  <a:srgbClr val="000000"/>
                </a:solidFill>
                <a:latin typeface="Arial"/>
                <a:ea typeface="Arial"/>
                <a:cs typeface="Arial"/>
                <a:sym typeface="Arial"/>
              </a:rPr>
            </a:br>
            <a:endParaRPr sz="1390">
              <a:solidFill>
                <a:srgbClr val="000000"/>
              </a:solidFill>
              <a:latin typeface="Arial"/>
              <a:ea typeface="Arial"/>
              <a:cs typeface="Arial"/>
              <a:sym typeface="Arial"/>
            </a:endParaRPr>
          </a:p>
          <a:p>
            <a:pPr indent="-316865" lvl="0" marL="457200" rtl="0" algn="l">
              <a:lnSpc>
                <a:spcPct val="115000"/>
              </a:lnSpc>
              <a:spcBef>
                <a:spcPts val="0"/>
              </a:spcBef>
              <a:spcAft>
                <a:spcPts val="0"/>
              </a:spcAft>
              <a:buClr>
                <a:srgbClr val="000000"/>
              </a:buClr>
              <a:buSzPts val="1390"/>
              <a:buFont typeface="Arial"/>
              <a:buChar char="●"/>
            </a:pPr>
            <a:r>
              <a:rPr lang="en" sz="1390">
                <a:solidFill>
                  <a:srgbClr val="000000"/>
                </a:solidFill>
                <a:latin typeface="Arial"/>
                <a:ea typeface="Arial"/>
                <a:cs typeface="Arial"/>
                <a:sym typeface="Arial"/>
              </a:rPr>
              <a:t>Use of descriptive language (emotions, thoughts).</a:t>
            </a:r>
            <a:br>
              <a:rPr lang="en" sz="1390">
                <a:solidFill>
                  <a:srgbClr val="000000"/>
                </a:solidFill>
                <a:latin typeface="Arial"/>
                <a:ea typeface="Arial"/>
                <a:cs typeface="Arial"/>
                <a:sym typeface="Arial"/>
              </a:rPr>
            </a:br>
            <a:endParaRPr sz="1390">
              <a:solidFill>
                <a:srgbClr val="000000"/>
              </a:solidFill>
              <a:latin typeface="Arial"/>
              <a:ea typeface="Arial"/>
              <a:cs typeface="Arial"/>
              <a:sym typeface="Arial"/>
            </a:endParaRPr>
          </a:p>
          <a:p>
            <a:pPr indent="-316865" lvl="0" marL="457200" rtl="0" algn="l">
              <a:lnSpc>
                <a:spcPct val="115000"/>
              </a:lnSpc>
              <a:spcBef>
                <a:spcPts val="0"/>
              </a:spcBef>
              <a:spcAft>
                <a:spcPts val="0"/>
              </a:spcAft>
              <a:buClr>
                <a:srgbClr val="000000"/>
              </a:buClr>
              <a:buSzPts val="1390"/>
              <a:buFont typeface="Arial"/>
              <a:buChar char="●"/>
            </a:pPr>
            <a:r>
              <a:rPr lang="en" sz="1390">
                <a:solidFill>
                  <a:srgbClr val="000000"/>
                </a:solidFill>
                <a:latin typeface="Arial"/>
                <a:ea typeface="Arial"/>
                <a:cs typeface="Arial"/>
                <a:sym typeface="Arial"/>
              </a:rPr>
              <a:t>Can include questions to oneself or future intentions.</a:t>
            </a:r>
            <a:endParaRPr sz="1390">
              <a:solidFill>
                <a:srgbClr val="000000"/>
              </a:solidFill>
              <a:latin typeface="Arial"/>
              <a:ea typeface="Arial"/>
              <a:cs typeface="Arial"/>
              <a:sym typeface="Arial"/>
            </a:endParaRPr>
          </a:p>
          <a:p>
            <a:pPr indent="0" lvl="0" marL="0" rtl="0" algn="l">
              <a:lnSpc>
                <a:spcPct val="100000"/>
              </a:lnSpc>
              <a:spcBef>
                <a:spcPts val="1200"/>
              </a:spcBef>
              <a:spcAft>
                <a:spcPts val="0"/>
              </a:spcAft>
              <a:buSzPts val="3000"/>
              <a:buNone/>
            </a:pPr>
            <a:r>
              <a:t/>
            </a:r>
            <a:endParaRPr sz="3100"/>
          </a:p>
        </p:txBody>
      </p:sp>
      <p:cxnSp>
        <p:nvCxnSpPr>
          <p:cNvPr id="70" name="Google Shape;70;g38753488f5a_0_7"/>
          <p:cNvCxnSpPr/>
          <p:nvPr/>
        </p:nvCxnSpPr>
        <p:spPr>
          <a:xfrm>
            <a:off x="4453003" y="274800"/>
            <a:ext cx="23400" cy="4662000"/>
          </a:xfrm>
          <a:prstGeom prst="straightConnector1">
            <a:avLst/>
          </a:prstGeom>
          <a:noFill/>
          <a:ln cap="flat" cmpd="sng" w="9525">
            <a:solidFill>
              <a:schemeClr val="dk1"/>
            </a:solidFill>
            <a:prstDash val="solid"/>
            <a:round/>
            <a:headEnd len="med" w="med" type="none"/>
            <a:tailEnd len="med" w="med" type="none"/>
          </a:ln>
        </p:spPr>
      </p:cxnSp>
      <p:sp>
        <p:nvSpPr>
          <p:cNvPr id="71" name="Google Shape;71;g38753488f5a_0_7"/>
          <p:cNvSpPr txBox="1"/>
          <p:nvPr/>
        </p:nvSpPr>
        <p:spPr>
          <a:xfrm>
            <a:off x="4453000" y="311400"/>
            <a:ext cx="4517100" cy="4142700"/>
          </a:xfrm>
          <a:prstGeom prst="rect">
            <a:avLst/>
          </a:prstGeom>
          <a:noFill/>
          <a:ln>
            <a:noFill/>
          </a:ln>
        </p:spPr>
        <p:txBody>
          <a:bodyPr anchorCtr="0" anchor="t" bIns="91425" lIns="91425" spcFirstLastPara="1" rIns="91425" wrap="square" tIns="91425">
            <a:noAutofit/>
          </a:bodyPr>
          <a:lstStyle/>
          <a:p>
            <a:pPr indent="-316865" lvl="0" marL="457200" marR="0" rtl="0" algn="l">
              <a:lnSpc>
                <a:spcPct val="115000"/>
              </a:lnSpc>
              <a:spcBef>
                <a:spcPts val="1200"/>
              </a:spcBef>
              <a:spcAft>
                <a:spcPts val="0"/>
              </a:spcAft>
              <a:buSzPts val="1390"/>
              <a:buChar char="●"/>
            </a:pPr>
            <a:r>
              <a:rPr lang="en" sz="1390"/>
              <a:t>Use simple past tense (for events that already happened).</a:t>
            </a:r>
            <a:br>
              <a:rPr lang="en" sz="1390"/>
            </a:br>
            <a:endParaRPr sz="1390"/>
          </a:p>
          <a:p>
            <a:pPr indent="-316865" lvl="0" marL="457200" marR="0" rtl="0" algn="l">
              <a:lnSpc>
                <a:spcPct val="115000"/>
              </a:lnSpc>
              <a:spcBef>
                <a:spcPts val="0"/>
              </a:spcBef>
              <a:spcAft>
                <a:spcPts val="0"/>
              </a:spcAft>
              <a:buSzPts val="1390"/>
              <a:buChar char="●"/>
            </a:pPr>
            <a:r>
              <a:rPr lang="en" sz="1390"/>
              <a:t>Sometimes use present tense (for current feelings).</a:t>
            </a:r>
            <a:br>
              <a:rPr lang="en" sz="1390"/>
            </a:br>
            <a:endParaRPr sz="1390"/>
          </a:p>
          <a:p>
            <a:pPr indent="-316865" lvl="0" marL="457200" marR="0" rtl="0" algn="l">
              <a:lnSpc>
                <a:spcPct val="115000"/>
              </a:lnSpc>
              <a:spcBef>
                <a:spcPts val="0"/>
              </a:spcBef>
              <a:spcAft>
                <a:spcPts val="0"/>
              </a:spcAft>
              <a:buSzPts val="1390"/>
              <a:buChar char="●"/>
            </a:pPr>
            <a:r>
              <a:rPr lang="en" sz="1390"/>
              <a:t>Write in a natural, conversational style </a:t>
            </a:r>
            <a:r>
              <a:rPr lang="en" sz="1600">
                <a:solidFill>
                  <a:schemeClr val="dk2"/>
                </a:solidFill>
                <a:latin typeface="Proxima Nova"/>
                <a:ea typeface="Proxima Nova"/>
                <a:cs typeface="Proxima Nova"/>
                <a:sym typeface="Proxima Nova"/>
              </a:rPr>
              <a:t>but avoid slang</a:t>
            </a:r>
            <a:r>
              <a:rPr lang="en" sz="1190"/>
              <a:t>.</a:t>
            </a:r>
            <a:br>
              <a:rPr lang="en" sz="1390"/>
            </a:br>
            <a:endParaRPr sz="1390"/>
          </a:p>
          <a:p>
            <a:pPr indent="-316865" lvl="0" marL="457200" marR="0" rtl="0" algn="l">
              <a:lnSpc>
                <a:spcPct val="200000"/>
              </a:lnSpc>
              <a:spcBef>
                <a:spcPts val="0"/>
              </a:spcBef>
              <a:spcAft>
                <a:spcPts val="0"/>
              </a:spcAft>
              <a:buSzPts val="1390"/>
              <a:buChar char="●"/>
            </a:pPr>
            <a:r>
              <a:rPr lang="en" sz="1390"/>
              <a:t>Use emotions, idioms, and exclamations.</a:t>
            </a:r>
            <a:endParaRPr sz="1390"/>
          </a:p>
          <a:p>
            <a:pPr indent="-316865" lvl="0" marL="457200" marR="0" rtl="0" algn="l">
              <a:lnSpc>
                <a:spcPct val="200000"/>
              </a:lnSpc>
              <a:spcBef>
                <a:spcPts val="0"/>
              </a:spcBef>
              <a:spcAft>
                <a:spcPts val="0"/>
              </a:spcAft>
              <a:buSzPts val="1390"/>
              <a:buChar char="●"/>
            </a:pPr>
            <a:r>
              <a:rPr lang="en" sz="1390"/>
              <a:t>Write about your feelings in detail and write why you feel that way.</a:t>
            </a:r>
            <a:endParaRPr sz="100"/>
          </a:p>
          <a:p>
            <a:pPr indent="-316865" lvl="0" marL="457200" rtl="0" algn="l">
              <a:lnSpc>
                <a:spcPct val="150000"/>
              </a:lnSpc>
              <a:spcBef>
                <a:spcPts val="0"/>
              </a:spcBef>
              <a:spcAft>
                <a:spcPts val="0"/>
              </a:spcAft>
              <a:buSzPts val="1390"/>
              <a:buChar char="●"/>
            </a:pPr>
            <a:r>
              <a:rPr lang="en" sz="1390"/>
              <a:t>Provide important details of the place, time, people or things that were part of the event.</a:t>
            </a:r>
            <a:endParaRPr sz="1390"/>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Format of a diary </a:t>
            </a:r>
            <a:endParaRPr/>
          </a:p>
        </p:txBody>
      </p:sp>
      <p:sp>
        <p:nvSpPr>
          <p:cNvPr id="77" name="Google Shape;77;p5"/>
          <p:cNvSpPr txBox="1"/>
          <p:nvPr/>
        </p:nvSpPr>
        <p:spPr>
          <a:xfrm>
            <a:off x="6390625" y="415700"/>
            <a:ext cx="2654100" cy="42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78" name="Google Shape;78;p5"/>
          <p:cNvSpPr txBox="1"/>
          <p:nvPr/>
        </p:nvSpPr>
        <p:spPr>
          <a:xfrm>
            <a:off x="524000" y="927725"/>
            <a:ext cx="5097900" cy="36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300"/>
              <a:t>Features of a Diary Entry</a:t>
            </a:r>
            <a:endParaRPr b="1" sz="1300"/>
          </a:p>
          <a:p>
            <a:pPr indent="-298450" lvl="0" marL="457200" rtl="0" algn="l">
              <a:lnSpc>
                <a:spcPct val="115000"/>
              </a:lnSpc>
              <a:spcBef>
                <a:spcPts val="1200"/>
              </a:spcBef>
              <a:spcAft>
                <a:spcPts val="0"/>
              </a:spcAft>
              <a:buSzPts val="1100"/>
              <a:buChar char="●"/>
            </a:pPr>
            <a:r>
              <a:rPr b="1" lang="en" sz="1100"/>
              <a:t>Date/ Day/ Time:</a:t>
            </a:r>
            <a:r>
              <a:rPr lang="en" sz="1100"/>
              <a:t> (top of the entry).</a:t>
            </a:r>
            <a:br>
              <a:rPr lang="en" sz="1100"/>
            </a:br>
            <a:endParaRPr sz="1100"/>
          </a:p>
          <a:p>
            <a:pPr indent="-298450" lvl="0" marL="457200" rtl="0" algn="l">
              <a:lnSpc>
                <a:spcPct val="115000"/>
              </a:lnSpc>
              <a:spcBef>
                <a:spcPts val="0"/>
              </a:spcBef>
              <a:spcAft>
                <a:spcPts val="0"/>
              </a:spcAft>
              <a:buSzPts val="1100"/>
              <a:buChar char="●"/>
            </a:pPr>
            <a:r>
              <a:rPr b="1" lang="en" sz="1100"/>
              <a:t>Salutation/Greeting:</a:t>
            </a:r>
            <a:r>
              <a:rPr lang="en" sz="1100"/>
              <a:t> (e.g., </a:t>
            </a:r>
            <a:r>
              <a:rPr i="1" lang="en" sz="1100"/>
              <a:t>Dear Diary,</a:t>
            </a:r>
            <a:r>
              <a:rPr lang="en" sz="1100"/>
              <a:t>).</a:t>
            </a:r>
            <a:endParaRPr sz="1100"/>
          </a:p>
          <a:p>
            <a:pPr indent="-298450" lvl="0" marL="457200" rtl="0" algn="l">
              <a:lnSpc>
                <a:spcPct val="115000"/>
              </a:lnSpc>
              <a:spcBef>
                <a:spcPts val="0"/>
              </a:spcBef>
              <a:spcAft>
                <a:spcPts val="0"/>
              </a:spcAft>
              <a:buSzPts val="1100"/>
              <a:buChar char="●"/>
            </a:pPr>
            <a:r>
              <a:rPr lang="en" sz="1100"/>
              <a:t>Heading (short title-main event) - </a:t>
            </a:r>
            <a:r>
              <a:rPr lang="en" sz="1100"/>
              <a:t>optional. (e.g.Mia’s birthday party, Wedding day!, Casual Tuesday, etc.)</a:t>
            </a:r>
            <a:br>
              <a:rPr lang="en" sz="1100"/>
            </a:br>
            <a:endParaRPr sz="1100"/>
          </a:p>
          <a:p>
            <a:pPr indent="-298450" lvl="0" marL="457200" rtl="0" algn="l">
              <a:lnSpc>
                <a:spcPct val="115000"/>
              </a:lnSpc>
              <a:spcBef>
                <a:spcPts val="0"/>
              </a:spcBef>
              <a:spcAft>
                <a:spcPts val="0"/>
              </a:spcAft>
              <a:buSzPts val="1100"/>
              <a:buChar char="●"/>
            </a:pPr>
            <a:r>
              <a:rPr b="1" lang="en" sz="1100"/>
              <a:t>Introduction</a:t>
            </a:r>
            <a:r>
              <a:rPr lang="en" sz="1100"/>
              <a:t> –</a:t>
            </a:r>
            <a:r>
              <a:rPr lang="en" sz="1100"/>
              <a:t> </a:t>
            </a:r>
            <a:r>
              <a:rPr lang="en" sz="1100"/>
              <a:t>Think about answering the following: who, what, where, when, why were you there....</a:t>
            </a:r>
            <a:br>
              <a:rPr lang="en" sz="1100"/>
            </a:br>
            <a:endParaRPr sz="1100"/>
          </a:p>
          <a:p>
            <a:pPr indent="-298450" lvl="0" marL="457200" rtl="0" algn="l">
              <a:lnSpc>
                <a:spcPct val="115000"/>
              </a:lnSpc>
              <a:spcBef>
                <a:spcPts val="0"/>
              </a:spcBef>
              <a:spcAft>
                <a:spcPts val="0"/>
              </a:spcAft>
              <a:buSzPts val="1100"/>
              <a:buChar char="●"/>
            </a:pPr>
            <a:r>
              <a:rPr b="1" lang="en" sz="1100"/>
              <a:t>Body</a:t>
            </a:r>
            <a:r>
              <a:rPr lang="en" sz="1100"/>
              <a:t> – describe events, feelings, or reflections/thoughts in detail. U</a:t>
            </a:r>
            <a:r>
              <a:rPr lang="en" sz="1100"/>
              <a:t>sually consists of 2 paragraphs (minimum) - based on the bullets in the writing question.</a:t>
            </a:r>
            <a:br>
              <a:rPr lang="en" sz="1100"/>
            </a:br>
            <a:endParaRPr sz="1100"/>
          </a:p>
          <a:p>
            <a:pPr indent="-298450" lvl="0" marL="457200" rtl="0" algn="l">
              <a:lnSpc>
                <a:spcPct val="115000"/>
              </a:lnSpc>
              <a:spcBef>
                <a:spcPts val="0"/>
              </a:spcBef>
              <a:spcAft>
                <a:spcPts val="0"/>
              </a:spcAft>
              <a:buSzPts val="1100"/>
              <a:buChar char="●"/>
            </a:pPr>
            <a:r>
              <a:rPr b="1" lang="en" sz="1100"/>
              <a:t>Closing</a:t>
            </a:r>
            <a:r>
              <a:rPr lang="en" sz="1100"/>
              <a:t> – conclude with thoughts, feelings, hopes, or wishes.</a:t>
            </a:r>
            <a:br>
              <a:rPr lang="en" sz="1100"/>
            </a:br>
            <a:endParaRPr sz="1100"/>
          </a:p>
          <a:p>
            <a:pPr indent="-298450" lvl="0" marL="457200" rtl="0" algn="l">
              <a:lnSpc>
                <a:spcPct val="115000"/>
              </a:lnSpc>
              <a:spcBef>
                <a:spcPts val="0"/>
              </a:spcBef>
              <a:spcAft>
                <a:spcPts val="0"/>
              </a:spcAft>
              <a:buSzPts val="1100"/>
              <a:buChar char="●"/>
            </a:pPr>
            <a:r>
              <a:rPr b="1" lang="en" sz="1100"/>
              <a:t>Your first n</a:t>
            </a:r>
            <a:r>
              <a:rPr b="1" lang="en" sz="1100"/>
              <a:t>ame</a:t>
            </a:r>
            <a:r>
              <a:rPr lang="en" sz="1100"/>
              <a:t>.</a:t>
            </a:r>
            <a:endParaRPr sz="1100"/>
          </a:p>
        </p:txBody>
      </p:sp>
      <p:pic>
        <p:nvPicPr>
          <p:cNvPr id="79" name="Google Shape;79;p5"/>
          <p:cNvPicPr preferRelativeResize="0"/>
          <p:nvPr/>
        </p:nvPicPr>
        <p:blipFill rotWithShape="1">
          <a:blip r:embed="rId3">
            <a:alphaModFix/>
          </a:blip>
          <a:srcRect b="10180" l="15027" r="13138" t="3254"/>
          <a:stretch/>
        </p:blipFill>
        <p:spPr>
          <a:xfrm>
            <a:off x="5550125" y="345538"/>
            <a:ext cx="3421025" cy="4452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6"/>
          <p:cNvSpPr txBox="1"/>
          <p:nvPr>
            <p:ph type="title"/>
          </p:nvPr>
        </p:nvSpPr>
        <p:spPr>
          <a:xfrm>
            <a:off x="311700" y="2416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Writing a diary entry:</a:t>
            </a:r>
            <a:endParaRPr/>
          </a:p>
        </p:txBody>
      </p:sp>
      <p:sp>
        <p:nvSpPr>
          <p:cNvPr id="85" name="Google Shape;85;p6"/>
          <p:cNvSpPr txBox="1"/>
          <p:nvPr>
            <p:ph idx="1" type="body"/>
          </p:nvPr>
        </p:nvSpPr>
        <p:spPr>
          <a:xfrm>
            <a:off x="144225" y="1020875"/>
            <a:ext cx="6937200" cy="3835500"/>
          </a:xfrm>
          <a:prstGeom prst="rect">
            <a:avLst/>
          </a:prstGeom>
          <a:noFill/>
          <a:ln>
            <a:noFill/>
          </a:ln>
        </p:spPr>
        <p:txBody>
          <a:bodyPr anchorCtr="0" anchor="t" bIns="91425" lIns="91425" spcFirstLastPara="1" rIns="91425" wrap="square" tIns="91425">
            <a:normAutofit fontScale="55000"/>
          </a:bodyPr>
          <a:lstStyle/>
          <a:p>
            <a:pPr indent="0" lvl="0" marL="0" rtl="0" algn="l">
              <a:lnSpc>
                <a:spcPct val="115000"/>
              </a:lnSpc>
              <a:spcBef>
                <a:spcPts val="0"/>
              </a:spcBef>
              <a:spcAft>
                <a:spcPts val="0"/>
              </a:spcAft>
              <a:buSzPct val="59126"/>
              <a:buNone/>
            </a:pPr>
            <a:r>
              <a:rPr b="1" i="1" lang="en" sz="3291" u="sng">
                <a:solidFill>
                  <a:schemeClr val="dk1"/>
                </a:solidFill>
              </a:rPr>
              <a:t>What is written in a diary entry?</a:t>
            </a:r>
            <a:r>
              <a:rPr b="1" lang="en" sz="3291" u="sng">
                <a:latin typeface="Comic Sans MS"/>
                <a:ea typeface="Comic Sans MS"/>
                <a:cs typeface="Comic Sans MS"/>
                <a:sym typeface="Comic Sans MS"/>
              </a:rPr>
              <a:t> </a:t>
            </a:r>
            <a:endParaRPr b="1" sz="3291" u="sng">
              <a:latin typeface="Comic Sans MS"/>
              <a:ea typeface="Comic Sans MS"/>
              <a:cs typeface="Comic Sans MS"/>
              <a:sym typeface="Comic Sans MS"/>
            </a:endParaRPr>
          </a:p>
          <a:p>
            <a:pPr indent="0" lvl="0" marL="0" rtl="0" algn="l">
              <a:lnSpc>
                <a:spcPct val="100000"/>
              </a:lnSpc>
              <a:spcBef>
                <a:spcPts val="1200"/>
              </a:spcBef>
              <a:spcAft>
                <a:spcPts val="0"/>
              </a:spcAft>
              <a:buSzPct val="66470"/>
              <a:buNone/>
            </a:pPr>
            <a:r>
              <a:rPr b="1" lang="en" sz="2927" u="sng">
                <a:solidFill>
                  <a:schemeClr val="dk1"/>
                </a:solidFill>
              </a:rPr>
              <a:t>First paragraph:</a:t>
            </a:r>
            <a:endParaRPr b="1" sz="2927" u="sng">
              <a:solidFill>
                <a:schemeClr val="dk1"/>
              </a:solidFill>
            </a:endParaRPr>
          </a:p>
          <a:p>
            <a:pPr indent="0" lvl="0" marL="0" rtl="0" algn="l">
              <a:lnSpc>
                <a:spcPct val="115000"/>
              </a:lnSpc>
              <a:spcBef>
                <a:spcPts val="0"/>
              </a:spcBef>
              <a:spcAft>
                <a:spcPts val="0"/>
              </a:spcAft>
              <a:buSzPct val="70872"/>
              <a:buNone/>
            </a:pPr>
            <a:r>
              <a:rPr lang="en" sz="2745"/>
              <a:t>Write an opening paragraph that has an introduction built into it. Think about answering the following: who, what, where, when, why were you there....</a:t>
            </a:r>
            <a:endParaRPr sz="2745"/>
          </a:p>
          <a:p>
            <a:pPr indent="0" lvl="0" marL="0" rtl="0" algn="l">
              <a:lnSpc>
                <a:spcPct val="100000"/>
              </a:lnSpc>
              <a:spcBef>
                <a:spcPts val="0"/>
              </a:spcBef>
              <a:spcAft>
                <a:spcPts val="0"/>
              </a:spcAft>
              <a:buSzPct val="70872"/>
              <a:buNone/>
            </a:pPr>
            <a:r>
              <a:t/>
            </a:r>
            <a:endParaRPr sz="2745"/>
          </a:p>
          <a:p>
            <a:pPr indent="0" lvl="0" marL="0" rtl="0" algn="l">
              <a:lnSpc>
                <a:spcPct val="100000"/>
              </a:lnSpc>
              <a:spcBef>
                <a:spcPts val="0"/>
              </a:spcBef>
              <a:spcAft>
                <a:spcPts val="0"/>
              </a:spcAft>
              <a:buSzPct val="66470"/>
              <a:buNone/>
            </a:pPr>
            <a:r>
              <a:rPr b="1" lang="en" sz="2927" u="sng">
                <a:solidFill>
                  <a:schemeClr val="dk1"/>
                </a:solidFill>
              </a:rPr>
              <a:t>The main body </a:t>
            </a:r>
            <a:r>
              <a:rPr b="1" lang="en" sz="2927" u="sng">
                <a:solidFill>
                  <a:schemeClr val="dk1"/>
                </a:solidFill>
              </a:rPr>
              <a:t>paragraphs</a:t>
            </a:r>
            <a:r>
              <a:rPr b="1" lang="en" sz="2927" u="sng">
                <a:solidFill>
                  <a:schemeClr val="dk1"/>
                </a:solidFill>
              </a:rPr>
              <a:t>:</a:t>
            </a:r>
            <a:endParaRPr b="1" sz="2927" u="sng">
              <a:solidFill>
                <a:schemeClr val="dk1"/>
              </a:solidFill>
            </a:endParaRPr>
          </a:p>
          <a:p>
            <a:pPr indent="0" lvl="0" marL="0" rtl="0" algn="l">
              <a:lnSpc>
                <a:spcPct val="115000"/>
              </a:lnSpc>
              <a:spcBef>
                <a:spcPts val="0"/>
              </a:spcBef>
              <a:spcAft>
                <a:spcPts val="0"/>
              </a:spcAft>
              <a:buSzPct val="70872"/>
              <a:buNone/>
            </a:pPr>
            <a:r>
              <a:rPr lang="en" sz="2745"/>
              <a:t>The body of a diary entry usually consists of </a:t>
            </a:r>
            <a:r>
              <a:rPr i="1" lang="en" sz="2745">
                <a:solidFill>
                  <a:srgbClr val="E06666"/>
                </a:solidFill>
              </a:rPr>
              <a:t>2 paragraphs (minimum) - based on the bullets in the writing question</a:t>
            </a:r>
            <a:r>
              <a:rPr lang="en" sz="2745"/>
              <a:t>.  They are written as a series of events in time order - in the same order they happened in real life.</a:t>
            </a:r>
            <a:endParaRPr sz="2745"/>
          </a:p>
          <a:p>
            <a:pPr indent="0" lvl="0" marL="0" rtl="0" algn="l">
              <a:lnSpc>
                <a:spcPct val="100000"/>
              </a:lnSpc>
              <a:spcBef>
                <a:spcPts val="0"/>
              </a:spcBef>
              <a:spcAft>
                <a:spcPts val="0"/>
              </a:spcAft>
              <a:buSzPct val="70872"/>
              <a:buNone/>
            </a:pPr>
            <a:r>
              <a:t/>
            </a:r>
            <a:endParaRPr sz="2745"/>
          </a:p>
          <a:p>
            <a:pPr indent="0" lvl="0" marL="0" rtl="0" algn="l">
              <a:lnSpc>
                <a:spcPct val="115000"/>
              </a:lnSpc>
              <a:spcBef>
                <a:spcPts val="0"/>
              </a:spcBef>
              <a:spcAft>
                <a:spcPts val="0"/>
              </a:spcAft>
              <a:buSzPct val="66470"/>
              <a:buNone/>
            </a:pPr>
            <a:r>
              <a:rPr b="1" lang="en" sz="2927" u="sng">
                <a:solidFill>
                  <a:schemeClr val="dk1"/>
                </a:solidFill>
              </a:rPr>
              <a:t>Closing paragraph:</a:t>
            </a:r>
            <a:endParaRPr sz="2745" u="sng"/>
          </a:p>
          <a:p>
            <a:pPr indent="0" lvl="0" marL="0" rtl="0" algn="l">
              <a:lnSpc>
                <a:spcPct val="115000"/>
              </a:lnSpc>
              <a:spcBef>
                <a:spcPts val="0"/>
              </a:spcBef>
              <a:spcAft>
                <a:spcPts val="0"/>
              </a:spcAft>
              <a:buSzPct val="70872"/>
              <a:buNone/>
            </a:pPr>
            <a:r>
              <a:rPr lang="en" sz="2745"/>
              <a:t>In the closing paragraph, write a comment about how you felt about your experience(s) and why. Possibly, a wish for something to happen. </a:t>
            </a:r>
            <a:endParaRPr/>
          </a:p>
        </p:txBody>
      </p:sp>
      <p:pic>
        <p:nvPicPr>
          <p:cNvPr id="86" name="Google Shape;86;p6"/>
          <p:cNvPicPr preferRelativeResize="0"/>
          <p:nvPr/>
        </p:nvPicPr>
        <p:blipFill>
          <a:blip r:embed="rId3">
            <a:alphaModFix/>
          </a:blip>
          <a:stretch>
            <a:fillRect/>
          </a:stretch>
        </p:blipFill>
        <p:spPr>
          <a:xfrm>
            <a:off x="6957954" y="322975"/>
            <a:ext cx="1874350" cy="2248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txBox="1"/>
          <p:nvPr>
            <p:ph type="title"/>
          </p:nvPr>
        </p:nvSpPr>
        <p:spPr>
          <a:xfrm>
            <a:off x="311700" y="2656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a:t>
            </a:r>
            <a:endParaRPr/>
          </a:p>
        </p:txBody>
      </p:sp>
      <p:sp>
        <p:nvSpPr>
          <p:cNvPr id="92" name="Google Shape;92;p9"/>
          <p:cNvSpPr txBox="1"/>
          <p:nvPr>
            <p:ph idx="1" type="body"/>
          </p:nvPr>
        </p:nvSpPr>
        <p:spPr>
          <a:xfrm>
            <a:off x="311700" y="921050"/>
            <a:ext cx="8587800" cy="3827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b="1" lang="en"/>
              <a:t>You (Nada) recently had a chance to encounter an old school friend in the </a:t>
            </a:r>
            <a:r>
              <a:rPr b="1" lang="en"/>
              <a:t>marketplace</a:t>
            </a:r>
            <a:r>
              <a:rPr b="1" lang="en"/>
              <a:t>. Write a diary entry about it.</a:t>
            </a:r>
            <a:endParaRPr b="1"/>
          </a:p>
          <a:p>
            <a:pPr indent="0" lvl="0" marL="0" rtl="0" algn="l">
              <a:lnSpc>
                <a:spcPct val="115000"/>
              </a:lnSpc>
              <a:spcBef>
                <a:spcPts val="1200"/>
              </a:spcBef>
              <a:spcAft>
                <a:spcPts val="0"/>
              </a:spcAft>
              <a:buSzPts val="1800"/>
              <a:buNone/>
            </a:pPr>
            <a:r>
              <a:rPr b="1" lang="en" sz="1700"/>
              <a:t>Step 1: </a:t>
            </a:r>
            <a:r>
              <a:rPr lang="en" sz="1700"/>
              <a:t>Start by writing the date, day and time.</a:t>
            </a:r>
            <a:endParaRPr sz="1700"/>
          </a:p>
          <a:p>
            <a:pPr indent="0" lvl="0" marL="0" rtl="0" algn="l">
              <a:lnSpc>
                <a:spcPct val="115000"/>
              </a:lnSpc>
              <a:spcBef>
                <a:spcPts val="1200"/>
              </a:spcBef>
              <a:spcAft>
                <a:spcPts val="0"/>
              </a:spcAft>
              <a:buSzPts val="1800"/>
              <a:buNone/>
            </a:pPr>
            <a:r>
              <a:rPr b="1" lang="en" sz="1700"/>
              <a:t>Step 2:</a:t>
            </a:r>
            <a:r>
              <a:rPr lang="en" sz="1700"/>
              <a:t> Write the salutation/greeting (Dear Diary,).</a:t>
            </a:r>
            <a:endParaRPr sz="1700"/>
          </a:p>
          <a:p>
            <a:pPr indent="0" lvl="0" marL="0" rtl="0" algn="l">
              <a:lnSpc>
                <a:spcPct val="115000"/>
              </a:lnSpc>
              <a:spcBef>
                <a:spcPts val="1200"/>
              </a:spcBef>
              <a:spcAft>
                <a:spcPts val="0"/>
              </a:spcAft>
              <a:buSzPts val="1800"/>
              <a:buNone/>
            </a:pPr>
            <a:r>
              <a:rPr b="1" lang="en" sz="1700"/>
              <a:t>Step 3:</a:t>
            </a:r>
            <a:r>
              <a:rPr lang="en" sz="1700"/>
              <a:t> Write a heading (optional).</a:t>
            </a:r>
            <a:endParaRPr sz="1700"/>
          </a:p>
          <a:p>
            <a:pPr indent="0" lvl="0" marL="0" rtl="0" algn="l">
              <a:lnSpc>
                <a:spcPct val="115000"/>
              </a:lnSpc>
              <a:spcBef>
                <a:spcPts val="1200"/>
              </a:spcBef>
              <a:spcAft>
                <a:spcPts val="0"/>
              </a:spcAft>
              <a:buSzPts val="1800"/>
              <a:buNone/>
            </a:pPr>
            <a:r>
              <a:rPr b="1" lang="en" sz="1700"/>
              <a:t>Step 4: </a:t>
            </a:r>
            <a:r>
              <a:rPr lang="en" sz="1700"/>
              <a:t>Introduction. </a:t>
            </a:r>
            <a:endParaRPr sz="1700"/>
          </a:p>
          <a:p>
            <a:pPr indent="0" lvl="0" marL="0" rtl="0" algn="l">
              <a:lnSpc>
                <a:spcPct val="115000"/>
              </a:lnSpc>
              <a:spcBef>
                <a:spcPts val="1200"/>
              </a:spcBef>
              <a:spcAft>
                <a:spcPts val="0"/>
              </a:spcAft>
              <a:buSzPts val="1800"/>
              <a:buNone/>
            </a:pPr>
            <a:r>
              <a:rPr b="1" lang="en" sz="1700"/>
              <a:t>Step 5: </a:t>
            </a:r>
            <a:r>
              <a:rPr lang="en" sz="1700"/>
              <a:t>Start writing the main body paragraphs of the diary entry.</a:t>
            </a:r>
            <a:endParaRPr sz="1700"/>
          </a:p>
          <a:p>
            <a:pPr indent="0" lvl="0" marL="0" rtl="0" algn="l">
              <a:lnSpc>
                <a:spcPct val="115000"/>
              </a:lnSpc>
              <a:spcBef>
                <a:spcPts val="1200"/>
              </a:spcBef>
              <a:spcAft>
                <a:spcPts val="0"/>
              </a:spcAft>
              <a:buSzPts val="1800"/>
              <a:buNone/>
            </a:pPr>
            <a:r>
              <a:rPr b="1" lang="en" sz="1700"/>
              <a:t>Step 6: </a:t>
            </a:r>
            <a:r>
              <a:rPr lang="en" sz="1700"/>
              <a:t>Conclusion. </a:t>
            </a:r>
            <a:endParaRPr sz="1700"/>
          </a:p>
          <a:p>
            <a:pPr indent="0" lvl="0" marL="0" rtl="0" algn="l">
              <a:lnSpc>
                <a:spcPct val="115000"/>
              </a:lnSpc>
              <a:spcBef>
                <a:spcPts val="1200"/>
              </a:spcBef>
              <a:spcAft>
                <a:spcPts val="1200"/>
              </a:spcAft>
              <a:buSzPts val="1800"/>
              <a:buNone/>
            </a:pPr>
            <a:r>
              <a:rPr b="1" lang="en" sz="1700"/>
              <a:t>Step 7: </a:t>
            </a:r>
            <a:r>
              <a:rPr lang="en" sz="1700"/>
              <a:t>Sign off with your </a:t>
            </a:r>
            <a:r>
              <a:rPr lang="en" sz="1700"/>
              <a:t>first</a:t>
            </a:r>
            <a:r>
              <a:rPr lang="en" sz="1700"/>
              <a:t> name.</a:t>
            </a:r>
            <a:endParaRPr sz="1700"/>
          </a:p>
        </p:txBody>
      </p:sp>
      <p:pic>
        <p:nvPicPr>
          <p:cNvPr id="93" name="Google Shape;93;p9"/>
          <p:cNvPicPr preferRelativeResize="0"/>
          <p:nvPr/>
        </p:nvPicPr>
        <p:blipFill>
          <a:blip r:embed="rId3">
            <a:alphaModFix/>
          </a:blip>
          <a:stretch>
            <a:fillRect/>
          </a:stretch>
        </p:blipFill>
        <p:spPr>
          <a:xfrm>
            <a:off x="6439238" y="1685925"/>
            <a:ext cx="2581275" cy="1771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0"/>
          <p:cNvSpPr txBox="1"/>
          <p:nvPr>
            <p:ph idx="1" type="body"/>
          </p:nvPr>
        </p:nvSpPr>
        <p:spPr>
          <a:xfrm>
            <a:off x="182825" y="156575"/>
            <a:ext cx="8764500" cy="48228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17647"/>
              <a:buNone/>
            </a:pPr>
            <a:r>
              <a:rPr lang="en" u="sng">
                <a:solidFill>
                  <a:srgbClr val="FF0000"/>
                </a:solidFill>
              </a:rPr>
              <a:t>Your diary entry should look something like this:</a:t>
            </a:r>
            <a:endParaRPr u="sng">
              <a:solidFill>
                <a:srgbClr val="FF0000"/>
              </a:solidFill>
            </a:endParaRPr>
          </a:p>
          <a:p>
            <a:pPr indent="0" lvl="0" marL="0" rtl="0" algn="l">
              <a:lnSpc>
                <a:spcPct val="100000"/>
              </a:lnSpc>
              <a:spcBef>
                <a:spcPts val="1200"/>
              </a:spcBef>
              <a:spcAft>
                <a:spcPts val="0"/>
              </a:spcAft>
              <a:buSzPct val="117647"/>
              <a:buNone/>
            </a:pPr>
            <a:r>
              <a:rPr lang="en"/>
              <a:t>24th April 2021</a:t>
            </a:r>
            <a:endParaRPr/>
          </a:p>
          <a:p>
            <a:pPr indent="0" lvl="0" marL="0" rtl="0" algn="l">
              <a:lnSpc>
                <a:spcPct val="100000"/>
              </a:lnSpc>
              <a:spcBef>
                <a:spcPts val="0"/>
              </a:spcBef>
              <a:spcAft>
                <a:spcPts val="0"/>
              </a:spcAft>
              <a:buSzPct val="117647"/>
              <a:buNone/>
            </a:pPr>
            <a:r>
              <a:rPr lang="en"/>
              <a:t>Saturday</a:t>
            </a:r>
            <a:endParaRPr/>
          </a:p>
          <a:p>
            <a:pPr indent="0" lvl="0" marL="0" rtl="0" algn="l">
              <a:lnSpc>
                <a:spcPct val="100000"/>
              </a:lnSpc>
              <a:spcBef>
                <a:spcPts val="0"/>
              </a:spcBef>
              <a:spcAft>
                <a:spcPts val="0"/>
              </a:spcAft>
              <a:buSzPct val="117647"/>
              <a:buNone/>
            </a:pPr>
            <a:r>
              <a:rPr lang="en"/>
              <a:t>6PM</a:t>
            </a:r>
            <a:endParaRPr/>
          </a:p>
          <a:p>
            <a:pPr indent="0" lvl="0" marL="0" rtl="0" algn="l">
              <a:lnSpc>
                <a:spcPct val="100000"/>
              </a:lnSpc>
              <a:spcBef>
                <a:spcPts val="0"/>
              </a:spcBef>
              <a:spcAft>
                <a:spcPts val="0"/>
              </a:spcAft>
              <a:buSzPct val="235294"/>
              <a:buNone/>
            </a:pPr>
            <a:r>
              <a:t/>
            </a:r>
            <a:endParaRPr sz="900"/>
          </a:p>
          <a:p>
            <a:pPr indent="0" lvl="0" marL="0" rtl="0" algn="l">
              <a:lnSpc>
                <a:spcPct val="100000"/>
              </a:lnSpc>
              <a:spcBef>
                <a:spcPts val="0"/>
              </a:spcBef>
              <a:spcAft>
                <a:spcPts val="0"/>
              </a:spcAft>
              <a:buSzPct val="117647"/>
              <a:buNone/>
            </a:pPr>
            <a:r>
              <a:rPr lang="en"/>
              <a:t>Dear diary,</a:t>
            </a:r>
            <a:endParaRPr/>
          </a:p>
          <a:p>
            <a:pPr indent="0" lvl="0" marL="0" rtl="0" algn="l">
              <a:lnSpc>
                <a:spcPct val="100000"/>
              </a:lnSpc>
              <a:spcBef>
                <a:spcPts val="0"/>
              </a:spcBef>
              <a:spcAft>
                <a:spcPts val="0"/>
              </a:spcAft>
              <a:buSzPct val="117647"/>
              <a:buNone/>
            </a:pPr>
            <a:r>
              <a:t/>
            </a:r>
            <a:endParaRPr/>
          </a:p>
          <a:p>
            <a:pPr indent="0" lvl="0" marL="0" rtl="0" algn="l">
              <a:lnSpc>
                <a:spcPct val="100000"/>
              </a:lnSpc>
              <a:spcBef>
                <a:spcPts val="0"/>
              </a:spcBef>
              <a:spcAft>
                <a:spcPts val="0"/>
              </a:spcAft>
              <a:buSzPct val="117647"/>
              <a:buNone/>
            </a:pPr>
            <a:r>
              <a:rPr lang="en"/>
              <a:t>Today was full of surprises! I met my old friend Sara. We bumped into each other at the local market place, where I had gone to pick up a few items.</a:t>
            </a:r>
            <a:endParaRPr/>
          </a:p>
          <a:p>
            <a:pPr indent="0" lvl="0" marL="0" rtl="0" algn="l">
              <a:lnSpc>
                <a:spcPct val="100000"/>
              </a:lnSpc>
              <a:spcBef>
                <a:spcPts val="0"/>
              </a:spcBef>
              <a:spcAft>
                <a:spcPts val="0"/>
              </a:spcAft>
              <a:buSzPct val="117647"/>
              <a:buNone/>
            </a:pPr>
            <a:r>
              <a:t/>
            </a:r>
            <a:endParaRPr/>
          </a:p>
          <a:p>
            <a:pPr indent="0" lvl="0" marL="0" rtl="0" algn="l">
              <a:lnSpc>
                <a:spcPct val="100000"/>
              </a:lnSpc>
              <a:spcBef>
                <a:spcPts val="0"/>
              </a:spcBef>
              <a:spcAft>
                <a:spcPts val="0"/>
              </a:spcAft>
              <a:buSzPct val="117647"/>
              <a:buNone/>
            </a:pPr>
            <a:r>
              <a:rPr lang="en"/>
              <a:t>As I was paying my bill, I saw a familiar- looking face staring at me with curiosity. Suddenly, it </a:t>
            </a:r>
            <a:r>
              <a:rPr lang="en" u="sng">
                <a:solidFill>
                  <a:schemeClr val="hlink"/>
                </a:solidFill>
                <a:hlinkClick r:id="rId3"/>
              </a:rPr>
              <a:t>dawned</a:t>
            </a:r>
            <a:r>
              <a:rPr lang="en"/>
              <a:t> </a:t>
            </a:r>
            <a:r>
              <a:rPr lang="en" u="sng">
                <a:solidFill>
                  <a:schemeClr val="hlink"/>
                </a:solidFill>
                <a:hlinkClick r:id="rId4"/>
              </a:rPr>
              <a:t>simultaneously</a:t>
            </a:r>
            <a:r>
              <a:rPr lang="en"/>
              <a:t> on</a:t>
            </a:r>
            <a:r>
              <a:rPr lang="en"/>
              <a:t> both </a:t>
            </a:r>
            <a:r>
              <a:rPr lang="en"/>
              <a:t>of us</a:t>
            </a:r>
            <a:r>
              <a:rPr lang="en"/>
              <a:t> that each of us was staring at a long lost dear friend. Our joy knew no bound as we rushed towards each other.</a:t>
            </a:r>
            <a:endParaRPr/>
          </a:p>
          <a:p>
            <a:pPr indent="0" lvl="0" marL="0" rtl="0" algn="l">
              <a:lnSpc>
                <a:spcPct val="100000"/>
              </a:lnSpc>
              <a:spcBef>
                <a:spcPts val="0"/>
              </a:spcBef>
              <a:spcAft>
                <a:spcPts val="0"/>
              </a:spcAft>
              <a:buSzPct val="117647"/>
              <a:buNone/>
            </a:pPr>
            <a:r>
              <a:t/>
            </a:r>
            <a:endParaRPr/>
          </a:p>
          <a:p>
            <a:pPr indent="0" lvl="0" marL="0" rtl="0" algn="l">
              <a:lnSpc>
                <a:spcPct val="100000"/>
              </a:lnSpc>
              <a:spcBef>
                <a:spcPts val="0"/>
              </a:spcBef>
              <a:spcAft>
                <a:spcPts val="0"/>
              </a:spcAft>
              <a:buSzPct val="117647"/>
              <a:buNone/>
            </a:pPr>
            <a:r>
              <a:rPr lang="en"/>
              <a:t>A wave of </a:t>
            </a:r>
            <a:r>
              <a:rPr lang="en" u="sng">
                <a:solidFill>
                  <a:schemeClr val="hlink"/>
                </a:solidFill>
                <a:hlinkClick r:id="rId5"/>
              </a:rPr>
              <a:t>nostalgia</a:t>
            </a:r>
            <a:r>
              <a:rPr lang="en"/>
              <a:t> swept over us as we recalled our </a:t>
            </a:r>
            <a:r>
              <a:rPr lang="en" u="sng">
                <a:solidFill>
                  <a:schemeClr val="hlink"/>
                </a:solidFill>
                <a:hlinkClick r:id="rId6"/>
              </a:rPr>
              <a:t>bygone</a:t>
            </a:r>
            <a:r>
              <a:rPr lang="en"/>
              <a:t> days over a cup of coffee. How beautiful were those school days full of fun, laughter and </a:t>
            </a:r>
            <a:r>
              <a:rPr lang="en" u="sng">
                <a:solidFill>
                  <a:schemeClr val="hlink"/>
                </a:solidFill>
                <a:hlinkClick r:id="rId7"/>
              </a:rPr>
              <a:t>mischief</a:t>
            </a:r>
            <a:r>
              <a:rPr lang="en"/>
              <a:t>! We parted after promising to remain in touch with each other. </a:t>
            </a:r>
            <a:endParaRPr/>
          </a:p>
          <a:p>
            <a:pPr indent="0" lvl="0" marL="0" rtl="0" algn="l">
              <a:lnSpc>
                <a:spcPct val="100000"/>
              </a:lnSpc>
              <a:spcBef>
                <a:spcPts val="0"/>
              </a:spcBef>
              <a:spcAft>
                <a:spcPts val="0"/>
              </a:spcAft>
              <a:buSzPct val="117647"/>
              <a:buNone/>
            </a:pPr>
            <a:r>
              <a:t/>
            </a:r>
            <a:endParaRPr/>
          </a:p>
          <a:p>
            <a:pPr indent="0" lvl="0" marL="0" rtl="0" algn="l">
              <a:lnSpc>
                <a:spcPct val="100000"/>
              </a:lnSpc>
              <a:spcBef>
                <a:spcPts val="0"/>
              </a:spcBef>
              <a:spcAft>
                <a:spcPts val="0"/>
              </a:spcAft>
              <a:buClr>
                <a:srgbClr val="666666"/>
              </a:buClr>
              <a:buSzPct val="117647"/>
              <a:buNone/>
            </a:pPr>
            <a:r>
              <a:rPr lang="en">
                <a:solidFill>
                  <a:srgbClr val="666666"/>
                </a:solidFill>
              </a:rPr>
              <a:t>I will never forget this surprise meet up in my whole life . I was so happy meeting an old friend after a long time feeling that nothing has changed after all this time!</a:t>
            </a:r>
            <a:endParaRPr/>
          </a:p>
          <a:p>
            <a:pPr indent="0" lvl="0" marL="0" rtl="0" algn="l">
              <a:lnSpc>
                <a:spcPct val="100000"/>
              </a:lnSpc>
              <a:spcBef>
                <a:spcPts val="0"/>
              </a:spcBef>
              <a:spcAft>
                <a:spcPts val="0"/>
              </a:spcAft>
              <a:buSzPct val="117647"/>
              <a:buNone/>
            </a:pPr>
            <a:r>
              <a:t/>
            </a:r>
            <a:endParaRPr/>
          </a:p>
          <a:p>
            <a:pPr indent="0" lvl="0" marL="0" rtl="0" algn="l">
              <a:lnSpc>
                <a:spcPct val="100000"/>
              </a:lnSpc>
              <a:spcBef>
                <a:spcPts val="0"/>
              </a:spcBef>
              <a:spcAft>
                <a:spcPts val="0"/>
              </a:spcAft>
              <a:buSzPct val="117647"/>
              <a:buNone/>
            </a:pPr>
            <a:r>
              <a:rPr lang="en"/>
              <a:t>Nada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8753488f5a_0_21"/>
          <p:cNvSpPr txBox="1"/>
          <p:nvPr>
            <p:ph idx="1" type="body"/>
          </p:nvPr>
        </p:nvSpPr>
        <p:spPr>
          <a:xfrm>
            <a:off x="72800" y="156575"/>
            <a:ext cx="8971800" cy="4822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SzPct val="46035"/>
              <a:buNone/>
            </a:pPr>
            <a:r>
              <a:rPr lang="en" sz="4600">
                <a:solidFill>
                  <a:srgbClr val="000000"/>
                </a:solidFill>
              </a:rPr>
              <a:t>25th September 2024</a:t>
            </a:r>
            <a:endParaRPr sz="4600">
              <a:solidFill>
                <a:srgbClr val="000000"/>
              </a:solidFill>
            </a:endParaRPr>
          </a:p>
          <a:p>
            <a:pPr indent="0" lvl="0" marL="0" marR="0" rtl="0" algn="l">
              <a:lnSpc>
                <a:spcPct val="100000"/>
              </a:lnSpc>
              <a:spcBef>
                <a:spcPts val="1200"/>
              </a:spcBef>
              <a:spcAft>
                <a:spcPts val="0"/>
              </a:spcAft>
              <a:buNone/>
            </a:pPr>
            <a:r>
              <a:rPr lang="en" sz="4600">
                <a:solidFill>
                  <a:srgbClr val="000000"/>
                </a:solidFill>
              </a:rPr>
              <a:t>Friday </a:t>
            </a:r>
            <a:endParaRPr sz="4600">
              <a:solidFill>
                <a:srgbClr val="000000"/>
              </a:solidFill>
            </a:endParaRPr>
          </a:p>
          <a:p>
            <a:pPr indent="0" lvl="0" marL="0" marR="0" rtl="0" algn="l">
              <a:lnSpc>
                <a:spcPct val="100000"/>
              </a:lnSpc>
              <a:spcBef>
                <a:spcPts val="1200"/>
              </a:spcBef>
              <a:spcAft>
                <a:spcPts val="0"/>
              </a:spcAft>
              <a:buNone/>
            </a:pPr>
            <a:r>
              <a:rPr lang="en" sz="4600">
                <a:solidFill>
                  <a:srgbClr val="000000"/>
                </a:solidFill>
              </a:rPr>
              <a:t>8PM</a:t>
            </a:r>
            <a:endParaRPr sz="4600">
              <a:solidFill>
                <a:srgbClr val="000000"/>
              </a:solidFill>
            </a:endParaRPr>
          </a:p>
          <a:p>
            <a:pPr indent="0" lvl="0" marL="0" marR="0" rtl="0" algn="l">
              <a:lnSpc>
                <a:spcPct val="100000"/>
              </a:lnSpc>
              <a:spcBef>
                <a:spcPts val="1200"/>
              </a:spcBef>
              <a:spcAft>
                <a:spcPts val="0"/>
              </a:spcAft>
              <a:buNone/>
            </a:pPr>
            <a:r>
              <a:rPr lang="en" sz="4600">
                <a:solidFill>
                  <a:srgbClr val="000000"/>
                </a:solidFill>
              </a:rPr>
              <a:t>Dear diary,</a:t>
            </a:r>
            <a:endParaRPr b="1" sz="1100">
              <a:solidFill>
                <a:srgbClr val="000000"/>
              </a:solidFill>
            </a:endParaRPr>
          </a:p>
          <a:p>
            <a:pPr indent="0" lvl="0" marL="0" rtl="0" algn="l">
              <a:lnSpc>
                <a:spcPct val="100000"/>
              </a:lnSpc>
              <a:spcBef>
                <a:spcPts val="1200"/>
              </a:spcBef>
              <a:spcAft>
                <a:spcPts val="0"/>
              </a:spcAft>
              <a:buNone/>
            </a:pPr>
            <a:r>
              <a:rPr lang="en" sz="4600">
                <a:solidFill>
                  <a:srgbClr val="000000"/>
                </a:solidFill>
              </a:rPr>
              <a:t>Today was one of the happiest and most exciting days of my life! Our school won the inter-school football championship, and I still can’t believe it actually happened.</a:t>
            </a:r>
            <a:endParaRPr sz="4600">
              <a:solidFill>
                <a:srgbClr val="000000"/>
              </a:solidFill>
            </a:endParaRPr>
          </a:p>
          <a:p>
            <a:pPr indent="0" lvl="0" marL="0" rtl="0" algn="l">
              <a:lnSpc>
                <a:spcPct val="100000"/>
              </a:lnSpc>
              <a:spcBef>
                <a:spcPts val="1200"/>
              </a:spcBef>
              <a:spcAft>
                <a:spcPts val="0"/>
              </a:spcAft>
              <a:buNone/>
            </a:pPr>
            <a:r>
              <a:rPr lang="en" sz="4600">
                <a:solidFill>
                  <a:srgbClr val="000000"/>
                </a:solidFill>
              </a:rPr>
              <a:t>The morning started with a mixture of nerves and excitement. I could hardly eat breakfast because my stomach was full of butterflies. On the way to school, I kept imagining all sorts of outcomes—what if I made a mistake, or what if we lost? But at the same time, I kept telling myself to stay positive.</a:t>
            </a:r>
            <a:endParaRPr sz="4600">
              <a:solidFill>
                <a:srgbClr val="000000"/>
              </a:solidFill>
            </a:endParaRPr>
          </a:p>
          <a:p>
            <a:pPr indent="0" lvl="0" marL="0" rtl="0" algn="l">
              <a:lnSpc>
                <a:spcPct val="100000"/>
              </a:lnSpc>
              <a:spcBef>
                <a:spcPts val="1200"/>
              </a:spcBef>
              <a:spcAft>
                <a:spcPts val="0"/>
              </a:spcAft>
              <a:buNone/>
            </a:pPr>
            <a:r>
              <a:rPr lang="en" sz="4600">
                <a:solidFill>
                  <a:srgbClr val="000000"/>
                </a:solidFill>
              </a:rPr>
              <a:t>When the match began, the other team seemed really strong. They scored the first goal, and for a moment, I felt like all our training might go to waste. Still, our coach kept encouraging us from the sidelines, reminding us to stay focused and play as a team. That really motivated me. Slowly, we began to gain confidence, and before half-time, we managed to score and equalize.</a:t>
            </a:r>
            <a:endParaRPr sz="4600">
              <a:solidFill>
                <a:srgbClr val="000000"/>
              </a:solidFill>
            </a:endParaRPr>
          </a:p>
          <a:p>
            <a:pPr indent="0" lvl="0" marL="0" rtl="0" algn="l">
              <a:lnSpc>
                <a:spcPct val="100000"/>
              </a:lnSpc>
              <a:spcBef>
                <a:spcPts val="1200"/>
              </a:spcBef>
              <a:spcAft>
                <a:spcPts val="0"/>
              </a:spcAft>
              <a:buNone/>
            </a:pPr>
            <a:r>
              <a:rPr lang="en" sz="4600">
                <a:solidFill>
                  <a:srgbClr val="000000"/>
                </a:solidFill>
              </a:rPr>
              <a:t>The second half of the game was intense. Everyone was giving their best, and the crowd was cheering so loudly that I could barely hear myself think. In the final ten minutes, I saw an opening near the goalpost, and without thinking too much, I kicked the ball as hard as I could. To my surprise and joy, it went straight into the net! The sound of the cheers around me is something I will never forget.</a:t>
            </a:r>
            <a:endParaRPr sz="4600">
              <a:solidFill>
                <a:srgbClr val="000000"/>
              </a:solidFill>
            </a:endParaRPr>
          </a:p>
          <a:p>
            <a:pPr indent="0" lvl="0" marL="0" rtl="0" algn="l">
              <a:lnSpc>
                <a:spcPct val="100000"/>
              </a:lnSpc>
              <a:spcBef>
                <a:spcPts val="1200"/>
              </a:spcBef>
              <a:spcAft>
                <a:spcPts val="0"/>
              </a:spcAft>
              <a:buNone/>
            </a:pPr>
            <a:r>
              <a:rPr lang="en" sz="4600">
                <a:solidFill>
                  <a:srgbClr val="000000"/>
                </a:solidFill>
              </a:rPr>
              <a:t>After the referee blew the final whistle, our team rushed onto the field, hugging and celebrating. I felt an overwhelming sense of pride, not just because I scored the winning goal, but because we worked together and never gave up. My teachers congratulated me, and even some juniors came running to shake my hand.</a:t>
            </a:r>
            <a:endParaRPr sz="4600">
              <a:solidFill>
                <a:srgbClr val="000000"/>
              </a:solidFill>
            </a:endParaRPr>
          </a:p>
          <a:p>
            <a:pPr indent="0" lvl="0" marL="0" rtl="0" algn="l">
              <a:lnSpc>
                <a:spcPct val="100000"/>
              </a:lnSpc>
              <a:spcBef>
                <a:spcPts val="1200"/>
              </a:spcBef>
              <a:spcAft>
                <a:spcPts val="0"/>
              </a:spcAft>
              <a:buNone/>
            </a:pPr>
            <a:r>
              <a:rPr lang="en" sz="4600">
                <a:solidFill>
                  <a:srgbClr val="000000"/>
                </a:solidFill>
              </a:rPr>
              <a:t>Now that I’m back home, I feel so grateful for this day. Winning was amazing, but what matters most is the teamwork, the encouragement we gave each other, and the lesson that hard work really does pay off. I hope I can keep this memory alive forever.</a:t>
            </a:r>
            <a:endParaRPr sz="4600">
              <a:solidFill>
                <a:srgbClr val="000000"/>
              </a:solidFill>
            </a:endParaRPr>
          </a:p>
          <a:p>
            <a:pPr indent="0" lvl="0" marL="0" rtl="0" algn="l">
              <a:lnSpc>
                <a:spcPct val="100000"/>
              </a:lnSpc>
              <a:spcBef>
                <a:spcPts val="1200"/>
              </a:spcBef>
              <a:spcAft>
                <a:spcPts val="0"/>
              </a:spcAft>
              <a:buNone/>
            </a:pPr>
            <a:br>
              <a:rPr b="1" lang="en" sz="4600">
                <a:solidFill>
                  <a:srgbClr val="000000"/>
                </a:solidFill>
              </a:rPr>
            </a:br>
            <a:r>
              <a:rPr lang="en" sz="4600">
                <a:solidFill>
                  <a:srgbClr val="000000"/>
                </a:solidFill>
              </a:rPr>
              <a:t> Alex</a:t>
            </a:r>
            <a:endParaRPr sz="4600">
              <a:solidFill>
                <a:srgbClr val="000000"/>
              </a:solidFill>
            </a:endParaRPr>
          </a:p>
          <a:p>
            <a:pPr indent="0" lvl="0" marL="0" rtl="0" algn="l">
              <a:lnSpc>
                <a:spcPct val="100000"/>
              </a:lnSpc>
              <a:spcBef>
                <a:spcPts val="1200"/>
              </a:spcBef>
              <a:spcAft>
                <a:spcPts val="0"/>
              </a:spcAft>
              <a:buSzPct val="117647"/>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Wrap up!</a:t>
            </a:r>
            <a:endParaRPr/>
          </a:p>
        </p:txBody>
      </p:sp>
      <p:pic>
        <p:nvPicPr>
          <p:cNvPr id="109" name="Google Shape;109;p11"/>
          <p:cNvPicPr preferRelativeResize="0"/>
          <p:nvPr/>
        </p:nvPicPr>
        <p:blipFill rotWithShape="1">
          <a:blip r:embed="rId3">
            <a:alphaModFix/>
          </a:blip>
          <a:srcRect b="0" l="0" r="0" t="0"/>
          <a:stretch/>
        </p:blipFill>
        <p:spPr>
          <a:xfrm>
            <a:off x="311696" y="1129575"/>
            <a:ext cx="6072851" cy="3416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