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x="6858000" cy="9144000"/>
  <p:embeddedFontLst>
    <p:embeddedFont>
      <p:font typeface="Playfair Display"/>
      <p:regular r:id="rId27"/>
      <p:bold r:id="rId28"/>
      <p:italic r:id="rId29"/>
      <p:boldItalic r:id="rId30"/>
    </p:embeddedFont>
    <p:embeddedFont>
      <p:font typeface="Lato"/>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35" roundtripDataSignature="AMtx7mhSUvM/K4Z4iobYF7BCBnLYmqNW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PlayfairDisplay-bold.fntdata"/><Relationship Id="rId27" Type="http://schemas.openxmlformats.org/officeDocument/2006/relationships/font" Target="fonts/PlayfairDisplay-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PlayfairDisplay-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Lato-regular.fntdata"/><Relationship Id="rId30" Type="http://schemas.openxmlformats.org/officeDocument/2006/relationships/font" Target="fonts/PlayfairDisplay-boldItalic.fntdata"/><Relationship Id="rId11" Type="http://schemas.openxmlformats.org/officeDocument/2006/relationships/slide" Target="slides/slide6.xml"/><Relationship Id="rId33" Type="http://schemas.openxmlformats.org/officeDocument/2006/relationships/font" Target="fonts/Lato-italic.fntdata"/><Relationship Id="rId10" Type="http://schemas.openxmlformats.org/officeDocument/2006/relationships/slide" Target="slides/slide5.xml"/><Relationship Id="rId32" Type="http://schemas.openxmlformats.org/officeDocument/2006/relationships/font" Target="fonts/Lato-bold.fntdata"/><Relationship Id="rId13" Type="http://schemas.openxmlformats.org/officeDocument/2006/relationships/slide" Target="slides/slide8.xml"/><Relationship Id="rId35" Type="http://customschemas.google.com/relationships/presentationmetadata" Target="metadata"/><Relationship Id="rId12" Type="http://schemas.openxmlformats.org/officeDocument/2006/relationships/slide" Target="slides/slide7.xml"/><Relationship Id="rId34" Type="http://schemas.openxmlformats.org/officeDocument/2006/relationships/font" Target="fonts/Lato-boldItalic.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 name="Google Shape;5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1" name="Google Shape;17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1" name="Google Shape;191;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7" name="Google Shape;19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3" name="Google Shape;20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1" name="Google Shape;21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9" name="Google Shape;22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5" name="Google Shape;2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 name="Google Shape;6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1" name="Google Shape;24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9" name="Google Shape;249;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9" name="Google Shape;99;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 name="Google Shape;130;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3"/>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23"/>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3"/>
          <p:cNvSpPr txBox="1"/>
          <p:nvPr>
            <p:ph type="ctrTitle"/>
          </p:nvPr>
        </p:nvSpPr>
        <p:spPr>
          <a:xfrm>
            <a:off x="3096250" y="1627200"/>
            <a:ext cx="2951400" cy="15843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lnSpc>
                <a:spcPct val="100000"/>
              </a:lnSpc>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3"/>
          <p:cNvSpPr txBox="1"/>
          <p:nvPr>
            <p:ph idx="1" type="subTitle"/>
          </p:nvPr>
        </p:nvSpPr>
        <p:spPr>
          <a:xfrm>
            <a:off x="3096363" y="3266930"/>
            <a:ext cx="2951400" cy="7014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3"/>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32"/>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32"/>
          <p:cNvSpPr txBox="1"/>
          <p:nvPr>
            <p:ph hasCustomPrompt="1" type="title"/>
          </p:nvPr>
        </p:nvSpPr>
        <p:spPr>
          <a:xfrm>
            <a:off x="311700" y="1233100"/>
            <a:ext cx="8520600" cy="16101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0000"/>
              <a:buFont typeface="Lato"/>
              <a:buNone/>
              <a:defRPr sz="10000">
                <a:latin typeface="Lato"/>
                <a:ea typeface="Lato"/>
                <a:cs typeface="Lato"/>
                <a:sym typeface="Lato"/>
              </a:defRPr>
            </a:lvl1pPr>
            <a:lvl2pPr lvl="1" algn="ctr">
              <a:lnSpc>
                <a:spcPct val="100000"/>
              </a:lnSpc>
              <a:spcBef>
                <a:spcPts val="0"/>
              </a:spcBef>
              <a:spcAft>
                <a:spcPts val="0"/>
              </a:spcAft>
              <a:buSzPts val="10000"/>
              <a:buFont typeface="Lato"/>
              <a:buNone/>
              <a:defRPr sz="10000">
                <a:latin typeface="Lato"/>
                <a:ea typeface="Lato"/>
                <a:cs typeface="Lato"/>
                <a:sym typeface="Lato"/>
              </a:defRPr>
            </a:lvl2pPr>
            <a:lvl3pPr lvl="2" algn="ctr">
              <a:lnSpc>
                <a:spcPct val="100000"/>
              </a:lnSpc>
              <a:spcBef>
                <a:spcPts val="0"/>
              </a:spcBef>
              <a:spcAft>
                <a:spcPts val="0"/>
              </a:spcAft>
              <a:buSzPts val="10000"/>
              <a:buFont typeface="Lato"/>
              <a:buNone/>
              <a:defRPr sz="10000">
                <a:latin typeface="Lato"/>
                <a:ea typeface="Lato"/>
                <a:cs typeface="Lato"/>
                <a:sym typeface="Lato"/>
              </a:defRPr>
            </a:lvl3pPr>
            <a:lvl4pPr lvl="3" algn="ctr">
              <a:lnSpc>
                <a:spcPct val="100000"/>
              </a:lnSpc>
              <a:spcBef>
                <a:spcPts val="0"/>
              </a:spcBef>
              <a:spcAft>
                <a:spcPts val="0"/>
              </a:spcAft>
              <a:buSzPts val="10000"/>
              <a:buFont typeface="Lato"/>
              <a:buNone/>
              <a:defRPr sz="10000">
                <a:latin typeface="Lato"/>
                <a:ea typeface="Lato"/>
                <a:cs typeface="Lato"/>
                <a:sym typeface="Lato"/>
              </a:defRPr>
            </a:lvl4pPr>
            <a:lvl5pPr lvl="4" algn="ctr">
              <a:lnSpc>
                <a:spcPct val="100000"/>
              </a:lnSpc>
              <a:spcBef>
                <a:spcPts val="0"/>
              </a:spcBef>
              <a:spcAft>
                <a:spcPts val="0"/>
              </a:spcAft>
              <a:buSzPts val="10000"/>
              <a:buFont typeface="Lato"/>
              <a:buNone/>
              <a:defRPr sz="10000">
                <a:latin typeface="Lato"/>
                <a:ea typeface="Lato"/>
                <a:cs typeface="Lato"/>
                <a:sym typeface="Lato"/>
              </a:defRPr>
            </a:lvl5pPr>
            <a:lvl6pPr lvl="5" algn="ctr">
              <a:lnSpc>
                <a:spcPct val="100000"/>
              </a:lnSpc>
              <a:spcBef>
                <a:spcPts val="0"/>
              </a:spcBef>
              <a:spcAft>
                <a:spcPts val="0"/>
              </a:spcAft>
              <a:buSzPts val="10000"/>
              <a:buFont typeface="Lato"/>
              <a:buNone/>
              <a:defRPr sz="10000">
                <a:latin typeface="Lato"/>
                <a:ea typeface="Lato"/>
                <a:cs typeface="Lato"/>
                <a:sym typeface="Lato"/>
              </a:defRPr>
            </a:lvl6pPr>
            <a:lvl7pPr lvl="6" algn="ctr">
              <a:lnSpc>
                <a:spcPct val="100000"/>
              </a:lnSpc>
              <a:spcBef>
                <a:spcPts val="0"/>
              </a:spcBef>
              <a:spcAft>
                <a:spcPts val="0"/>
              </a:spcAft>
              <a:buSzPts val="10000"/>
              <a:buFont typeface="Lato"/>
              <a:buNone/>
              <a:defRPr sz="10000">
                <a:latin typeface="Lato"/>
                <a:ea typeface="Lato"/>
                <a:cs typeface="Lato"/>
                <a:sym typeface="Lato"/>
              </a:defRPr>
            </a:lvl7pPr>
            <a:lvl8pPr lvl="7" algn="ctr">
              <a:lnSpc>
                <a:spcPct val="100000"/>
              </a:lnSpc>
              <a:spcBef>
                <a:spcPts val="0"/>
              </a:spcBef>
              <a:spcAft>
                <a:spcPts val="0"/>
              </a:spcAft>
              <a:buSzPts val="10000"/>
              <a:buFont typeface="Lato"/>
              <a:buNone/>
              <a:defRPr sz="10000">
                <a:latin typeface="Lato"/>
                <a:ea typeface="Lato"/>
                <a:cs typeface="Lato"/>
                <a:sym typeface="Lato"/>
              </a:defRPr>
            </a:lvl8pPr>
            <a:lvl9pPr lvl="8" algn="ctr">
              <a:lnSpc>
                <a:spcPct val="100000"/>
              </a:lnSpc>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32"/>
          <p:cNvSpPr txBox="1"/>
          <p:nvPr>
            <p:ph idx="1" type="body"/>
          </p:nvPr>
        </p:nvSpPr>
        <p:spPr>
          <a:xfrm>
            <a:off x="311700" y="2919450"/>
            <a:ext cx="8520600" cy="10716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2" name="Google Shape;52;p32"/>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33"/>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5" name="Shape 15"/>
        <p:cNvGrpSpPr/>
        <p:nvPr/>
      </p:nvGrpSpPr>
      <p:grpSpPr>
        <a:xfrm>
          <a:off x="0" y="0"/>
          <a:ext cx="0" cy="0"/>
          <a:chOff x="0" y="0"/>
          <a:chExt cx="0" cy="0"/>
        </a:xfrm>
      </p:grpSpPr>
      <p:sp>
        <p:nvSpPr>
          <p:cNvPr id="16" name="Google Shape;16;p24"/>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7" name="Google Shape;17;p24"/>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18" name="Google Shape;18;p24"/>
          <p:cNvSpPr txBox="1"/>
          <p:nvPr>
            <p:ph type="title"/>
          </p:nvPr>
        </p:nvSpPr>
        <p:spPr>
          <a:xfrm>
            <a:off x="265500" y="1107950"/>
            <a:ext cx="4045200" cy="1683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19" name="Google Shape;19;p24"/>
          <p:cNvSpPr txBox="1"/>
          <p:nvPr>
            <p:ph idx="1" type="subTitle"/>
          </p:nvPr>
        </p:nvSpPr>
        <p:spPr>
          <a:xfrm>
            <a:off x="265500" y="2845201"/>
            <a:ext cx="4045200" cy="13455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20" name="Google Shape;20;p24"/>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0"/>
              </a:spcBef>
              <a:spcAft>
                <a:spcPts val="0"/>
              </a:spcAft>
              <a:buClr>
                <a:schemeClr val="lt1"/>
              </a:buClr>
              <a:buSzPts val="1400"/>
              <a:buChar char="○"/>
              <a:defRPr>
                <a:solidFill>
                  <a:schemeClr val="lt1"/>
                </a:solidFill>
              </a:defRPr>
            </a:lvl2pPr>
            <a:lvl3pPr indent="-317500" lvl="2" marL="1371600" algn="l">
              <a:lnSpc>
                <a:spcPct val="115000"/>
              </a:lnSpc>
              <a:spcBef>
                <a:spcPts val="0"/>
              </a:spcBef>
              <a:spcAft>
                <a:spcPts val="0"/>
              </a:spcAft>
              <a:buClr>
                <a:schemeClr val="lt1"/>
              </a:buClr>
              <a:buSzPts val="1400"/>
              <a:buChar char="■"/>
              <a:defRPr>
                <a:solidFill>
                  <a:schemeClr val="lt1"/>
                </a:solidFill>
              </a:defRPr>
            </a:lvl3pPr>
            <a:lvl4pPr indent="-317500" lvl="3" marL="1828800" algn="l">
              <a:lnSpc>
                <a:spcPct val="115000"/>
              </a:lnSpc>
              <a:spcBef>
                <a:spcPts val="0"/>
              </a:spcBef>
              <a:spcAft>
                <a:spcPts val="0"/>
              </a:spcAft>
              <a:buClr>
                <a:schemeClr val="lt1"/>
              </a:buClr>
              <a:buSzPts val="1400"/>
              <a:buChar char="●"/>
              <a:defRPr>
                <a:solidFill>
                  <a:schemeClr val="lt1"/>
                </a:solidFill>
              </a:defRPr>
            </a:lvl4pPr>
            <a:lvl5pPr indent="-317500" lvl="4" marL="2286000" algn="l">
              <a:lnSpc>
                <a:spcPct val="115000"/>
              </a:lnSpc>
              <a:spcBef>
                <a:spcPts val="0"/>
              </a:spcBef>
              <a:spcAft>
                <a:spcPts val="0"/>
              </a:spcAft>
              <a:buClr>
                <a:schemeClr val="lt1"/>
              </a:buClr>
              <a:buSzPts val="1400"/>
              <a:buChar char="○"/>
              <a:defRPr>
                <a:solidFill>
                  <a:schemeClr val="lt1"/>
                </a:solidFill>
              </a:defRPr>
            </a:lvl5pPr>
            <a:lvl6pPr indent="-317500" lvl="5" marL="2743200" algn="l">
              <a:lnSpc>
                <a:spcPct val="115000"/>
              </a:lnSpc>
              <a:spcBef>
                <a:spcPts val="0"/>
              </a:spcBef>
              <a:spcAft>
                <a:spcPts val="0"/>
              </a:spcAft>
              <a:buClr>
                <a:schemeClr val="lt1"/>
              </a:buClr>
              <a:buSzPts val="1400"/>
              <a:buChar char="■"/>
              <a:defRPr>
                <a:solidFill>
                  <a:schemeClr val="lt1"/>
                </a:solidFill>
              </a:defRPr>
            </a:lvl6pPr>
            <a:lvl7pPr indent="-317500" lvl="6" marL="3200400" algn="l">
              <a:lnSpc>
                <a:spcPct val="115000"/>
              </a:lnSpc>
              <a:spcBef>
                <a:spcPts val="0"/>
              </a:spcBef>
              <a:spcAft>
                <a:spcPts val="0"/>
              </a:spcAft>
              <a:buClr>
                <a:schemeClr val="lt1"/>
              </a:buClr>
              <a:buSzPts val="1400"/>
              <a:buChar char="●"/>
              <a:defRPr>
                <a:solidFill>
                  <a:schemeClr val="lt1"/>
                </a:solidFill>
              </a:defRPr>
            </a:lvl7pPr>
            <a:lvl8pPr indent="-317500" lvl="7" marL="3657600" algn="l">
              <a:lnSpc>
                <a:spcPct val="115000"/>
              </a:lnSpc>
              <a:spcBef>
                <a:spcPts val="0"/>
              </a:spcBef>
              <a:spcAft>
                <a:spcPts val="0"/>
              </a:spcAft>
              <a:buClr>
                <a:schemeClr val="lt1"/>
              </a:buClr>
              <a:buSzPts val="1400"/>
              <a:buChar char="○"/>
              <a:defRPr>
                <a:solidFill>
                  <a:schemeClr val="lt1"/>
                </a:solidFill>
              </a:defRPr>
            </a:lvl8pPr>
            <a:lvl9pPr indent="-317500" lvl="8" marL="4114800" algn="l">
              <a:lnSpc>
                <a:spcPct val="115000"/>
              </a:lnSpc>
              <a:spcBef>
                <a:spcPts val="0"/>
              </a:spcBef>
              <a:spcAft>
                <a:spcPts val="0"/>
              </a:spcAft>
              <a:buClr>
                <a:schemeClr val="lt1"/>
              </a:buClr>
              <a:buSzPts val="1400"/>
              <a:buChar char="■"/>
              <a:defRPr>
                <a:solidFill>
                  <a:schemeClr val="lt1"/>
                </a:solidFill>
              </a:defRPr>
            </a:lvl9pPr>
          </a:lstStyle>
          <a:p/>
        </p:txBody>
      </p:sp>
      <p:sp>
        <p:nvSpPr>
          <p:cNvPr id="21" name="Google Shape;21;p24"/>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25"/>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24" name="Google Shape;24;p2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5" name="Google Shape;25;p2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6" name="Google Shape;26;p25"/>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26"/>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29" name="Google Shape;29;p26"/>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0" name="Shape 30"/>
        <p:cNvGrpSpPr/>
        <p:nvPr/>
      </p:nvGrpSpPr>
      <p:grpSpPr>
        <a:xfrm>
          <a:off x="0" y="0"/>
          <a:ext cx="0" cy="0"/>
          <a:chOff x="0" y="0"/>
          <a:chExt cx="0" cy="0"/>
        </a:xfrm>
      </p:grpSpPr>
      <p:sp>
        <p:nvSpPr>
          <p:cNvPr id="31" name="Google Shape;31;p27"/>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27"/>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p:txBody>
      </p:sp>
      <p:sp>
        <p:nvSpPr>
          <p:cNvPr id="33" name="Google Shape;33;p2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34" name="Google Shape;34;p27"/>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35" name="Shape 35"/>
        <p:cNvGrpSpPr/>
        <p:nvPr/>
      </p:nvGrpSpPr>
      <p:grpSpPr>
        <a:xfrm>
          <a:off x="0" y="0"/>
          <a:ext cx="0" cy="0"/>
          <a:chOff x="0" y="0"/>
          <a:chExt cx="0" cy="0"/>
        </a:xfrm>
      </p:grpSpPr>
      <p:sp>
        <p:nvSpPr>
          <p:cNvPr id="36" name="Google Shape;36;p28"/>
          <p:cNvSpPr txBox="1"/>
          <p:nvPr>
            <p:ph type="title"/>
          </p:nvPr>
        </p:nvSpPr>
        <p:spPr>
          <a:xfrm>
            <a:off x="509550" y="1423875"/>
            <a:ext cx="8124900" cy="17982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28"/>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2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0" name="Google Shape;40;p29"/>
          <p:cNvSpPr txBox="1"/>
          <p:nvPr>
            <p:ph idx="1" type="body"/>
          </p:nvPr>
        </p:nvSpPr>
        <p:spPr>
          <a:xfrm>
            <a:off x="311700" y="1391378"/>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1" name="Google Shape;41;p29"/>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42" name="Shape 42"/>
        <p:cNvGrpSpPr/>
        <p:nvPr/>
      </p:nvGrpSpPr>
      <p:grpSpPr>
        <a:xfrm>
          <a:off x="0" y="0"/>
          <a:ext cx="0" cy="0"/>
          <a:chOff x="0" y="0"/>
          <a:chExt cx="0" cy="0"/>
        </a:xfrm>
      </p:grpSpPr>
      <p:sp>
        <p:nvSpPr>
          <p:cNvPr id="43" name="Google Shape;43;p30"/>
          <p:cNvSpPr txBox="1"/>
          <p:nvPr>
            <p:ph type="title"/>
          </p:nvPr>
        </p:nvSpPr>
        <p:spPr>
          <a:xfrm>
            <a:off x="490250" y="526350"/>
            <a:ext cx="56187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l">
              <a:lnSpc>
                <a:spcPct val="100000"/>
              </a:lnSpc>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44" name="Google Shape;44;p30"/>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31"/>
          <p:cNvSpPr txBox="1"/>
          <p:nvPr>
            <p:ph idx="1" type="body"/>
          </p:nvPr>
        </p:nvSpPr>
        <p:spPr>
          <a:xfrm>
            <a:off x="319500" y="4230575"/>
            <a:ext cx="5998800" cy="5988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7" name="Google Shape;47;p3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22"/>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1pPr>
            <a:lvl2pPr lvl="1"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2pPr>
            <a:lvl3pPr lvl="2"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3pPr>
            <a:lvl4pPr lvl="3"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4pPr>
            <a:lvl5pPr lvl="4"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5pPr>
            <a:lvl6pPr lvl="5"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6pPr>
            <a:lvl7pPr lvl="6"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7pPr>
            <a:lvl8pPr lvl="7"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8pPr>
            <a:lvl9pPr lvl="8" marR="0" rtl="0" algn="l">
              <a:lnSpc>
                <a:spcPct val="100000"/>
              </a:lnSpc>
              <a:spcBef>
                <a:spcPts val="0"/>
              </a:spcBef>
              <a:spcAft>
                <a:spcPts val="0"/>
              </a:spcAft>
              <a:buClr>
                <a:schemeClr val="dk1"/>
              </a:buClr>
              <a:buSzPts val="3200"/>
              <a:buFont typeface="Playfair Display"/>
              <a:buNone/>
              <a:defRPr b="1" i="0" sz="3200" u="none" cap="none" strike="noStrike">
                <a:solidFill>
                  <a:schemeClr val="dk1"/>
                </a:solidFill>
                <a:latin typeface="Playfair Display"/>
                <a:ea typeface="Playfair Display"/>
                <a:cs typeface="Playfair Display"/>
                <a:sym typeface="Playfair Display"/>
              </a:defRPr>
            </a:lvl9pPr>
          </a:lstStyle>
          <a:p/>
        </p:txBody>
      </p:sp>
      <p:sp>
        <p:nvSpPr>
          <p:cNvPr id="7" name="Google Shape;7;p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Lato"/>
              <a:buChar char="●"/>
              <a:defRPr b="0" i="0" sz="1800" u="none" cap="none" strike="noStrike">
                <a:solidFill>
                  <a:schemeClr val="dk2"/>
                </a:solidFill>
                <a:latin typeface="Lato"/>
                <a:ea typeface="Lato"/>
                <a:cs typeface="Lato"/>
                <a:sym typeface="Lato"/>
              </a:defRPr>
            </a:lvl1pPr>
            <a:lvl2pPr indent="-317500" lvl="1" marL="9144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2pPr>
            <a:lvl3pPr indent="-317500" lvl="2" marL="13716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3pPr>
            <a:lvl4pPr indent="-317500" lvl="3" marL="18288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4pPr>
            <a:lvl5pPr indent="-317500" lvl="4" marL="22860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5pPr>
            <a:lvl6pPr indent="-317500" lvl="5" marL="27432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6pPr>
            <a:lvl7pPr indent="-317500" lvl="6" marL="32004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7pPr>
            <a:lvl8pPr indent="-317500" lvl="7" marL="36576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8pPr>
            <a:lvl9pPr indent="-317500" lvl="8" marL="4114800" marR="0" rtl="0" algn="l">
              <a:lnSpc>
                <a:spcPct val="115000"/>
              </a:lnSpc>
              <a:spcBef>
                <a:spcPts val="0"/>
              </a:spcBef>
              <a:spcAft>
                <a:spcPts val="0"/>
              </a:spcAft>
              <a:buClr>
                <a:schemeClr val="dk2"/>
              </a:buClr>
              <a:buSzPts val="1400"/>
              <a:buFont typeface="Lato"/>
              <a:buChar char="■"/>
              <a:defRPr b="0" i="0" sz="1400" u="none" cap="none" strike="noStrike">
                <a:solidFill>
                  <a:schemeClr val="dk2"/>
                </a:solidFill>
                <a:latin typeface="Lato"/>
                <a:ea typeface="Lato"/>
                <a:cs typeface="Lato"/>
                <a:sym typeface="Lato"/>
              </a:defRPr>
            </a:lvl9pPr>
          </a:lstStyle>
          <a:p/>
        </p:txBody>
      </p:sp>
      <p:sp>
        <p:nvSpPr>
          <p:cNvPr id="8" name="Google Shape;8;p22"/>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jpg"/><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
          <p:cNvSpPr txBox="1"/>
          <p:nvPr>
            <p:ph type="ctrTitle"/>
          </p:nvPr>
        </p:nvSpPr>
        <p:spPr>
          <a:xfrm>
            <a:off x="3096250" y="1627200"/>
            <a:ext cx="2951400" cy="15843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200"/>
              <a:buNone/>
            </a:pPr>
            <a:r>
              <a:rPr lang="en"/>
              <a:t>Active and passive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0"/>
          <p:cNvSpPr txBox="1"/>
          <p:nvPr/>
        </p:nvSpPr>
        <p:spPr>
          <a:xfrm>
            <a:off x="3830125" y="1472650"/>
            <a:ext cx="1536900" cy="831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Past participle of verb ‘pitch’’</a:t>
            </a:r>
            <a:endParaRPr b="0" i="0" sz="14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cxnSp>
        <p:nvCxnSpPr>
          <p:cNvPr id="157" name="Google Shape;157;p10"/>
          <p:cNvCxnSpPr/>
          <p:nvPr/>
        </p:nvCxnSpPr>
        <p:spPr>
          <a:xfrm rot="10800000">
            <a:off x="4523675" y="2090925"/>
            <a:ext cx="12600" cy="812700"/>
          </a:xfrm>
          <a:prstGeom prst="straightConnector1">
            <a:avLst/>
          </a:prstGeom>
          <a:noFill/>
          <a:ln cap="flat" cmpd="sng" w="19050">
            <a:solidFill>
              <a:schemeClr val="dk2"/>
            </a:solidFill>
            <a:prstDash val="solid"/>
            <a:round/>
            <a:headEnd len="sm" w="sm" type="none"/>
            <a:tailEnd len="med" w="med" type="triangle"/>
          </a:ln>
        </p:spPr>
      </p:cxnSp>
      <p:sp>
        <p:nvSpPr>
          <p:cNvPr id="158" name="Google Shape;158;p10"/>
          <p:cNvSpPr txBox="1"/>
          <p:nvPr/>
        </p:nvSpPr>
        <p:spPr>
          <a:xfrm>
            <a:off x="3293750" y="3690000"/>
            <a:ext cx="1214400" cy="104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Verb ‘to be’ in the past tense</a:t>
            </a:r>
            <a:endParaRPr b="0" i="0" sz="14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cxnSp>
        <p:nvCxnSpPr>
          <p:cNvPr id="159" name="Google Shape;159;p10"/>
          <p:cNvCxnSpPr/>
          <p:nvPr/>
        </p:nvCxnSpPr>
        <p:spPr>
          <a:xfrm>
            <a:off x="3627200" y="3182100"/>
            <a:ext cx="0" cy="507900"/>
          </a:xfrm>
          <a:prstGeom prst="straightConnector1">
            <a:avLst/>
          </a:prstGeom>
          <a:noFill/>
          <a:ln cap="flat" cmpd="sng" w="19050">
            <a:solidFill>
              <a:schemeClr val="dk2"/>
            </a:solidFill>
            <a:prstDash val="solid"/>
            <a:round/>
            <a:headEnd len="sm" w="sm" type="none"/>
            <a:tailEnd len="med" w="med" type="triangle"/>
          </a:ln>
        </p:spPr>
      </p:cxnSp>
      <p:sp>
        <p:nvSpPr>
          <p:cNvPr id="160" name="Google Shape;160;p10"/>
          <p:cNvSpPr txBox="1"/>
          <p:nvPr/>
        </p:nvSpPr>
        <p:spPr>
          <a:xfrm>
            <a:off x="2180475" y="406800"/>
            <a:ext cx="46191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000000"/>
                </a:solidFill>
                <a:latin typeface="Lato"/>
                <a:ea typeface="Lato"/>
                <a:cs typeface="Lato"/>
                <a:sym typeface="Lato"/>
              </a:rPr>
              <a:t>The scouts </a:t>
            </a:r>
            <a:r>
              <a:rPr b="0" i="0" lang="en" sz="2000" u="sng" cap="none" strike="noStrike">
                <a:solidFill>
                  <a:srgbClr val="6FA8DC"/>
                </a:solidFill>
                <a:latin typeface="Lato"/>
                <a:ea typeface="Lato"/>
                <a:cs typeface="Lato"/>
                <a:sym typeface="Lato"/>
              </a:rPr>
              <a:t>were pitching</a:t>
            </a:r>
            <a:r>
              <a:rPr b="0" i="0" lang="en" sz="2000" u="none" cap="none" strike="noStrike">
                <a:solidFill>
                  <a:srgbClr val="000000"/>
                </a:solidFill>
                <a:latin typeface="Lato"/>
                <a:ea typeface="Lato"/>
                <a:cs typeface="Lato"/>
                <a:sym typeface="Lato"/>
              </a:rPr>
              <a:t> the tents..</a:t>
            </a:r>
            <a:endParaRPr b="0" i="0" sz="2000" u="none" cap="none" strike="noStrike">
              <a:solidFill>
                <a:srgbClr val="000000"/>
              </a:solidFill>
              <a:latin typeface="Lato"/>
              <a:ea typeface="Lato"/>
              <a:cs typeface="Lato"/>
              <a:sym typeface="Lato"/>
            </a:endParaRPr>
          </a:p>
        </p:txBody>
      </p:sp>
      <p:sp>
        <p:nvSpPr>
          <p:cNvPr id="161" name="Google Shape;161;p10"/>
          <p:cNvSpPr txBox="1"/>
          <p:nvPr/>
        </p:nvSpPr>
        <p:spPr>
          <a:xfrm>
            <a:off x="2578325" y="704250"/>
            <a:ext cx="1685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highlight>
                  <a:srgbClr val="C9DAF8"/>
                </a:highlight>
                <a:latin typeface="Lato"/>
                <a:ea typeface="Lato"/>
                <a:cs typeface="Lato"/>
                <a:sym typeface="Lato"/>
              </a:rPr>
              <a:t>Past Progressive </a:t>
            </a:r>
            <a:endParaRPr b="0" i="0" sz="1400" u="none" cap="none" strike="noStrike">
              <a:solidFill>
                <a:srgbClr val="000000"/>
              </a:solidFill>
              <a:highlight>
                <a:srgbClr val="C9DAF8"/>
              </a:highlight>
              <a:latin typeface="Lato"/>
              <a:ea typeface="Lato"/>
              <a:cs typeface="Lato"/>
              <a:sym typeface="Lato"/>
            </a:endParaRPr>
          </a:p>
        </p:txBody>
      </p:sp>
      <p:sp>
        <p:nvSpPr>
          <p:cNvPr id="162" name="Google Shape;162;p10"/>
          <p:cNvSpPr txBox="1"/>
          <p:nvPr/>
        </p:nvSpPr>
        <p:spPr>
          <a:xfrm>
            <a:off x="2304450" y="2878525"/>
            <a:ext cx="38901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Lato"/>
                <a:ea typeface="Lato"/>
                <a:cs typeface="Lato"/>
                <a:sym typeface="Lato"/>
              </a:rPr>
              <a:t>The tents</a:t>
            </a:r>
            <a:r>
              <a:rPr b="0" i="0" lang="en" sz="1800" u="none" cap="none" strike="noStrike">
                <a:solidFill>
                  <a:srgbClr val="000000"/>
                </a:solidFill>
                <a:latin typeface="Lato"/>
                <a:ea typeface="Lato"/>
                <a:cs typeface="Lato"/>
                <a:sym typeface="Lato"/>
              </a:rPr>
              <a:t> </a:t>
            </a:r>
            <a:r>
              <a:rPr b="0" i="0" lang="en" sz="1800" u="none" cap="none" strike="noStrike">
                <a:solidFill>
                  <a:srgbClr val="6AA84F"/>
                </a:solidFill>
                <a:latin typeface="Lato"/>
                <a:ea typeface="Lato"/>
                <a:cs typeface="Lato"/>
                <a:sym typeface="Lato"/>
              </a:rPr>
              <a:t>were being pitched</a:t>
            </a:r>
            <a:r>
              <a:rPr b="0" i="0" lang="en" sz="1800" u="none" cap="none" strike="noStrike">
                <a:solidFill>
                  <a:srgbClr val="000000"/>
                </a:solidFill>
                <a:latin typeface="Lato"/>
                <a:ea typeface="Lato"/>
                <a:cs typeface="Lato"/>
                <a:sym typeface="Lato"/>
              </a:rPr>
              <a:t> by </a:t>
            </a:r>
            <a:r>
              <a:rPr b="0" i="0" lang="en" sz="1800" u="none" cap="none" strike="noStrike">
                <a:solidFill>
                  <a:srgbClr val="C27BA0"/>
                </a:solidFill>
                <a:latin typeface="Lato"/>
                <a:ea typeface="Lato"/>
                <a:cs typeface="Lato"/>
                <a:sym typeface="Lato"/>
              </a:rPr>
              <a:t>the scouts</a:t>
            </a:r>
            <a:r>
              <a:rPr b="0" i="0" lang="en" sz="1800" u="none" cap="none" strike="noStrike">
                <a:solidFill>
                  <a:srgbClr val="000000"/>
                </a:solidFill>
                <a:latin typeface="Lato"/>
                <a:ea typeface="Lato"/>
                <a:cs typeface="Lato"/>
                <a:sym typeface="Lato"/>
              </a:rPr>
              <a:t>.</a:t>
            </a:r>
            <a:endParaRPr b="0" i="0" sz="1800" u="none" cap="none" strike="noStrike">
              <a:solidFill>
                <a:srgbClr val="000000"/>
              </a:solidFill>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 (Past progressive exercises)</a:t>
            </a:r>
            <a:endParaRPr/>
          </a:p>
        </p:txBody>
      </p:sp>
      <p:sp>
        <p:nvSpPr>
          <p:cNvPr id="168" name="Google Shape;168;p11"/>
          <p:cNvSpPr txBox="1"/>
          <p:nvPr>
            <p:ph idx="1" type="body"/>
          </p:nvPr>
        </p:nvSpPr>
        <p:spPr>
          <a:xfrm>
            <a:off x="311700" y="1152475"/>
            <a:ext cx="8310300" cy="3416400"/>
          </a:xfrm>
          <a:prstGeom prst="rect">
            <a:avLst/>
          </a:prstGeom>
          <a:noFill/>
          <a:ln>
            <a:noFill/>
          </a:ln>
        </p:spPr>
        <p:txBody>
          <a:bodyPr anchorCtr="0" anchor="t" bIns="91425" lIns="91425" spcFirstLastPara="1" rIns="91425" wrap="square" tIns="91425">
            <a:normAutofit fontScale="92500" lnSpcReduction="10000"/>
          </a:bodyPr>
          <a:lstStyle/>
          <a:p>
            <a:pPr indent="-334327" lvl="0" marL="457200" rtl="0" algn="l">
              <a:lnSpc>
                <a:spcPct val="200000"/>
              </a:lnSpc>
              <a:spcBef>
                <a:spcPts val="0"/>
              </a:spcBef>
              <a:spcAft>
                <a:spcPts val="0"/>
              </a:spcAft>
              <a:buSzPct val="100000"/>
              <a:buAutoNum type="arabicPeriod"/>
            </a:pPr>
            <a:r>
              <a:rPr lang="en" sz="1800"/>
              <a:t>Ashley was preparing dinner………. Dinner was being prepared by Ashley.</a:t>
            </a:r>
            <a:endParaRPr sz="1800"/>
          </a:p>
          <a:p>
            <a:pPr indent="-334327" lvl="0" marL="457200" rtl="0" algn="l">
              <a:lnSpc>
                <a:spcPct val="200000"/>
              </a:lnSpc>
              <a:spcBef>
                <a:spcPts val="0"/>
              </a:spcBef>
              <a:spcAft>
                <a:spcPts val="0"/>
              </a:spcAft>
              <a:buSzPct val="100000"/>
              <a:buAutoNum type="arabicPeriod"/>
            </a:pPr>
            <a:r>
              <a:rPr lang="en" sz="1800"/>
              <a:t>They were chasing the dog… The dog was being chased by them.</a:t>
            </a:r>
            <a:endParaRPr sz="1800"/>
          </a:p>
          <a:p>
            <a:pPr indent="-334327" lvl="0" marL="457200" rtl="0" algn="l">
              <a:lnSpc>
                <a:spcPct val="200000"/>
              </a:lnSpc>
              <a:spcBef>
                <a:spcPts val="0"/>
              </a:spcBef>
              <a:spcAft>
                <a:spcPts val="0"/>
              </a:spcAft>
              <a:buSzPct val="100000"/>
              <a:buAutoNum type="arabicPeriod"/>
            </a:pPr>
            <a:r>
              <a:rPr lang="en" sz="1800"/>
              <a:t>He was ordering the food… The food was being ordered by him.</a:t>
            </a:r>
            <a:endParaRPr sz="1800"/>
          </a:p>
          <a:p>
            <a:pPr indent="-334327" lvl="0" marL="457200" rtl="0" algn="l">
              <a:lnSpc>
                <a:spcPct val="200000"/>
              </a:lnSpc>
              <a:spcBef>
                <a:spcPts val="0"/>
              </a:spcBef>
              <a:spcAft>
                <a:spcPts val="0"/>
              </a:spcAft>
              <a:buSzPct val="100000"/>
              <a:buAutoNum type="arabicPeriod"/>
            </a:pPr>
            <a:r>
              <a:rPr lang="en" sz="1800"/>
              <a:t>We were finding new reasons everyday… New reasons were being found by us everyday.</a:t>
            </a:r>
            <a:endParaRPr sz="1800"/>
          </a:p>
          <a:p>
            <a:pPr indent="-334327" lvl="0" marL="457200" rtl="0" algn="l">
              <a:lnSpc>
                <a:spcPct val="200000"/>
              </a:lnSpc>
              <a:spcBef>
                <a:spcPts val="0"/>
              </a:spcBef>
              <a:spcAft>
                <a:spcPts val="0"/>
              </a:spcAft>
              <a:buSzPct val="100000"/>
              <a:buAutoNum type="arabicPeriod"/>
            </a:pPr>
            <a:r>
              <a:rPr lang="en" sz="1800"/>
              <a:t>Oliver and Zack were cooking dinner… Dinner was being cooked by Oliver and Zack.</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2"/>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 (Future “will”)</a:t>
            </a:r>
            <a:endParaRPr/>
          </a:p>
        </p:txBody>
      </p:sp>
      <p:sp>
        <p:nvSpPr>
          <p:cNvPr id="174" name="Google Shape;174;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When changing an active sentence into passive, there are a few steps to follow:</a:t>
            </a:r>
            <a:endParaRPr/>
          </a:p>
          <a:p>
            <a:pPr indent="-317500" lvl="0" marL="457200" rtl="0" algn="l">
              <a:lnSpc>
                <a:spcPct val="200000"/>
              </a:lnSpc>
              <a:spcBef>
                <a:spcPts val="1200"/>
              </a:spcBef>
              <a:spcAft>
                <a:spcPts val="0"/>
              </a:spcAft>
              <a:buSzPts val="1400"/>
              <a:buAutoNum type="arabicPeriod"/>
            </a:pPr>
            <a:r>
              <a:rPr lang="en"/>
              <a:t>Switch the </a:t>
            </a:r>
            <a:r>
              <a:rPr lang="en">
                <a:solidFill>
                  <a:srgbClr val="FF0000"/>
                </a:solidFill>
              </a:rPr>
              <a:t>subject</a:t>
            </a:r>
            <a:r>
              <a:rPr lang="en"/>
              <a:t> with the </a:t>
            </a:r>
            <a:r>
              <a:rPr lang="en">
                <a:solidFill>
                  <a:srgbClr val="FF0000"/>
                </a:solidFill>
              </a:rPr>
              <a:t>object</a:t>
            </a:r>
            <a:r>
              <a:rPr lang="en"/>
              <a:t>.</a:t>
            </a:r>
            <a:endParaRPr/>
          </a:p>
          <a:p>
            <a:pPr indent="-317500" lvl="0" marL="457200" rtl="0" algn="l">
              <a:lnSpc>
                <a:spcPct val="200000"/>
              </a:lnSpc>
              <a:spcBef>
                <a:spcPts val="0"/>
              </a:spcBef>
              <a:spcAft>
                <a:spcPts val="0"/>
              </a:spcAft>
              <a:buSzPts val="1400"/>
              <a:buAutoNum type="arabicPeriod"/>
            </a:pPr>
            <a:r>
              <a:rPr lang="en"/>
              <a:t>Add a verb ‘to be’. (The tense of the verb in the active sentence determines the tense of the verb to be) Since we are working with the future tense “will”,  in the passive sentence, verb ‘to be’ changes to        “</a:t>
            </a:r>
            <a:r>
              <a:rPr lang="en">
                <a:solidFill>
                  <a:srgbClr val="FF0000"/>
                </a:solidFill>
              </a:rPr>
              <a:t>will be</a:t>
            </a:r>
            <a:r>
              <a:rPr lang="en"/>
              <a:t>”.</a:t>
            </a:r>
            <a:endParaRPr/>
          </a:p>
          <a:p>
            <a:pPr indent="-317500" lvl="0" marL="457200" rtl="0" algn="l">
              <a:lnSpc>
                <a:spcPct val="200000"/>
              </a:lnSpc>
              <a:spcBef>
                <a:spcPts val="0"/>
              </a:spcBef>
              <a:spcAft>
                <a:spcPts val="0"/>
              </a:spcAft>
              <a:buSzPts val="1400"/>
              <a:buAutoNum type="arabicPeriod"/>
            </a:pPr>
            <a:r>
              <a:rPr lang="en"/>
              <a:t> Change the verb in the active sentence to the </a:t>
            </a:r>
            <a:r>
              <a:rPr lang="en">
                <a:solidFill>
                  <a:srgbClr val="FF0000"/>
                </a:solidFill>
              </a:rPr>
              <a:t>past participle </a:t>
            </a:r>
            <a:r>
              <a:rPr lang="en"/>
              <a:t>tense.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3"/>
          <p:cNvSpPr txBox="1"/>
          <p:nvPr/>
        </p:nvSpPr>
        <p:spPr>
          <a:xfrm>
            <a:off x="423000" y="2571738"/>
            <a:ext cx="1214400" cy="384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Lato"/>
                <a:ea typeface="Lato"/>
                <a:cs typeface="Lato"/>
                <a:sym typeface="Lato"/>
              </a:rPr>
              <a:t>object</a:t>
            </a:r>
            <a:endParaRPr b="0" i="0" sz="1300" u="none" cap="none" strike="noStrike">
              <a:solidFill>
                <a:srgbClr val="000000"/>
              </a:solidFill>
              <a:latin typeface="Lato"/>
              <a:ea typeface="Lato"/>
              <a:cs typeface="Lato"/>
              <a:sym typeface="Lato"/>
            </a:endParaRPr>
          </a:p>
        </p:txBody>
      </p:sp>
      <p:sp>
        <p:nvSpPr>
          <p:cNvPr id="180" name="Google Shape;180;p13"/>
          <p:cNvSpPr txBox="1"/>
          <p:nvPr/>
        </p:nvSpPr>
        <p:spPr>
          <a:xfrm>
            <a:off x="1637400" y="3765425"/>
            <a:ext cx="1140300" cy="831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Verb ‘to be’ in the future tense</a:t>
            </a:r>
            <a:endParaRPr b="0" i="0" sz="1400" u="none" cap="none" strike="noStrike">
              <a:solidFill>
                <a:srgbClr val="000000"/>
              </a:solidFill>
              <a:latin typeface="Lato"/>
              <a:ea typeface="Lato"/>
              <a:cs typeface="Lato"/>
              <a:sym typeface="Lato"/>
            </a:endParaRPr>
          </a:p>
        </p:txBody>
      </p:sp>
      <p:cxnSp>
        <p:nvCxnSpPr>
          <p:cNvPr id="181" name="Google Shape;181;p13"/>
          <p:cNvCxnSpPr/>
          <p:nvPr/>
        </p:nvCxnSpPr>
        <p:spPr>
          <a:xfrm>
            <a:off x="2348175" y="3257525"/>
            <a:ext cx="0" cy="507900"/>
          </a:xfrm>
          <a:prstGeom prst="straightConnector1">
            <a:avLst/>
          </a:prstGeom>
          <a:noFill/>
          <a:ln cap="flat" cmpd="sng" w="19050">
            <a:solidFill>
              <a:schemeClr val="dk2"/>
            </a:solidFill>
            <a:prstDash val="solid"/>
            <a:round/>
            <a:headEnd len="sm" w="sm" type="none"/>
            <a:tailEnd len="med" w="med" type="triangle"/>
          </a:ln>
        </p:spPr>
      </p:cxnSp>
      <p:sp>
        <p:nvSpPr>
          <p:cNvPr id="182" name="Google Shape;182;p13"/>
          <p:cNvSpPr txBox="1"/>
          <p:nvPr/>
        </p:nvSpPr>
        <p:spPr>
          <a:xfrm>
            <a:off x="2777700" y="1702200"/>
            <a:ext cx="15987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Past participle of verb “announce”’ </a:t>
            </a:r>
            <a:endParaRPr b="0" i="0" sz="1400" u="none" cap="none" strike="noStrike">
              <a:solidFill>
                <a:srgbClr val="000000"/>
              </a:solidFill>
              <a:latin typeface="Lato"/>
              <a:ea typeface="Lato"/>
              <a:cs typeface="Lato"/>
              <a:sym typeface="Lato"/>
            </a:endParaRPr>
          </a:p>
        </p:txBody>
      </p:sp>
      <p:cxnSp>
        <p:nvCxnSpPr>
          <p:cNvPr id="183" name="Google Shape;183;p13"/>
          <p:cNvCxnSpPr/>
          <p:nvPr/>
        </p:nvCxnSpPr>
        <p:spPr>
          <a:xfrm>
            <a:off x="3458900" y="2317800"/>
            <a:ext cx="0" cy="507900"/>
          </a:xfrm>
          <a:prstGeom prst="straightConnector1">
            <a:avLst/>
          </a:prstGeom>
          <a:noFill/>
          <a:ln cap="flat" cmpd="sng" w="19050">
            <a:solidFill>
              <a:schemeClr val="dk2"/>
            </a:solidFill>
            <a:prstDash val="solid"/>
            <a:round/>
            <a:headEnd len="sm" w="sm" type="none"/>
            <a:tailEnd len="med" w="med" type="triangle"/>
          </a:ln>
        </p:spPr>
      </p:cxnSp>
      <p:sp>
        <p:nvSpPr>
          <p:cNvPr id="184" name="Google Shape;184;p13"/>
          <p:cNvSpPr txBox="1"/>
          <p:nvPr/>
        </p:nvSpPr>
        <p:spPr>
          <a:xfrm>
            <a:off x="173525" y="433800"/>
            <a:ext cx="3718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sp>
        <p:nvSpPr>
          <p:cNvPr id="185" name="Google Shape;185;p13"/>
          <p:cNvSpPr txBox="1"/>
          <p:nvPr/>
        </p:nvSpPr>
        <p:spPr>
          <a:xfrm>
            <a:off x="651750" y="100325"/>
            <a:ext cx="74310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222222"/>
                </a:solidFill>
                <a:highlight>
                  <a:srgbClr val="FFFFFF"/>
                </a:highlight>
                <a:latin typeface="Lato"/>
                <a:ea typeface="Lato"/>
                <a:cs typeface="Lato"/>
                <a:sym typeface="Lato"/>
              </a:rPr>
              <a:t>They </a:t>
            </a:r>
            <a:r>
              <a:rPr b="0" i="0" lang="en" sz="2000" u="sng" cap="none" strike="noStrike">
                <a:solidFill>
                  <a:srgbClr val="6FA8DC"/>
                </a:solidFill>
                <a:highlight>
                  <a:srgbClr val="FFFFFF"/>
                </a:highlight>
                <a:latin typeface="Lato"/>
                <a:ea typeface="Lato"/>
                <a:cs typeface="Lato"/>
                <a:sym typeface="Lato"/>
              </a:rPr>
              <a:t>will announce</a:t>
            </a:r>
            <a:r>
              <a:rPr b="0" i="0" lang="en" sz="2000" u="none" cap="none" strike="noStrike">
                <a:solidFill>
                  <a:srgbClr val="222222"/>
                </a:solidFill>
                <a:highlight>
                  <a:srgbClr val="FFFFFF"/>
                </a:highlight>
                <a:latin typeface="Lato"/>
                <a:ea typeface="Lato"/>
                <a:cs typeface="Lato"/>
                <a:sym typeface="Lato"/>
              </a:rPr>
              <a:t> the results in one hour.</a:t>
            </a:r>
            <a:endParaRPr b="0" i="0" sz="2000" u="none" cap="none" strike="noStrike">
              <a:solidFill>
                <a:srgbClr val="000000"/>
              </a:solidFill>
              <a:latin typeface="Lato"/>
              <a:ea typeface="Lato"/>
              <a:cs typeface="Lato"/>
              <a:sym typeface="Lato"/>
            </a:endParaRPr>
          </a:p>
        </p:txBody>
      </p:sp>
      <p:sp>
        <p:nvSpPr>
          <p:cNvPr id="186" name="Google Shape;186;p13"/>
          <p:cNvSpPr txBox="1"/>
          <p:nvPr/>
        </p:nvSpPr>
        <p:spPr>
          <a:xfrm>
            <a:off x="915575" y="592925"/>
            <a:ext cx="2234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highlight>
                  <a:srgbClr val="D0E0E3"/>
                </a:highlight>
                <a:latin typeface="Lato"/>
                <a:ea typeface="Lato"/>
                <a:cs typeface="Lato"/>
                <a:sym typeface="Lato"/>
              </a:rPr>
              <a:t>Future “will”</a:t>
            </a:r>
            <a:endParaRPr b="0" i="0" sz="1400" u="none" cap="none" strike="noStrike">
              <a:solidFill>
                <a:srgbClr val="000000"/>
              </a:solidFill>
              <a:highlight>
                <a:srgbClr val="D0E0E3"/>
              </a:highlight>
              <a:latin typeface="Lato"/>
              <a:ea typeface="Lato"/>
              <a:cs typeface="Lato"/>
              <a:sym typeface="Lato"/>
            </a:endParaRPr>
          </a:p>
        </p:txBody>
      </p:sp>
      <p:sp>
        <p:nvSpPr>
          <p:cNvPr id="187" name="Google Shape;187;p13"/>
          <p:cNvSpPr txBox="1"/>
          <p:nvPr/>
        </p:nvSpPr>
        <p:spPr>
          <a:xfrm>
            <a:off x="360350" y="2868050"/>
            <a:ext cx="66996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 sz="2400" u="none" cap="none" strike="noStrike">
                <a:solidFill>
                  <a:schemeClr val="dk1"/>
                </a:solidFill>
                <a:latin typeface="Lato"/>
                <a:ea typeface="Lato"/>
                <a:cs typeface="Lato"/>
                <a:sym typeface="Lato"/>
              </a:rPr>
              <a:t>The results </a:t>
            </a:r>
            <a:r>
              <a:rPr b="0" i="0" lang="en" sz="2400" u="none" cap="none" strike="noStrike">
                <a:solidFill>
                  <a:srgbClr val="6AA84F"/>
                </a:solidFill>
                <a:latin typeface="Lato"/>
                <a:ea typeface="Lato"/>
                <a:cs typeface="Lato"/>
                <a:sym typeface="Lato"/>
              </a:rPr>
              <a:t>will </a:t>
            </a:r>
            <a:r>
              <a:rPr b="0" i="0" lang="en" sz="2400" u="sng" cap="none" strike="noStrike">
                <a:solidFill>
                  <a:srgbClr val="6AA84F"/>
                </a:solidFill>
                <a:latin typeface="Lato"/>
                <a:ea typeface="Lato"/>
                <a:cs typeface="Lato"/>
                <a:sym typeface="Lato"/>
              </a:rPr>
              <a:t>be</a:t>
            </a:r>
            <a:r>
              <a:rPr b="0" i="0" lang="en" sz="2400" u="none" cap="none" strike="noStrike">
                <a:solidFill>
                  <a:srgbClr val="6AA84F"/>
                </a:solidFill>
                <a:latin typeface="Lato"/>
                <a:ea typeface="Lato"/>
                <a:cs typeface="Lato"/>
                <a:sym typeface="Lato"/>
              </a:rPr>
              <a:t> announced </a:t>
            </a:r>
            <a:r>
              <a:rPr b="0" i="0" lang="en" sz="2400" u="none" cap="none" strike="noStrike">
                <a:solidFill>
                  <a:srgbClr val="5E696C"/>
                </a:solidFill>
                <a:latin typeface="Lato"/>
                <a:ea typeface="Lato"/>
                <a:cs typeface="Lato"/>
                <a:sym typeface="Lato"/>
              </a:rPr>
              <a:t>in an hour.</a:t>
            </a:r>
            <a:endParaRPr b="0" i="0" sz="2400" u="none" cap="none" strike="noStrike">
              <a:solidFill>
                <a:srgbClr val="5E696C"/>
              </a:solidFill>
              <a:latin typeface="Lato"/>
              <a:ea typeface="Lato"/>
              <a:cs typeface="Lato"/>
              <a:sym typeface="Lato"/>
            </a:endParaRPr>
          </a:p>
        </p:txBody>
      </p:sp>
      <p:cxnSp>
        <p:nvCxnSpPr>
          <p:cNvPr id="188" name="Google Shape;188;p13"/>
          <p:cNvCxnSpPr>
            <a:endCxn id="179" idx="0"/>
          </p:cNvCxnSpPr>
          <p:nvPr/>
        </p:nvCxnSpPr>
        <p:spPr>
          <a:xfrm flipH="1">
            <a:off x="1030200" y="469938"/>
            <a:ext cx="2652900" cy="2101800"/>
          </a:xfrm>
          <a:prstGeom prst="straightConnector1">
            <a:avLst/>
          </a:prstGeom>
          <a:noFill/>
          <a:ln cap="flat" cmpd="sng" w="9525">
            <a:solidFill>
              <a:schemeClr val="dk2"/>
            </a:solidFill>
            <a:prstDash val="solid"/>
            <a:round/>
            <a:headEnd len="med" w="med" type="triangle"/>
            <a:tailEnd len="sm" w="sm" type="none"/>
          </a:ln>
        </p:spPr>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4"/>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 (future “will” exercises)</a:t>
            </a:r>
            <a:endParaRPr/>
          </a:p>
        </p:txBody>
      </p:sp>
      <p:sp>
        <p:nvSpPr>
          <p:cNvPr id="194" name="Google Shape;194;p14"/>
          <p:cNvSpPr txBox="1"/>
          <p:nvPr>
            <p:ph idx="1" type="body"/>
          </p:nvPr>
        </p:nvSpPr>
        <p:spPr>
          <a:xfrm>
            <a:off x="311700" y="1152475"/>
            <a:ext cx="8334900" cy="3416400"/>
          </a:xfrm>
          <a:prstGeom prst="rect">
            <a:avLst/>
          </a:prstGeom>
          <a:noFill/>
          <a:ln>
            <a:noFill/>
          </a:ln>
        </p:spPr>
        <p:txBody>
          <a:bodyPr anchorCtr="0" anchor="t" bIns="91425" lIns="91425" spcFirstLastPara="1" rIns="91425" wrap="square" tIns="91425">
            <a:normAutofit fontScale="85000"/>
          </a:bodyPr>
          <a:lstStyle/>
          <a:p>
            <a:pPr indent="-325755" lvl="0" marL="457200" rtl="0" algn="l">
              <a:lnSpc>
                <a:spcPct val="200000"/>
              </a:lnSpc>
              <a:spcBef>
                <a:spcPts val="0"/>
              </a:spcBef>
              <a:spcAft>
                <a:spcPts val="0"/>
              </a:spcAft>
              <a:buSzPct val="100000"/>
              <a:buAutoNum type="arabicPeriod"/>
            </a:pPr>
            <a:r>
              <a:rPr lang="en" sz="1800"/>
              <a:t>She will answer your questions………… The questions will be answered by her.</a:t>
            </a:r>
            <a:endParaRPr sz="1800"/>
          </a:p>
          <a:p>
            <a:pPr indent="-325755" lvl="0" marL="457200" rtl="0" algn="l">
              <a:lnSpc>
                <a:spcPct val="200000"/>
              </a:lnSpc>
              <a:spcBef>
                <a:spcPts val="0"/>
              </a:spcBef>
              <a:spcAft>
                <a:spcPts val="0"/>
              </a:spcAft>
              <a:buSzPct val="100000"/>
              <a:buAutoNum type="arabicPeriod"/>
            </a:pPr>
            <a:r>
              <a:rPr lang="en" sz="1800"/>
              <a:t>The teacher will hand out your grades… Your grades will be handed out by the teacher.</a:t>
            </a:r>
            <a:endParaRPr sz="1800"/>
          </a:p>
          <a:p>
            <a:pPr indent="-325755" lvl="0" marL="457200" rtl="0" algn="l">
              <a:lnSpc>
                <a:spcPct val="200000"/>
              </a:lnSpc>
              <a:spcBef>
                <a:spcPts val="0"/>
              </a:spcBef>
              <a:spcAft>
                <a:spcPts val="0"/>
              </a:spcAft>
              <a:buSzPct val="100000"/>
              <a:buAutoNum type="arabicPeriod"/>
            </a:pPr>
            <a:r>
              <a:rPr lang="en" sz="1800"/>
              <a:t>Jack will accept your responses today… Your responses will be accepted by Jack today .</a:t>
            </a:r>
            <a:endParaRPr sz="1800"/>
          </a:p>
          <a:p>
            <a:pPr indent="-325755" lvl="0" marL="457200" rtl="0" algn="l">
              <a:lnSpc>
                <a:spcPct val="200000"/>
              </a:lnSpc>
              <a:spcBef>
                <a:spcPts val="0"/>
              </a:spcBef>
              <a:spcAft>
                <a:spcPts val="0"/>
              </a:spcAft>
              <a:buSzPct val="100000"/>
              <a:buAutoNum type="arabicPeriod"/>
            </a:pPr>
            <a:r>
              <a:rPr lang="en" sz="1800"/>
              <a:t>Emily will accompany you to the dance… You will be accompanied by Emily to the dance.</a:t>
            </a:r>
            <a:endParaRPr sz="1800"/>
          </a:p>
          <a:p>
            <a:pPr indent="-325755" lvl="0" marL="457200" rtl="0" algn="l">
              <a:lnSpc>
                <a:spcPct val="200000"/>
              </a:lnSpc>
              <a:spcBef>
                <a:spcPts val="0"/>
              </a:spcBef>
              <a:spcAft>
                <a:spcPts val="0"/>
              </a:spcAft>
              <a:buSzPct val="100000"/>
              <a:buAutoNum type="arabicPeriod"/>
            </a:pPr>
            <a:r>
              <a:rPr lang="en" sz="1800"/>
              <a:t>He will ask David some questions.. David will be asked some questions by him.</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5"/>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Exercises</a:t>
            </a:r>
            <a:endParaRPr/>
          </a:p>
        </p:txBody>
      </p:sp>
      <p:sp>
        <p:nvSpPr>
          <p:cNvPr id="200" name="Google Shape;200;p15"/>
          <p:cNvSpPr txBox="1"/>
          <p:nvPr>
            <p:ph idx="1" type="body"/>
          </p:nvPr>
        </p:nvSpPr>
        <p:spPr>
          <a:xfrm>
            <a:off x="311700" y="1152475"/>
            <a:ext cx="8322600" cy="3416400"/>
          </a:xfrm>
          <a:prstGeom prst="rect">
            <a:avLst/>
          </a:prstGeom>
          <a:noFill/>
          <a:ln>
            <a:noFill/>
          </a:ln>
        </p:spPr>
        <p:txBody>
          <a:bodyPr anchorCtr="0" anchor="t" bIns="91425" lIns="91425" spcFirstLastPara="1" rIns="91425" wrap="square" tIns="91425">
            <a:normAutofit fontScale="85000" lnSpcReduction="10000"/>
          </a:bodyPr>
          <a:lstStyle/>
          <a:p>
            <a:pPr indent="-325755" lvl="0" marL="457200" rtl="0" algn="l">
              <a:lnSpc>
                <a:spcPct val="115000"/>
              </a:lnSpc>
              <a:spcBef>
                <a:spcPts val="0"/>
              </a:spcBef>
              <a:spcAft>
                <a:spcPts val="0"/>
              </a:spcAft>
              <a:buSzPct val="100000"/>
              <a:buAutoNum type="arabicPeriod"/>
            </a:pPr>
            <a:r>
              <a:rPr lang="en" sz="1800"/>
              <a:t>She was watering the plants…………… The plants were being watered  by her.</a:t>
            </a:r>
            <a:endParaRPr sz="1800"/>
          </a:p>
          <a:p>
            <a:pPr indent="-325755" lvl="0" marL="457200" rtl="0" algn="l">
              <a:lnSpc>
                <a:spcPct val="115000"/>
              </a:lnSpc>
              <a:spcBef>
                <a:spcPts val="0"/>
              </a:spcBef>
              <a:spcAft>
                <a:spcPts val="0"/>
              </a:spcAft>
              <a:buSzPct val="100000"/>
              <a:buAutoNum type="arabicPeriod"/>
            </a:pPr>
            <a:r>
              <a:rPr lang="en" sz="1800"/>
              <a:t>They were watching the game……………The game was being watched by them.</a:t>
            </a:r>
            <a:endParaRPr sz="1800"/>
          </a:p>
          <a:p>
            <a:pPr indent="-325755" lvl="0" marL="457200" rtl="0" algn="l">
              <a:lnSpc>
                <a:spcPct val="115000"/>
              </a:lnSpc>
              <a:spcBef>
                <a:spcPts val="0"/>
              </a:spcBef>
              <a:spcAft>
                <a:spcPts val="0"/>
              </a:spcAft>
              <a:buSzPct val="100000"/>
              <a:buAutoNum type="arabicPeriod"/>
            </a:pPr>
            <a:r>
              <a:rPr lang="en" sz="1800"/>
              <a:t>Alison is preparing the tickets……………The tickets are being prepared by Alison.</a:t>
            </a:r>
            <a:endParaRPr sz="1800"/>
          </a:p>
          <a:p>
            <a:pPr indent="-325755" lvl="0" marL="457200" rtl="0" algn="l">
              <a:lnSpc>
                <a:spcPct val="115000"/>
              </a:lnSpc>
              <a:spcBef>
                <a:spcPts val="0"/>
              </a:spcBef>
              <a:spcAft>
                <a:spcPts val="0"/>
              </a:spcAft>
              <a:buSzPct val="100000"/>
              <a:buAutoNum type="arabicPeriod"/>
            </a:pPr>
            <a:r>
              <a:rPr lang="en" sz="1800"/>
              <a:t>Sean will serve the coffee……………The coffee will be served by Sean.</a:t>
            </a:r>
            <a:endParaRPr sz="1800"/>
          </a:p>
          <a:p>
            <a:pPr indent="-325755" lvl="0" marL="457200" rtl="0" algn="l">
              <a:lnSpc>
                <a:spcPct val="115000"/>
              </a:lnSpc>
              <a:spcBef>
                <a:spcPts val="0"/>
              </a:spcBef>
              <a:spcAft>
                <a:spcPts val="0"/>
              </a:spcAft>
              <a:buSzPct val="100000"/>
              <a:buAutoNum type="arabicPeriod"/>
            </a:pPr>
            <a:r>
              <a:rPr lang="en" sz="1800"/>
              <a:t>Yasmeen is doing the dishes……………The dishes are being done by Yasmeen.</a:t>
            </a:r>
            <a:endParaRPr sz="1800"/>
          </a:p>
          <a:p>
            <a:pPr indent="-325755" lvl="0" marL="457200" rtl="0" algn="l">
              <a:lnSpc>
                <a:spcPct val="115000"/>
              </a:lnSpc>
              <a:spcBef>
                <a:spcPts val="0"/>
              </a:spcBef>
              <a:spcAft>
                <a:spcPts val="0"/>
              </a:spcAft>
              <a:buSzPct val="100000"/>
              <a:buAutoNum type="arabicPeriod"/>
            </a:pPr>
            <a:r>
              <a:rPr lang="en" sz="1800"/>
              <a:t>The girls are wearing the dresses to prom……………The dresses are being worn to prom by the girls.</a:t>
            </a:r>
            <a:endParaRPr sz="1800"/>
          </a:p>
          <a:p>
            <a:pPr indent="-325755" lvl="0" marL="457200" rtl="0" algn="l">
              <a:lnSpc>
                <a:spcPct val="115000"/>
              </a:lnSpc>
              <a:spcBef>
                <a:spcPts val="0"/>
              </a:spcBef>
              <a:spcAft>
                <a:spcPts val="0"/>
              </a:spcAft>
              <a:buSzPct val="100000"/>
              <a:buAutoNum type="arabicPeriod"/>
            </a:pPr>
            <a:r>
              <a:rPr lang="en" sz="1800"/>
              <a:t>My dad will fix the T.V today…………… The T.V will be fixed today by my dad.</a:t>
            </a:r>
            <a:endParaRPr sz="1800"/>
          </a:p>
          <a:p>
            <a:pPr indent="-325755" lvl="0" marL="457200" rtl="0" algn="l">
              <a:lnSpc>
                <a:spcPct val="115000"/>
              </a:lnSpc>
              <a:spcBef>
                <a:spcPts val="0"/>
              </a:spcBef>
              <a:spcAft>
                <a:spcPts val="0"/>
              </a:spcAft>
              <a:buSzPct val="100000"/>
              <a:buAutoNum type="arabicPeriod"/>
            </a:pPr>
            <a:r>
              <a:rPr lang="en" sz="1800"/>
              <a:t>My aunt was hanging up her picture on the wall……………Her picture was being hung up on the wall by my aunt.</a:t>
            </a:r>
            <a:endParaRPr sz="1800"/>
          </a:p>
          <a:p>
            <a:pPr indent="-325755" lvl="0" marL="457200" rtl="0" algn="l">
              <a:lnSpc>
                <a:spcPct val="115000"/>
              </a:lnSpc>
              <a:spcBef>
                <a:spcPts val="0"/>
              </a:spcBef>
              <a:spcAft>
                <a:spcPts val="0"/>
              </a:spcAft>
              <a:buSzPct val="100000"/>
              <a:buAutoNum type="arabicPeriod"/>
            </a:pPr>
            <a:r>
              <a:rPr lang="en" sz="1800"/>
              <a:t>My family will host the annual party……………The annual party will be hosted by my family.</a:t>
            </a:r>
            <a:endParaRPr sz="1800"/>
          </a:p>
          <a:p>
            <a:pPr indent="-325755" lvl="0" marL="457200" rtl="0" algn="l">
              <a:lnSpc>
                <a:spcPct val="115000"/>
              </a:lnSpc>
              <a:spcBef>
                <a:spcPts val="0"/>
              </a:spcBef>
              <a:spcAft>
                <a:spcPts val="0"/>
              </a:spcAft>
              <a:buSzPct val="100000"/>
              <a:buAutoNum type="arabicPeriod"/>
            </a:pPr>
            <a:r>
              <a:rPr lang="en" sz="1800"/>
              <a:t>Her parents were rebuilding their home…………...Their home was being rebuilt by her parents.</a:t>
            </a:r>
            <a:endParaRPr sz="18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6"/>
          <p:cNvSpPr txBox="1"/>
          <p:nvPr>
            <p:ph type="title"/>
          </p:nvPr>
        </p:nvSpPr>
        <p:spPr>
          <a:xfrm>
            <a:off x="311700" y="143450"/>
            <a:ext cx="8520600" cy="10713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990"/>
              <a:buNone/>
            </a:pPr>
            <a:r>
              <a:rPr lang="en" sz="2180"/>
              <a:t>  Check the following pages from the grammar book Pages ( 172-173)</a:t>
            </a:r>
            <a:endParaRPr sz="2180"/>
          </a:p>
        </p:txBody>
      </p:sp>
      <p:sp>
        <p:nvSpPr>
          <p:cNvPr id="206" name="Google Shape;206;p16"/>
          <p:cNvSpPr txBox="1"/>
          <p:nvPr/>
        </p:nvSpPr>
        <p:spPr>
          <a:xfrm>
            <a:off x="4709700" y="1078275"/>
            <a:ext cx="31605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pic>
        <p:nvPicPr>
          <p:cNvPr id="207" name="Google Shape;207;p16"/>
          <p:cNvPicPr preferRelativeResize="0"/>
          <p:nvPr/>
        </p:nvPicPr>
        <p:blipFill rotWithShape="1">
          <a:blip r:embed="rId3">
            <a:alphaModFix/>
          </a:blip>
          <a:srcRect b="0" l="0" r="0" t="2552"/>
          <a:stretch/>
        </p:blipFill>
        <p:spPr>
          <a:xfrm>
            <a:off x="444500" y="1078275"/>
            <a:ext cx="2863925" cy="3836626"/>
          </a:xfrm>
          <a:prstGeom prst="rect">
            <a:avLst/>
          </a:prstGeom>
          <a:noFill/>
          <a:ln>
            <a:noFill/>
          </a:ln>
        </p:spPr>
      </p:pic>
      <p:pic>
        <p:nvPicPr>
          <p:cNvPr id="208" name="Google Shape;208;p16"/>
          <p:cNvPicPr preferRelativeResize="0"/>
          <p:nvPr/>
        </p:nvPicPr>
        <p:blipFill rotWithShape="1">
          <a:blip r:embed="rId4">
            <a:alphaModFix/>
          </a:blip>
          <a:srcRect b="-2072" l="0" r="0" t="3812"/>
          <a:stretch/>
        </p:blipFill>
        <p:spPr>
          <a:xfrm>
            <a:off x="4923800" y="807775"/>
            <a:ext cx="2946399" cy="4107126"/>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cxnSp>
        <p:nvCxnSpPr>
          <p:cNvPr id="213" name="Google Shape;213;p17"/>
          <p:cNvCxnSpPr/>
          <p:nvPr/>
        </p:nvCxnSpPr>
        <p:spPr>
          <a:xfrm flipH="1" rot="10800000">
            <a:off x="4769075" y="2577675"/>
            <a:ext cx="858300" cy="333600"/>
          </a:xfrm>
          <a:prstGeom prst="straightConnector1">
            <a:avLst/>
          </a:prstGeom>
          <a:noFill/>
          <a:ln cap="flat" cmpd="sng" w="19050">
            <a:solidFill>
              <a:schemeClr val="dk2"/>
            </a:solidFill>
            <a:prstDash val="solid"/>
            <a:round/>
            <a:headEnd len="sm" w="sm" type="none"/>
            <a:tailEnd len="med" w="med" type="triangle"/>
          </a:ln>
        </p:spPr>
      </p:cxnSp>
      <p:sp>
        <p:nvSpPr>
          <p:cNvPr id="214" name="Google Shape;214;p17"/>
          <p:cNvSpPr txBox="1"/>
          <p:nvPr/>
        </p:nvSpPr>
        <p:spPr>
          <a:xfrm>
            <a:off x="129825" y="289100"/>
            <a:ext cx="8774100" cy="569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500"/>
              <a:buFont typeface="Arial"/>
              <a:buNone/>
            </a:pPr>
            <a:r>
              <a:rPr b="0" i="0" lang="en" sz="2500" u="none" cap="none" strike="noStrike">
                <a:solidFill>
                  <a:srgbClr val="5E696C"/>
                </a:solidFill>
                <a:latin typeface="Lato"/>
                <a:ea typeface="Lato"/>
                <a:cs typeface="Lato"/>
                <a:sym typeface="Lato"/>
              </a:rPr>
              <a:t>Verbs with two objects </a:t>
            </a:r>
            <a:endParaRPr b="0" i="0" sz="2500" u="none" cap="none" strike="noStrike">
              <a:solidFill>
                <a:srgbClr val="5E696C"/>
              </a:solidFill>
              <a:latin typeface="Lato"/>
              <a:ea typeface="Lato"/>
              <a:cs typeface="Lato"/>
              <a:sym typeface="Lato"/>
            </a:endParaRPr>
          </a:p>
        </p:txBody>
      </p:sp>
      <p:sp>
        <p:nvSpPr>
          <p:cNvPr id="215" name="Google Shape;215;p17"/>
          <p:cNvSpPr txBox="1"/>
          <p:nvPr/>
        </p:nvSpPr>
        <p:spPr>
          <a:xfrm>
            <a:off x="158650" y="1124725"/>
            <a:ext cx="8774100" cy="2678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5E696C"/>
                </a:solidFill>
                <a:latin typeface="Lato"/>
                <a:ea typeface="Lato"/>
                <a:cs typeface="Lato"/>
                <a:sym typeface="Lato"/>
              </a:rPr>
              <a:t>Some verbs like </a:t>
            </a:r>
            <a:r>
              <a:rPr b="0" i="0" lang="en" sz="1800" u="none" cap="none" strike="noStrike">
                <a:solidFill>
                  <a:schemeClr val="dk1"/>
                </a:solidFill>
                <a:latin typeface="Lato"/>
                <a:ea typeface="Lato"/>
                <a:cs typeface="Lato"/>
                <a:sym typeface="Lato"/>
              </a:rPr>
              <a:t>give,  offer, tell, buy, send, show</a:t>
            </a:r>
            <a:r>
              <a:rPr b="0" i="0" lang="en" sz="1800" u="none" cap="none" strike="noStrike">
                <a:solidFill>
                  <a:srgbClr val="5E696C"/>
                </a:solidFill>
                <a:latin typeface="Lato"/>
                <a:ea typeface="Lato"/>
                <a:cs typeface="Lato"/>
                <a:sym typeface="Lato"/>
              </a:rPr>
              <a:t> etc. can take </a:t>
            </a:r>
            <a:r>
              <a:rPr b="1" i="0" lang="en" sz="1800" u="sng" cap="none" strike="noStrike">
                <a:solidFill>
                  <a:srgbClr val="5E696C"/>
                </a:solidFill>
                <a:latin typeface="Lato"/>
                <a:ea typeface="Lato"/>
                <a:cs typeface="Lato"/>
                <a:sym typeface="Lato"/>
              </a:rPr>
              <a:t>two </a:t>
            </a:r>
            <a:r>
              <a:rPr b="0" i="0" lang="en" sz="1800" u="none" cap="none" strike="noStrike">
                <a:solidFill>
                  <a:srgbClr val="5E696C"/>
                </a:solidFill>
                <a:latin typeface="Lato"/>
                <a:ea typeface="Lato"/>
                <a:cs typeface="Lato"/>
                <a:sym typeface="Lato"/>
              </a:rPr>
              <a:t>objects in </a:t>
            </a:r>
            <a:r>
              <a:rPr b="1" i="0" lang="en" sz="1800" u="none" cap="none" strike="noStrike">
                <a:solidFill>
                  <a:srgbClr val="5E696C"/>
                </a:solidFill>
                <a:latin typeface="Lato"/>
                <a:ea typeface="Lato"/>
                <a:cs typeface="Lato"/>
                <a:sym typeface="Lato"/>
              </a:rPr>
              <a:t>the active voice.</a:t>
            </a:r>
            <a:endParaRPr b="1" i="0" sz="1800" u="none" cap="none" strike="noStrike">
              <a:solidFill>
                <a:srgbClr val="5E696C"/>
              </a:solidFill>
              <a:latin typeface="Lato"/>
              <a:ea typeface="Lato"/>
              <a:cs typeface="Lato"/>
              <a:sym typeface="Lato"/>
            </a:endParaRPr>
          </a:p>
          <a:p>
            <a:pPr indent="-342900" lvl="0" marL="457200" marR="0" rtl="0" algn="l">
              <a:lnSpc>
                <a:spcPct val="100000"/>
              </a:lnSpc>
              <a:spcBef>
                <a:spcPts val="0"/>
              </a:spcBef>
              <a:spcAft>
                <a:spcPts val="0"/>
              </a:spcAft>
              <a:buClr>
                <a:srgbClr val="5E696C"/>
              </a:buClr>
              <a:buSzPts val="1800"/>
              <a:buFont typeface="Lato"/>
              <a:buAutoNum type="arabicPeriod"/>
            </a:pPr>
            <a:r>
              <a:rPr b="0" i="0" lang="en" sz="1800" u="none" cap="none" strike="noStrike">
                <a:solidFill>
                  <a:srgbClr val="5E696C"/>
                </a:solidFill>
                <a:latin typeface="Lato"/>
                <a:ea typeface="Lato"/>
                <a:cs typeface="Lato"/>
                <a:sym typeface="Lato"/>
              </a:rPr>
              <a:t>Direct object (thing)</a:t>
            </a:r>
            <a:endParaRPr b="0" i="0" sz="1800" u="none" cap="none" strike="noStrike">
              <a:solidFill>
                <a:srgbClr val="5E696C"/>
              </a:solidFill>
              <a:latin typeface="Lato"/>
              <a:ea typeface="Lato"/>
              <a:cs typeface="Lato"/>
              <a:sym typeface="Lato"/>
            </a:endParaRPr>
          </a:p>
          <a:p>
            <a:pPr indent="-342900" lvl="0" marL="457200" marR="0" rtl="0" algn="l">
              <a:lnSpc>
                <a:spcPct val="100000"/>
              </a:lnSpc>
              <a:spcBef>
                <a:spcPts val="0"/>
              </a:spcBef>
              <a:spcAft>
                <a:spcPts val="0"/>
              </a:spcAft>
              <a:buClr>
                <a:srgbClr val="5E696C"/>
              </a:buClr>
              <a:buSzPts val="1800"/>
              <a:buFont typeface="Lato"/>
              <a:buAutoNum type="arabicPeriod"/>
            </a:pPr>
            <a:r>
              <a:rPr b="0" i="0" lang="en" sz="1800" u="none" cap="none" strike="noStrike">
                <a:solidFill>
                  <a:srgbClr val="5E696C"/>
                </a:solidFill>
                <a:latin typeface="Lato"/>
                <a:ea typeface="Lato"/>
                <a:cs typeface="Lato"/>
                <a:sym typeface="Lato"/>
              </a:rPr>
              <a:t>Indirect object (person)</a:t>
            </a:r>
            <a:endParaRPr b="0" i="0" sz="1800" u="none" cap="none" strike="noStrike">
              <a:solidFill>
                <a:srgbClr val="5E696C"/>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5E696C"/>
                </a:solidFill>
                <a:latin typeface="Lato"/>
                <a:ea typeface="Lato"/>
                <a:cs typeface="Lato"/>
                <a:sym typeface="Lato"/>
              </a:rPr>
              <a:t>                                                                                                                            </a:t>
            </a:r>
            <a:r>
              <a:rPr b="0" i="0" lang="en" sz="1200" u="none" cap="none" strike="noStrike">
                <a:solidFill>
                  <a:srgbClr val="5E696C"/>
                </a:solidFill>
                <a:latin typeface="Lato"/>
                <a:ea typeface="Lato"/>
                <a:cs typeface="Lato"/>
                <a:sym typeface="Lato"/>
              </a:rPr>
              <a:t>Indirect object becomes subject</a:t>
            </a:r>
            <a:endParaRPr b="0" i="0" sz="1200" u="none" cap="none" strike="noStrike">
              <a:solidFill>
                <a:srgbClr val="5E696C"/>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5E696C"/>
                </a:solidFill>
                <a:latin typeface="Lato"/>
                <a:ea typeface="Lato"/>
                <a:cs typeface="Lato"/>
                <a:sym typeface="Lato"/>
              </a:rPr>
              <a:t>Example:</a:t>
            </a:r>
            <a:r>
              <a:rPr b="0" i="0" lang="en" sz="1800" u="sng" cap="none" strike="noStrike">
                <a:solidFill>
                  <a:srgbClr val="5E696C"/>
                </a:solidFill>
                <a:latin typeface="Lato"/>
                <a:ea typeface="Lato"/>
                <a:cs typeface="Lato"/>
                <a:sym typeface="Lato"/>
              </a:rPr>
              <a:t> Active voice</a:t>
            </a:r>
            <a:r>
              <a:rPr b="0" i="0" lang="en" sz="1800" u="none" cap="none" strike="noStrike">
                <a:solidFill>
                  <a:srgbClr val="5E696C"/>
                </a:solidFill>
                <a:latin typeface="Lato"/>
                <a:ea typeface="Lato"/>
                <a:cs typeface="Lato"/>
                <a:sym typeface="Lato"/>
              </a:rPr>
              <a:t>                                     </a:t>
            </a:r>
            <a:r>
              <a:rPr b="0" i="0" lang="en" sz="1800" u="sng" cap="none" strike="noStrike">
                <a:solidFill>
                  <a:srgbClr val="5E696C"/>
                </a:solidFill>
                <a:latin typeface="Lato"/>
                <a:ea typeface="Lato"/>
                <a:cs typeface="Lato"/>
                <a:sym typeface="Lato"/>
              </a:rPr>
              <a:t>Passive voice</a:t>
            </a:r>
            <a:endParaRPr b="0" i="0" sz="1800" u="sng" cap="none" strike="noStrike">
              <a:solidFill>
                <a:srgbClr val="5E696C"/>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Lato"/>
                <a:ea typeface="Lato"/>
                <a:cs typeface="Lato"/>
                <a:sym typeface="Lato"/>
              </a:rPr>
              <a:t>They</a:t>
            </a:r>
            <a:r>
              <a:rPr b="0" i="0" lang="en" sz="1800" u="none" cap="none" strike="noStrike">
                <a:solidFill>
                  <a:srgbClr val="5E696C"/>
                </a:solidFill>
                <a:latin typeface="Lato"/>
                <a:ea typeface="Lato"/>
                <a:cs typeface="Lato"/>
                <a:sym typeface="Lato"/>
              </a:rPr>
              <a:t> </a:t>
            </a:r>
            <a:r>
              <a:rPr b="0" i="0" lang="en" sz="1800" u="none" cap="none" strike="noStrike">
                <a:solidFill>
                  <a:srgbClr val="6FA8DC"/>
                </a:solidFill>
                <a:latin typeface="Lato"/>
                <a:ea typeface="Lato"/>
                <a:cs typeface="Lato"/>
                <a:sym typeface="Lato"/>
              </a:rPr>
              <a:t>gave</a:t>
            </a:r>
            <a:r>
              <a:rPr b="0" i="0" lang="en" sz="1800" u="none" cap="none" strike="noStrike">
                <a:solidFill>
                  <a:srgbClr val="5E696C"/>
                </a:solidFill>
                <a:latin typeface="Lato"/>
                <a:ea typeface="Lato"/>
                <a:cs typeface="Lato"/>
                <a:sym typeface="Lato"/>
              </a:rPr>
              <a:t> the boy an award.                      </a:t>
            </a:r>
            <a:r>
              <a:rPr b="0" i="0" lang="en" sz="1800" u="none" cap="none" strike="noStrike">
                <a:solidFill>
                  <a:schemeClr val="dk1"/>
                </a:solidFill>
                <a:latin typeface="Lato"/>
                <a:ea typeface="Lato"/>
                <a:cs typeface="Lato"/>
                <a:sym typeface="Lato"/>
              </a:rPr>
              <a:t>The boy</a:t>
            </a:r>
            <a:r>
              <a:rPr b="0" i="0" lang="en" sz="1800" u="none" cap="none" strike="noStrike">
                <a:solidFill>
                  <a:srgbClr val="5E696C"/>
                </a:solidFill>
                <a:latin typeface="Lato"/>
                <a:ea typeface="Lato"/>
                <a:cs typeface="Lato"/>
                <a:sym typeface="Lato"/>
              </a:rPr>
              <a:t> </a:t>
            </a:r>
            <a:r>
              <a:rPr b="0" i="0" lang="en" sz="1800" u="none" cap="none" strike="noStrike">
                <a:solidFill>
                  <a:srgbClr val="6FA8DC"/>
                </a:solidFill>
                <a:latin typeface="Lato"/>
                <a:ea typeface="Lato"/>
                <a:cs typeface="Lato"/>
                <a:sym typeface="Lato"/>
              </a:rPr>
              <a:t>was given</a:t>
            </a:r>
            <a:r>
              <a:rPr b="0" i="0" lang="en" sz="1800" u="none" cap="none" strike="noStrike">
                <a:solidFill>
                  <a:srgbClr val="5E696C"/>
                </a:solidFill>
                <a:latin typeface="Lato"/>
                <a:ea typeface="Lato"/>
                <a:cs typeface="Lato"/>
                <a:sym typeface="Lato"/>
              </a:rPr>
              <a:t> an award.</a:t>
            </a:r>
            <a:endParaRPr b="0" i="0" sz="1800" u="none" cap="none" strike="noStrike">
              <a:solidFill>
                <a:srgbClr val="5E696C"/>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5E696C"/>
                </a:solidFill>
                <a:latin typeface="Lato"/>
                <a:ea typeface="Lato"/>
                <a:cs typeface="Lato"/>
                <a:sym typeface="Lato"/>
              </a:rPr>
              <a:t>                                                                                                           OR</a:t>
            </a:r>
            <a:endParaRPr b="0" i="0" sz="1800" u="none" cap="none" strike="noStrike">
              <a:solidFill>
                <a:srgbClr val="5E696C"/>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5E696C"/>
                </a:solidFill>
                <a:latin typeface="Lato"/>
                <a:ea typeface="Lato"/>
                <a:cs typeface="Lato"/>
                <a:sym typeface="Lato"/>
              </a:rPr>
              <a:t>                                                                                     </a:t>
            </a:r>
            <a:r>
              <a:rPr b="0" i="0" lang="en" sz="1800" u="none" cap="none" strike="noStrike">
                <a:solidFill>
                  <a:schemeClr val="dk1"/>
                </a:solidFill>
                <a:latin typeface="Lato"/>
                <a:ea typeface="Lato"/>
                <a:cs typeface="Lato"/>
                <a:sym typeface="Lato"/>
              </a:rPr>
              <a:t>The award</a:t>
            </a:r>
            <a:r>
              <a:rPr b="0" i="0" lang="en" sz="1800" u="none" cap="none" strike="noStrike">
                <a:solidFill>
                  <a:srgbClr val="5E696C"/>
                </a:solidFill>
                <a:latin typeface="Lato"/>
                <a:ea typeface="Lato"/>
                <a:cs typeface="Lato"/>
                <a:sym typeface="Lato"/>
              </a:rPr>
              <a:t> </a:t>
            </a:r>
            <a:r>
              <a:rPr b="0" i="0" lang="en" sz="1800" u="none" cap="none" strike="noStrike">
                <a:solidFill>
                  <a:srgbClr val="6FA8DC"/>
                </a:solidFill>
                <a:latin typeface="Lato"/>
                <a:ea typeface="Lato"/>
                <a:cs typeface="Lato"/>
                <a:sym typeface="Lato"/>
              </a:rPr>
              <a:t>was given</a:t>
            </a:r>
            <a:r>
              <a:rPr b="0" i="0" lang="en" sz="1800" u="none" cap="none" strike="noStrike">
                <a:solidFill>
                  <a:srgbClr val="5E696C"/>
                </a:solidFill>
                <a:latin typeface="Lato"/>
                <a:ea typeface="Lato"/>
                <a:cs typeface="Lato"/>
                <a:sym typeface="Lato"/>
              </a:rPr>
              <a:t> to the boy</a:t>
            </a:r>
            <a:endParaRPr b="0" i="0" sz="1800" u="none" cap="none" strike="noStrike">
              <a:solidFill>
                <a:srgbClr val="5E696C"/>
              </a:solidFill>
              <a:latin typeface="Lato"/>
              <a:ea typeface="Lato"/>
              <a:cs typeface="Lato"/>
              <a:sym typeface="Lato"/>
            </a:endParaRPr>
          </a:p>
        </p:txBody>
      </p:sp>
      <p:cxnSp>
        <p:nvCxnSpPr>
          <p:cNvPr id="216" name="Google Shape;216;p17"/>
          <p:cNvCxnSpPr/>
          <p:nvPr/>
        </p:nvCxnSpPr>
        <p:spPr>
          <a:xfrm>
            <a:off x="547250" y="3142250"/>
            <a:ext cx="0" cy="507900"/>
          </a:xfrm>
          <a:prstGeom prst="straightConnector1">
            <a:avLst/>
          </a:prstGeom>
          <a:noFill/>
          <a:ln cap="flat" cmpd="sng" w="19050">
            <a:solidFill>
              <a:schemeClr val="dk2"/>
            </a:solidFill>
            <a:prstDash val="solid"/>
            <a:round/>
            <a:headEnd len="sm" w="sm" type="none"/>
            <a:tailEnd len="med" w="med" type="triangle"/>
          </a:ln>
        </p:spPr>
      </p:cxnSp>
      <p:cxnSp>
        <p:nvCxnSpPr>
          <p:cNvPr id="217" name="Google Shape;217;p17"/>
          <p:cNvCxnSpPr/>
          <p:nvPr/>
        </p:nvCxnSpPr>
        <p:spPr>
          <a:xfrm>
            <a:off x="1031000" y="3142250"/>
            <a:ext cx="0" cy="507900"/>
          </a:xfrm>
          <a:prstGeom prst="straightConnector1">
            <a:avLst/>
          </a:prstGeom>
          <a:noFill/>
          <a:ln cap="flat" cmpd="sng" w="19050">
            <a:solidFill>
              <a:schemeClr val="dk2"/>
            </a:solidFill>
            <a:prstDash val="solid"/>
            <a:round/>
            <a:headEnd len="sm" w="sm" type="none"/>
            <a:tailEnd len="med" w="med" type="triangle"/>
          </a:ln>
        </p:spPr>
      </p:cxnSp>
      <p:cxnSp>
        <p:nvCxnSpPr>
          <p:cNvPr id="218" name="Google Shape;218;p17"/>
          <p:cNvCxnSpPr/>
          <p:nvPr/>
        </p:nvCxnSpPr>
        <p:spPr>
          <a:xfrm>
            <a:off x="1716500" y="3142250"/>
            <a:ext cx="0" cy="507900"/>
          </a:xfrm>
          <a:prstGeom prst="straightConnector1">
            <a:avLst/>
          </a:prstGeom>
          <a:noFill/>
          <a:ln cap="flat" cmpd="sng" w="19050">
            <a:solidFill>
              <a:schemeClr val="dk2"/>
            </a:solidFill>
            <a:prstDash val="solid"/>
            <a:round/>
            <a:headEnd len="sm" w="sm" type="none"/>
            <a:tailEnd len="med" w="med" type="triangle"/>
          </a:ln>
        </p:spPr>
      </p:cxnSp>
      <p:cxnSp>
        <p:nvCxnSpPr>
          <p:cNvPr id="219" name="Google Shape;219;p17"/>
          <p:cNvCxnSpPr/>
          <p:nvPr/>
        </p:nvCxnSpPr>
        <p:spPr>
          <a:xfrm>
            <a:off x="2589250" y="3142250"/>
            <a:ext cx="0" cy="507900"/>
          </a:xfrm>
          <a:prstGeom prst="straightConnector1">
            <a:avLst/>
          </a:prstGeom>
          <a:noFill/>
          <a:ln cap="flat" cmpd="sng" w="19050">
            <a:solidFill>
              <a:schemeClr val="dk2"/>
            </a:solidFill>
            <a:prstDash val="solid"/>
            <a:round/>
            <a:headEnd len="sm" w="sm" type="none"/>
            <a:tailEnd len="med" w="med" type="triangle"/>
          </a:ln>
        </p:spPr>
      </p:cxnSp>
      <p:sp>
        <p:nvSpPr>
          <p:cNvPr id="220" name="Google Shape;220;p17"/>
          <p:cNvSpPr txBox="1"/>
          <p:nvPr/>
        </p:nvSpPr>
        <p:spPr>
          <a:xfrm>
            <a:off x="173050" y="3617250"/>
            <a:ext cx="7347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Lato"/>
                <a:ea typeface="Lato"/>
                <a:cs typeface="Lato"/>
                <a:sym typeface="Lato"/>
              </a:rPr>
              <a:t>subject</a:t>
            </a:r>
            <a:endParaRPr b="0" i="0" sz="1200" u="none" cap="none" strike="noStrike">
              <a:solidFill>
                <a:srgbClr val="000000"/>
              </a:solidFill>
              <a:latin typeface="Lato"/>
              <a:ea typeface="Lato"/>
              <a:cs typeface="Lato"/>
              <a:sym typeface="Lato"/>
            </a:endParaRPr>
          </a:p>
        </p:txBody>
      </p:sp>
      <p:sp>
        <p:nvSpPr>
          <p:cNvPr id="221" name="Google Shape;221;p17"/>
          <p:cNvSpPr txBox="1"/>
          <p:nvPr/>
        </p:nvSpPr>
        <p:spPr>
          <a:xfrm>
            <a:off x="764525" y="3617250"/>
            <a:ext cx="7347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Lato"/>
                <a:ea typeface="Lato"/>
                <a:cs typeface="Lato"/>
                <a:sym typeface="Lato"/>
              </a:rPr>
              <a:t>verb</a:t>
            </a:r>
            <a:endParaRPr b="0" i="0" sz="1200" u="none" cap="none" strike="noStrike">
              <a:solidFill>
                <a:srgbClr val="000000"/>
              </a:solidFill>
              <a:latin typeface="Lato"/>
              <a:ea typeface="Lato"/>
              <a:cs typeface="Lato"/>
              <a:sym typeface="Lato"/>
            </a:endParaRPr>
          </a:p>
        </p:txBody>
      </p:sp>
      <p:sp>
        <p:nvSpPr>
          <p:cNvPr id="222" name="Google Shape;222;p17"/>
          <p:cNvSpPr txBox="1"/>
          <p:nvPr/>
        </p:nvSpPr>
        <p:spPr>
          <a:xfrm>
            <a:off x="1349150" y="3650150"/>
            <a:ext cx="734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Lato"/>
                <a:ea typeface="Lato"/>
                <a:cs typeface="Lato"/>
                <a:sym typeface="Lato"/>
              </a:rPr>
              <a:t>Indirect object</a:t>
            </a:r>
            <a:endParaRPr b="0" i="0" sz="1200" u="none" cap="none" strike="noStrike">
              <a:solidFill>
                <a:srgbClr val="000000"/>
              </a:solidFill>
              <a:latin typeface="Lato"/>
              <a:ea typeface="Lato"/>
              <a:cs typeface="Lato"/>
              <a:sym typeface="Lato"/>
            </a:endParaRPr>
          </a:p>
        </p:txBody>
      </p:sp>
      <p:sp>
        <p:nvSpPr>
          <p:cNvPr id="223" name="Google Shape;223;p17"/>
          <p:cNvSpPr txBox="1"/>
          <p:nvPr/>
        </p:nvSpPr>
        <p:spPr>
          <a:xfrm>
            <a:off x="2221900" y="3730500"/>
            <a:ext cx="734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Lato"/>
                <a:ea typeface="Lato"/>
                <a:cs typeface="Lato"/>
                <a:sym typeface="Lato"/>
              </a:rPr>
              <a:t>direct object</a:t>
            </a:r>
            <a:endParaRPr b="0" i="0" sz="1200" u="none" cap="none" strike="noStrike">
              <a:solidFill>
                <a:srgbClr val="000000"/>
              </a:solidFill>
              <a:latin typeface="Lato"/>
              <a:ea typeface="Lato"/>
              <a:cs typeface="Lato"/>
              <a:sym typeface="Lato"/>
            </a:endParaRPr>
          </a:p>
        </p:txBody>
      </p:sp>
      <p:cxnSp>
        <p:nvCxnSpPr>
          <p:cNvPr id="224" name="Google Shape;224;p17"/>
          <p:cNvCxnSpPr/>
          <p:nvPr/>
        </p:nvCxnSpPr>
        <p:spPr>
          <a:xfrm>
            <a:off x="3130650" y="3000150"/>
            <a:ext cx="774000" cy="12000"/>
          </a:xfrm>
          <a:prstGeom prst="straightConnector1">
            <a:avLst/>
          </a:prstGeom>
          <a:noFill/>
          <a:ln cap="flat" cmpd="sng" w="19050">
            <a:solidFill>
              <a:schemeClr val="dk2"/>
            </a:solidFill>
            <a:prstDash val="solid"/>
            <a:round/>
            <a:headEnd len="sm" w="sm" type="none"/>
            <a:tailEnd len="med" w="med" type="triangle"/>
          </a:ln>
        </p:spPr>
      </p:cxnSp>
      <p:cxnSp>
        <p:nvCxnSpPr>
          <p:cNvPr id="225" name="Google Shape;225;p17"/>
          <p:cNvCxnSpPr/>
          <p:nvPr/>
        </p:nvCxnSpPr>
        <p:spPr>
          <a:xfrm>
            <a:off x="4516875" y="3753600"/>
            <a:ext cx="0" cy="507900"/>
          </a:xfrm>
          <a:prstGeom prst="straightConnector1">
            <a:avLst/>
          </a:prstGeom>
          <a:noFill/>
          <a:ln cap="flat" cmpd="sng" w="19050">
            <a:solidFill>
              <a:schemeClr val="dk2"/>
            </a:solidFill>
            <a:prstDash val="solid"/>
            <a:round/>
            <a:headEnd len="sm" w="sm" type="none"/>
            <a:tailEnd len="med" w="med" type="triangle"/>
          </a:ln>
        </p:spPr>
      </p:cxnSp>
      <p:sp>
        <p:nvSpPr>
          <p:cNvPr id="226" name="Google Shape;226;p17"/>
          <p:cNvSpPr txBox="1"/>
          <p:nvPr/>
        </p:nvSpPr>
        <p:spPr>
          <a:xfrm>
            <a:off x="4149525" y="4284600"/>
            <a:ext cx="22764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Lato"/>
                <a:ea typeface="Lato"/>
                <a:cs typeface="Lato"/>
                <a:sym typeface="Lato"/>
              </a:rPr>
              <a:t>direct object becomes subject</a:t>
            </a:r>
            <a:endParaRPr b="0" i="0" sz="1200" u="none" cap="none" strike="noStrike">
              <a:solidFill>
                <a:srgbClr val="000000"/>
              </a:solidFill>
              <a:latin typeface="Lato"/>
              <a:ea typeface="Lato"/>
              <a:cs typeface="Lato"/>
              <a:sym typeface="Lat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18"/>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Note</a:t>
            </a:r>
            <a:endParaRPr/>
          </a:p>
        </p:txBody>
      </p:sp>
      <p:sp>
        <p:nvSpPr>
          <p:cNvPr id="232" name="Google Shape;232;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When the </a:t>
            </a:r>
            <a:r>
              <a:rPr lang="en" u="sng"/>
              <a:t>direct object </a:t>
            </a:r>
            <a:r>
              <a:rPr lang="en"/>
              <a:t>of the active sentence is the subject of the passive sentence, we use the prepositions </a:t>
            </a:r>
            <a:r>
              <a:rPr lang="en">
                <a:solidFill>
                  <a:schemeClr val="dk1"/>
                </a:solidFill>
              </a:rPr>
              <a:t>to</a:t>
            </a:r>
            <a:r>
              <a:rPr lang="en"/>
              <a:t> or </a:t>
            </a:r>
            <a:r>
              <a:rPr lang="en">
                <a:solidFill>
                  <a:schemeClr val="dk1"/>
                </a:solidFill>
              </a:rPr>
              <a:t>for</a:t>
            </a:r>
            <a:r>
              <a:rPr lang="en"/>
              <a:t> before the indirect object.</a:t>
            </a:r>
            <a:endParaRPr/>
          </a:p>
          <a:p>
            <a:pPr indent="0" lvl="0" marL="0" rtl="0" algn="l">
              <a:lnSpc>
                <a:spcPct val="115000"/>
              </a:lnSpc>
              <a:spcBef>
                <a:spcPts val="1200"/>
              </a:spcBef>
              <a:spcAft>
                <a:spcPts val="0"/>
              </a:spcAft>
              <a:buSzPts val="1800"/>
              <a:buNone/>
            </a:pPr>
            <a:r>
              <a:rPr lang="en"/>
              <a:t>They offered him </a:t>
            </a:r>
            <a:r>
              <a:rPr lang="en">
                <a:solidFill>
                  <a:schemeClr val="dk1"/>
                </a:solidFill>
              </a:rPr>
              <a:t>the job</a:t>
            </a:r>
            <a:r>
              <a:rPr lang="en"/>
              <a:t>.                            =                      The job was offered </a:t>
            </a:r>
            <a:r>
              <a:rPr lang="en">
                <a:solidFill>
                  <a:schemeClr val="dk1"/>
                </a:solidFill>
              </a:rPr>
              <a:t>to</a:t>
            </a:r>
            <a:r>
              <a:rPr lang="en"/>
              <a:t> him.</a:t>
            </a:r>
            <a:endParaRPr/>
          </a:p>
          <a:p>
            <a:pPr indent="0" lvl="0" marL="0" rtl="0" algn="l">
              <a:lnSpc>
                <a:spcPct val="115000"/>
              </a:lnSpc>
              <a:spcBef>
                <a:spcPts val="1200"/>
              </a:spcBef>
              <a:spcAft>
                <a:spcPts val="0"/>
              </a:spcAft>
              <a:buSzPts val="1800"/>
              <a:buNone/>
            </a:pPr>
            <a:r>
              <a:rPr lang="en"/>
              <a:t>She bought me </a:t>
            </a:r>
            <a:r>
              <a:rPr lang="en">
                <a:solidFill>
                  <a:schemeClr val="dk1"/>
                </a:solidFill>
              </a:rPr>
              <a:t>a present</a:t>
            </a:r>
            <a:r>
              <a:rPr lang="en"/>
              <a:t>.                           =                       A present was bought </a:t>
            </a:r>
            <a:r>
              <a:rPr lang="en">
                <a:solidFill>
                  <a:schemeClr val="dk1"/>
                </a:solidFill>
              </a:rPr>
              <a:t>for</a:t>
            </a:r>
            <a:r>
              <a:rPr lang="en"/>
              <a:t> me.</a:t>
            </a:r>
            <a:endParaRPr/>
          </a:p>
          <a:p>
            <a:pPr indent="0" lvl="0" marL="0" rtl="0" algn="l">
              <a:lnSpc>
                <a:spcPct val="115000"/>
              </a:lnSpc>
              <a:spcBef>
                <a:spcPts val="1200"/>
              </a:spcBef>
              <a:spcAft>
                <a:spcPts val="1200"/>
              </a:spcAft>
              <a:buSzPts val="18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9"/>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That-clauses in the passive voice</a:t>
            </a:r>
            <a:endParaRPr/>
          </a:p>
        </p:txBody>
      </p:sp>
      <p:sp>
        <p:nvSpPr>
          <p:cNvPr id="238" name="Google Shape;238;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Some verbs like </a:t>
            </a:r>
            <a:r>
              <a:rPr lang="en">
                <a:solidFill>
                  <a:schemeClr val="dk1"/>
                </a:solidFill>
              </a:rPr>
              <a:t>believe, consider, expect, find, know, report, say, think, understand</a:t>
            </a:r>
            <a:r>
              <a:rPr lang="en"/>
              <a:t> etc. take that-clause as an object in the Active voice. The passive voice is formed as follows:</a:t>
            </a:r>
            <a:endParaRPr/>
          </a:p>
          <a:p>
            <a:pPr indent="0" lvl="0" marL="0" rtl="0" algn="l">
              <a:lnSpc>
                <a:spcPct val="115000"/>
              </a:lnSpc>
              <a:spcBef>
                <a:spcPts val="1200"/>
              </a:spcBef>
              <a:spcAft>
                <a:spcPts val="0"/>
              </a:spcAft>
              <a:buSzPts val="1800"/>
              <a:buNone/>
            </a:pPr>
            <a:r>
              <a:rPr lang="en"/>
              <a:t>Active voice: People say that the film is excellent </a:t>
            </a:r>
            <a:endParaRPr/>
          </a:p>
          <a:p>
            <a:pPr indent="0" lvl="0" marL="0" rtl="0" algn="l">
              <a:lnSpc>
                <a:spcPct val="115000"/>
              </a:lnSpc>
              <a:spcBef>
                <a:spcPts val="1200"/>
              </a:spcBef>
              <a:spcAft>
                <a:spcPts val="0"/>
              </a:spcAft>
              <a:buSzPts val="1800"/>
              <a:buNone/>
            </a:pPr>
            <a:r>
              <a:rPr lang="en"/>
              <a:t>Passive voice: </a:t>
            </a:r>
            <a:r>
              <a:rPr lang="en">
                <a:solidFill>
                  <a:schemeClr val="dk1"/>
                </a:solidFill>
              </a:rPr>
              <a:t>It is said that</a:t>
            </a:r>
            <a:r>
              <a:rPr lang="en"/>
              <a:t> the film is excellent </a:t>
            </a:r>
            <a:r>
              <a:rPr lang="en">
                <a:solidFill>
                  <a:srgbClr val="6FA8DC"/>
                </a:solidFill>
              </a:rPr>
              <a:t>OR</a:t>
            </a:r>
            <a:r>
              <a:rPr lang="en"/>
              <a:t> The film i</a:t>
            </a:r>
            <a:r>
              <a:rPr lang="en">
                <a:solidFill>
                  <a:schemeClr val="dk1"/>
                </a:solidFill>
              </a:rPr>
              <a:t>s said to be</a:t>
            </a:r>
            <a:r>
              <a:rPr lang="en"/>
              <a:t> excellent.</a:t>
            </a:r>
            <a:endParaRPr/>
          </a:p>
          <a:p>
            <a:pPr indent="0" lvl="0" marL="0" rtl="0" algn="l">
              <a:lnSpc>
                <a:spcPct val="115000"/>
              </a:lnSpc>
              <a:spcBef>
                <a:spcPts val="1200"/>
              </a:spcBef>
              <a:spcAft>
                <a:spcPts val="0"/>
              </a:spcAft>
              <a:buSzPts val="1800"/>
              <a:buNone/>
            </a:pPr>
            <a:r>
              <a:rPr lang="en"/>
              <a:t>Active voice: Some people believe that Math is hard.</a:t>
            </a:r>
            <a:endParaRPr/>
          </a:p>
          <a:p>
            <a:pPr indent="0" lvl="0" marL="0" rtl="0" algn="l">
              <a:lnSpc>
                <a:spcPct val="115000"/>
              </a:lnSpc>
              <a:spcBef>
                <a:spcPts val="1200"/>
              </a:spcBef>
              <a:spcAft>
                <a:spcPts val="1200"/>
              </a:spcAft>
              <a:buSzPts val="1800"/>
              <a:buNone/>
            </a:pPr>
            <a:r>
              <a:rPr lang="en"/>
              <a:t>Passive: Math </a:t>
            </a:r>
            <a:r>
              <a:rPr lang="en">
                <a:solidFill>
                  <a:schemeClr val="dk1"/>
                </a:solidFill>
              </a:rPr>
              <a:t>is believed to be </a:t>
            </a:r>
            <a:r>
              <a:rPr lang="en"/>
              <a:t>hard </a:t>
            </a:r>
            <a:r>
              <a:rPr lang="en">
                <a:solidFill>
                  <a:srgbClr val="6FA8DC"/>
                </a:solidFill>
              </a:rPr>
              <a:t>OR</a:t>
            </a:r>
            <a:r>
              <a:rPr lang="en"/>
              <a:t> </a:t>
            </a:r>
            <a:r>
              <a:rPr lang="en">
                <a:solidFill>
                  <a:schemeClr val="dk1"/>
                </a:solidFill>
              </a:rPr>
              <a:t>It is believed that </a:t>
            </a:r>
            <a:r>
              <a:rPr lang="en"/>
              <a:t>Math is hard.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
          <p:cNvSpPr txBox="1"/>
          <p:nvPr/>
        </p:nvSpPr>
        <p:spPr>
          <a:xfrm>
            <a:off x="198300" y="123950"/>
            <a:ext cx="41025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1" i="0" lang="en" sz="2000" u="sng" cap="none" strike="noStrike">
                <a:solidFill>
                  <a:srgbClr val="000000"/>
                </a:solidFill>
                <a:latin typeface="Lato"/>
                <a:ea typeface="Lato"/>
                <a:cs typeface="Lato"/>
                <a:sym typeface="Lato"/>
              </a:rPr>
              <a:t>Active voice </a:t>
            </a:r>
            <a:endParaRPr b="1" i="0" sz="2000" u="sng" cap="none" strike="noStrike">
              <a:solidFill>
                <a:srgbClr val="000000"/>
              </a:solidFill>
              <a:latin typeface="Lato"/>
              <a:ea typeface="Lato"/>
              <a:cs typeface="Lato"/>
              <a:sym typeface="Lato"/>
            </a:endParaRPr>
          </a:p>
        </p:txBody>
      </p:sp>
      <p:sp>
        <p:nvSpPr>
          <p:cNvPr id="65" name="Google Shape;65;p2"/>
          <p:cNvSpPr txBox="1"/>
          <p:nvPr/>
        </p:nvSpPr>
        <p:spPr>
          <a:xfrm>
            <a:off x="4672525" y="136325"/>
            <a:ext cx="27639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1" i="0" lang="en" sz="2000" u="sng" cap="none" strike="noStrike">
                <a:solidFill>
                  <a:srgbClr val="000000"/>
                </a:solidFill>
                <a:latin typeface="Lato"/>
                <a:ea typeface="Lato"/>
                <a:cs typeface="Lato"/>
                <a:sym typeface="Lato"/>
              </a:rPr>
              <a:t>Passive voice </a:t>
            </a:r>
            <a:endParaRPr b="1" i="0" sz="2000" u="sng" cap="none" strike="noStrike">
              <a:solidFill>
                <a:srgbClr val="000000"/>
              </a:solidFill>
              <a:latin typeface="Lato"/>
              <a:ea typeface="Lato"/>
              <a:cs typeface="Lato"/>
              <a:sym typeface="Lato"/>
            </a:endParaRPr>
          </a:p>
        </p:txBody>
      </p:sp>
      <p:sp>
        <p:nvSpPr>
          <p:cNvPr id="66" name="Google Shape;66;p2"/>
          <p:cNvSpPr txBox="1"/>
          <p:nvPr/>
        </p:nvSpPr>
        <p:spPr>
          <a:xfrm>
            <a:off x="136350" y="673913"/>
            <a:ext cx="42264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It tells us what a person or a  thing does. </a:t>
            </a:r>
            <a:endParaRPr b="0" i="0" sz="1800" u="none" cap="none" strike="noStrike">
              <a:solidFill>
                <a:srgbClr val="000000"/>
              </a:solidFill>
              <a:latin typeface="Lato"/>
              <a:ea typeface="Lato"/>
              <a:cs typeface="Lato"/>
              <a:sym typeface="Lato"/>
            </a:endParaRPr>
          </a:p>
        </p:txBody>
      </p:sp>
      <p:sp>
        <p:nvSpPr>
          <p:cNvPr id="67" name="Google Shape;67;p2"/>
          <p:cNvSpPr txBox="1"/>
          <p:nvPr/>
        </p:nvSpPr>
        <p:spPr>
          <a:xfrm>
            <a:off x="4808850" y="628925"/>
            <a:ext cx="41025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It tells us what is done to someone or something. </a:t>
            </a:r>
            <a:endParaRPr b="0" i="0" sz="1800" u="none" cap="none" strike="noStrike">
              <a:solidFill>
                <a:srgbClr val="000000"/>
              </a:solidFill>
              <a:latin typeface="Lato"/>
              <a:ea typeface="Lato"/>
              <a:cs typeface="Lato"/>
              <a:sym typeface="Lato"/>
            </a:endParaRPr>
          </a:p>
        </p:txBody>
      </p:sp>
      <p:sp>
        <p:nvSpPr>
          <p:cNvPr id="68" name="Google Shape;68;p2"/>
          <p:cNvSpPr txBox="1"/>
          <p:nvPr/>
        </p:nvSpPr>
        <p:spPr>
          <a:xfrm>
            <a:off x="198300" y="1192963"/>
            <a:ext cx="41025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The </a:t>
            </a:r>
            <a:r>
              <a:rPr b="1" i="0" lang="en" sz="1800" u="none" cap="none" strike="noStrike">
                <a:solidFill>
                  <a:schemeClr val="dk1"/>
                </a:solidFill>
                <a:latin typeface="Lato"/>
                <a:ea typeface="Lato"/>
                <a:cs typeface="Lato"/>
                <a:sym typeface="Lato"/>
              </a:rPr>
              <a:t>subject</a:t>
            </a:r>
            <a:r>
              <a:rPr b="0" i="0" lang="en" sz="1800" u="none" cap="none" strike="noStrike">
                <a:solidFill>
                  <a:srgbClr val="000000"/>
                </a:solidFill>
                <a:latin typeface="Lato"/>
                <a:ea typeface="Lato"/>
                <a:cs typeface="Lato"/>
                <a:sym typeface="Lato"/>
              </a:rPr>
              <a:t> </a:t>
            </a:r>
            <a:r>
              <a:rPr b="1" i="0" lang="en" sz="1800" u="none" cap="none" strike="noStrike">
                <a:solidFill>
                  <a:srgbClr val="000000"/>
                </a:solidFill>
                <a:latin typeface="Lato"/>
                <a:ea typeface="Lato"/>
                <a:cs typeface="Lato"/>
                <a:sym typeface="Lato"/>
              </a:rPr>
              <a:t>does</a:t>
            </a:r>
            <a:r>
              <a:rPr b="0" i="0" lang="en" sz="1800" u="none" cap="none" strike="noStrike">
                <a:solidFill>
                  <a:srgbClr val="000000"/>
                </a:solidFill>
                <a:latin typeface="Lato"/>
                <a:ea typeface="Lato"/>
                <a:cs typeface="Lato"/>
                <a:sym typeface="Lato"/>
              </a:rPr>
              <a:t> the </a:t>
            </a:r>
            <a:r>
              <a:rPr b="1" i="0" lang="en" sz="1800" u="none" cap="none" strike="noStrike">
                <a:solidFill>
                  <a:schemeClr val="dk2"/>
                </a:solidFill>
                <a:latin typeface="Lato"/>
                <a:ea typeface="Lato"/>
                <a:cs typeface="Lato"/>
                <a:sym typeface="Lato"/>
              </a:rPr>
              <a:t>action</a:t>
            </a:r>
            <a:r>
              <a:rPr b="0" i="0" lang="en" sz="1800" u="none" cap="none" strike="noStrike">
                <a:solidFill>
                  <a:srgbClr val="000000"/>
                </a:solidFill>
                <a:latin typeface="Lato"/>
                <a:ea typeface="Lato"/>
                <a:cs typeface="Lato"/>
                <a:sym typeface="Lato"/>
              </a:rPr>
              <a:t> (verb) on the</a:t>
            </a:r>
            <a:r>
              <a:rPr b="0" i="0" lang="en" sz="1800" u="none" cap="none" strike="noStrike">
                <a:solidFill>
                  <a:schemeClr val="accent3"/>
                </a:solidFill>
                <a:latin typeface="Lato"/>
                <a:ea typeface="Lato"/>
                <a:cs typeface="Lato"/>
                <a:sym typeface="Lato"/>
              </a:rPr>
              <a:t> </a:t>
            </a:r>
            <a:r>
              <a:rPr b="1" i="0" lang="en" sz="1800" u="none" cap="none" strike="noStrike">
                <a:solidFill>
                  <a:schemeClr val="accent3"/>
                </a:solidFill>
                <a:latin typeface="Lato"/>
                <a:ea typeface="Lato"/>
                <a:cs typeface="Lato"/>
                <a:sym typeface="Lato"/>
              </a:rPr>
              <a:t>object</a:t>
            </a:r>
            <a:r>
              <a:rPr b="0" i="0" lang="en" sz="1800" u="none" cap="none" strike="noStrike">
                <a:solidFill>
                  <a:srgbClr val="000000"/>
                </a:solidFill>
                <a:latin typeface="Lato"/>
                <a:ea typeface="Lato"/>
                <a:cs typeface="Lato"/>
                <a:sym typeface="Lato"/>
              </a:rPr>
              <a:t>. </a:t>
            </a:r>
            <a:endParaRPr b="0" i="0" sz="1800" u="none" cap="none" strike="noStrike">
              <a:solidFill>
                <a:srgbClr val="000000"/>
              </a:solidFill>
              <a:latin typeface="Lato"/>
              <a:ea typeface="Lato"/>
              <a:cs typeface="Lato"/>
              <a:sym typeface="Lato"/>
            </a:endParaRPr>
          </a:p>
        </p:txBody>
      </p:sp>
      <p:sp>
        <p:nvSpPr>
          <p:cNvPr id="69" name="Google Shape;69;p2"/>
          <p:cNvSpPr txBox="1"/>
          <p:nvPr/>
        </p:nvSpPr>
        <p:spPr>
          <a:xfrm>
            <a:off x="657000" y="2046575"/>
            <a:ext cx="2822700" cy="4617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 sz="1800" u="none" cap="none" strike="noStrike">
                <a:solidFill>
                  <a:schemeClr val="dk1"/>
                </a:solidFill>
                <a:latin typeface="Lato"/>
                <a:ea typeface="Lato"/>
                <a:cs typeface="Lato"/>
                <a:sym typeface="Lato"/>
              </a:rPr>
              <a:t>Subject</a:t>
            </a:r>
            <a:r>
              <a:rPr b="1" i="0" lang="en" sz="1800" u="none" cap="none" strike="noStrike">
                <a:solidFill>
                  <a:srgbClr val="000000"/>
                </a:solidFill>
                <a:latin typeface="Lato"/>
                <a:ea typeface="Lato"/>
                <a:cs typeface="Lato"/>
                <a:sym typeface="Lato"/>
              </a:rPr>
              <a:t> + </a:t>
            </a:r>
            <a:r>
              <a:rPr b="1" i="0" lang="en" sz="1800" u="none" cap="none" strike="noStrike">
                <a:solidFill>
                  <a:schemeClr val="dk2"/>
                </a:solidFill>
                <a:latin typeface="Lato"/>
                <a:ea typeface="Lato"/>
                <a:cs typeface="Lato"/>
                <a:sym typeface="Lato"/>
              </a:rPr>
              <a:t>action</a:t>
            </a:r>
            <a:r>
              <a:rPr b="1" i="0" lang="en" sz="1800" u="none" cap="none" strike="noStrike">
                <a:solidFill>
                  <a:srgbClr val="000000"/>
                </a:solidFill>
                <a:latin typeface="Lato"/>
                <a:ea typeface="Lato"/>
                <a:cs typeface="Lato"/>
                <a:sym typeface="Lato"/>
              </a:rPr>
              <a:t> + </a:t>
            </a:r>
            <a:r>
              <a:rPr b="1" i="0" lang="en" sz="1800" u="none" cap="none" strike="noStrike">
                <a:solidFill>
                  <a:schemeClr val="accent3"/>
                </a:solidFill>
                <a:latin typeface="Lato"/>
                <a:ea typeface="Lato"/>
                <a:cs typeface="Lato"/>
                <a:sym typeface="Lato"/>
              </a:rPr>
              <a:t>object</a:t>
            </a:r>
            <a:endParaRPr b="1" i="0" sz="1800" u="none" cap="none" strike="noStrike">
              <a:solidFill>
                <a:schemeClr val="accent3"/>
              </a:solidFill>
              <a:latin typeface="Lato"/>
              <a:ea typeface="Lato"/>
              <a:cs typeface="Lato"/>
              <a:sym typeface="Lato"/>
            </a:endParaRPr>
          </a:p>
        </p:txBody>
      </p:sp>
      <p:sp>
        <p:nvSpPr>
          <p:cNvPr id="70" name="Google Shape;70;p2"/>
          <p:cNvSpPr txBox="1"/>
          <p:nvPr/>
        </p:nvSpPr>
        <p:spPr>
          <a:xfrm>
            <a:off x="198300" y="2677100"/>
            <a:ext cx="14253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Examples : </a:t>
            </a:r>
            <a:endParaRPr b="0" i="0" sz="1800" u="none" cap="none" strike="noStrike">
              <a:solidFill>
                <a:srgbClr val="000000"/>
              </a:solidFill>
              <a:latin typeface="Lato"/>
              <a:ea typeface="Lato"/>
              <a:cs typeface="Lato"/>
              <a:sym typeface="Lato"/>
            </a:endParaRPr>
          </a:p>
        </p:txBody>
      </p:sp>
      <p:sp>
        <p:nvSpPr>
          <p:cNvPr id="71" name="Google Shape;71;p2"/>
          <p:cNvSpPr txBox="1"/>
          <p:nvPr/>
        </p:nvSpPr>
        <p:spPr>
          <a:xfrm>
            <a:off x="198300" y="3251250"/>
            <a:ext cx="4102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accent5"/>
                </a:solidFill>
                <a:latin typeface="Lato"/>
                <a:ea typeface="Lato"/>
                <a:cs typeface="Lato"/>
                <a:sym typeface="Lato"/>
              </a:rPr>
              <a:t>- He waters the plants.</a:t>
            </a:r>
            <a:endParaRPr b="0" i="0" sz="1800" u="none" cap="none" strike="noStrike">
              <a:solidFill>
                <a:schemeClr val="accent5"/>
              </a:solidFill>
              <a:latin typeface="Lato"/>
              <a:ea typeface="Lato"/>
              <a:cs typeface="Lato"/>
              <a:sym typeface="Lato"/>
            </a:endParaRPr>
          </a:p>
        </p:txBody>
      </p:sp>
      <p:sp>
        <p:nvSpPr>
          <p:cNvPr id="72" name="Google Shape;72;p2"/>
          <p:cNvSpPr txBox="1"/>
          <p:nvPr/>
        </p:nvSpPr>
        <p:spPr>
          <a:xfrm>
            <a:off x="198300" y="3682200"/>
            <a:ext cx="27639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accent5"/>
                </a:solidFill>
                <a:latin typeface="Lato"/>
                <a:ea typeface="Lato"/>
                <a:cs typeface="Lato"/>
                <a:sym typeface="Lato"/>
              </a:rPr>
              <a:t>-Lory posted her picture on Instagram.</a:t>
            </a:r>
            <a:endParaRPr b="0" i="0" sz="1800" u="none" cap="none" strike="noStrike">
              <a:solidFill>
                <a:schemeClr val="accent5"/>
              </a:solidFill>
              <a:latin typeface="Lato"/>
              <a:ea typeface="Lato"/>
              <a:cs typeface="Lato"/>
              <a:sym typeface="Lato"/>
            </a:endParaRPr>
          </a:p>
        </p:txBody>
      </p:sp>
      <p:sp>
        <p:nvSpPr>
          <p:cNvPr id="73" name="Google Shape;73;p2"/>
          <p:cNvSpPr txBox="1"/>
          <p:nvPr/>
        </p:nvSpPr>
        <p:spPr>
          <a:xfrm>
            <a:off x="198300" y="4300700"/>
            <a:ext cx="27639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accent5"/>
                </a:solidFill>
                <a:latin typeface="Lato"/>
                <a:ea typeface="Lato"/>
                <a:cs typeface="Lato"/>
                <a:sym typeface="Lato"/>
              </a:rPr>
              <a:t>-She moved the couch. </a:t>
            </a:r>
            <a:endParaRPr b="0" i="0" sz="1800" u="none" cap="none" strike="noStrike">
              <a:solidFill>
                <a:schemeClr val="accent5"/>
              </a:solidFill>
              <a:latin typeface="Lato"/>
              <a:ea typeface="Lato"/>
              <a:cs typeface="Lato"/>
              <a:sym typeface="Lato"/>
            </a:endParaRPr>
          </a:p>
        </p:txBody>
      </p:sp>
      <p:sp>
        <p:nvSpPr>
          <p:cNvPr id="74" name="Google Shape;74;p2"/>
          <p:cNvSpPr txBox="1"/>
          <p:nvPr/>
        </p:nvSpPr>
        <p:spPr>
          <a:xfrm>
            <a:off x="4833650" y="1388125"/>
            <a:ext cx="39288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The </a:t>
            </a:r>
            <a:r>
              <a:rPr b="1" i="0" lang="en" sz="1800" u="none" cap="none" strike="noStrike">
                <a:solidFill>
                  <a:schemeClr val="accent6"/>
                </a:solidFill>
                <a:latin typeface="Lato"/>
                <a:ea typeface="Lato"/>
                <a:cs typeface="Lato"/>
                <a:sym typeface="Lato"/>
              </a:rPr>
              <a:t>subject </a:t>
            </a:r>
            <a:r>
              <a:rPr b="1" i="0" lang="en" sz="1800" u="none" cap="none" strike="noStrike">
                <a:solidFill>
                  <a:srgbClr val="000000"/>
                </a:solidFill>
                <a:latin typeface="Lato"/>
                <a:ea typeface="Lato"/>
                <a:cs typeface="Lato"/>
                <a:sym typeface="Lato"/>
              </a:rPr>
              <a:t>receives</a:t>
            </a:r>
            <a:r>
              <a:rPr b="0" i="0" lang="en" sz="1800" u="none" cap="none" strike="noStrike">
                <a:solidFill>
                  <a:srgbClr val="000000"/>
                </a:solidFill>
                <a:latin typeface="Lato"/>
                <a:ea typeface="Lato"/>
                <a:cs typeface="Lato"/>
                <a:sym typeface="Lato"/>
              </a:rPr>
              <a:t> the </a:t>
            </a:r>
            <a:r>
              <a:rPr b="0" i="0" lang="en" sz="1800" u="none" cap="none" strike="noStrike">
                <a:solidFill>
                  <a:schemeClr val="dk2"/>
                </a:solidFill>
                <a:latin typeface="Lato"/>
                <a:ea typeface="Lato"/>
                <a:cs typeface="Lato"/>
                <a:sym typeface="Lato"/>
              </a:rPr>
              <a:t>action </a:t>
            </a:r>
            <a:r>
              <a:rPr b="0" i="0" lang="en" sz="1800" u="none" cap="none" strike="noStrike">
                <a:solidFill>
                  <a:srgbClr val="000000"/>
                </a:solidFill>
                <a:latin typeface="Lato"/>
                <a:ea typeface="Lato"/>
                <a:cs typeface="Lato"/>
                <a:sym typeface="Lato"/>
              </a:rPr>
              <a:t>(verb).</a:t>
            </a:r>
            <a:endParaRPr b="0" i="0" sz="1800" u="none" cap="none" strike="noStrike">
              <a:solidFill>
                <a:srgbClr val="000000"/>
              </a:solidFill>
              <a:latin typeface="Lato"/>
              <a:ea typeface="Lato"/>
              <a:cs typeface="Lato"/>
              <a:sym typeface="Lato"/>
            </a:endParaRPr>
          </a:p>
        </p:txBody>
      </p:sp>
      <p:sp>
        <p:nvSpPr>
          <p:cNvPr id="75" name="Google Shape;75;p2"/>
          <p:cNvSpPr txBox="1"/>
          <p:nvPr/>
        </p:nvSpPr>
        <p:spPr>
          <a:xfrm>
            <a:off x="5438100" y="2046575"/>
            <a:ext cx="2763900" cy="4617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 sz="1800" u="none" cap="none" strike="noStrike">
                <a:solidFill>
                  <a:schemeClr val="accent3"/>
                </a:solidFill>
                <a:latin typeface="Lato"/>
                <a:ea typeface="Lato"/>
                <a:cs typeface="Lato"/>
                <a:sym typeface="Lato"/>
              </a:rPr>
              <a:t>Object</a:t>
            </a:r>
            <a:r>
              <a:rPr b="1" i="0" lang="en" sz="1800" u="none" cap="none" strike="noStrike">
                <a:solidFill>
                  <a:srgbClr val="000000"/>
                </a:solidFill>
                <a:latin typeface="Lato"/>
                <a:ea typeface="Lato"/>
                <a:cs typeface="Lato"/>
                <a:sym typeface="Lato"/>
              </a:rPr>
              <a:t> +</a:t>
            </a:r>
            <a:r>
              <a:rPr b="1" i="0" lang="en" sz="1800" u="none" cap="none" strike="noStrike">
                <a:solidFill>
                  <a:schemeClr val="dk2"/>
                </a:solidFill>
                <a:latin typeface="Lato"/>
                <a:ea typeface="Lato"/>
                <a:cs typeface="Lato"/>
                <a:sym typeface="Lato"/>
              </a:rPr>
              <a:t> action</a:t>
            </a:r>
            <a:r>
              <a:rPr b="1" i="0" lang="en" sz="1800" u="none" cap="none" strike="noStrike">
                <a:solidFill>
                  <a:srgbClr val="000000"/>
                </a:solidFill>
                <a:latin typeface="Lato"/>
                <a:ea typeface="Lato"/>
                <a:cs typeface="Lato"/>
                <a:sym typeface="Lato"/>
              </a:rPr>
              <a:t> + </a:t>
            </a:r>
            <a:r>
              <a:rPr b="1" i="0" lang="en" sz="1800" u="none" cap="none" strike="noStrike">
                <a:solidFill>
                  <a:schemeClr val="accent6"/>
                </a:solidFill>
                <a:latin typeface="Lato"/>
                <a:ea typeface="Lato"/>
                <a:cs typeface="Lato"/>
                <a:sym typeface="Lato"/>
              </a:rPr>
              <a:t>subject </a:t>
            </a:r>
            <a:endParaRPr b="1" i="0" sz="1800" u="none" cap="none" strike="noStrike">
              <a:solidFill>
                <a:schemeClr val="accent6"/>
              </a:solidFill>
              <a:latin typeface="Lato"/>
              <a:ea typeface="Lato"/>
              <a:cs typeface="Lato"/>
              <a:sym typeface="Lato"/>
            </a:endParaRPr>
          </a:p>
        </p:txBody>
      </p:sp>
      <p:sp>
        <p:nvSpPr>
          <p:cNvPr id="76" name="Google Shape;76;p2"/>
          <p:cNvSpPr txBox="1"/>
          <p:nvPr/>
        </p:nvSpPr>
        <p:spPr>
          <a:xfrm>
            <a:off x="4833650" y="2609025"/>
            <a:ext cx="162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Lato"/>
                <a:ea typeface="Lato"/>
                <a:cs typeface="Lato"/>
                <a:sym typeface="Lato"/>
              </a:rPr>
              <a:t>Example:</a:t>
            </a:r>
            <a:endParaRPr b="0" i="0" sz="1800" u="none" cap="none" strike="noStrike">
              <a:solidFill>
                <a:srgbClr val="000000"/>
              </a:solidFill>
              <a:latin typeface="Lato"/>
              <a:ea typeface="Lato"/>
              <a:cs typeface="Lato"/>
              <a:sym typeface="Lato"/>
            </a:endParaRPr>
          </a:p>
        </p:txBody>
      </p:sp>
      <p:sp>
        <p:nvSpPr>
          <p:cNvPr id="77" name="Google Shape;77;p2"/>
          <p:cNvSpPr txBox="1"/>
          <p:nvPr/>
        </p:nvSpPr>
        <p:spPr>
          <a:xfrm>
            <a:off x="4808850" y="3070725"/>
            <a:ext cx="35820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accent4"/>
                </a:solidFill>
                <a:latin typeface="Lato"/>
                <a:ea typeface="Lato"/>
                <a:cs typeface="Lato"/>
                <a:sym typeface="Lato"/>
              </a:rPr>
              <a:t>- The plants are watered by him.</a:t>
            </a:r>
            <a:endParaRPr b="0" i="0" sz="1800" u="none" cap="none" strike="noStrike">
              <a:solidFill>
                <a:schemeClr val="accent4"/>
              </a:solidFill>
              <a:latin typeface="Lato"/>
              <a:ea typeface="Lato"/>
              <a:cs typeface="Lato"/>
              <a:sym typeface="Lato"/>
            </a:endParaRPr>
          </a:p>
        </p:txBody>
      </p:sp>
      <p:sp>
        <p:nvSpPr>
          <p:cNvPr id="78" name="Google Shape;78;p2"/>
          <p:cNvSpPr txBox="1"/>
          <p:nvPr/>
        </p:nvSpPr>
        <p:spPr>
          <a:xfrm>
            <a:off x="4808850" y="3682200"/>
            <a:ext cx="34083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accent4"/>
                </a:solidFill>
                <a:latin typeface="Lato"/>
                <a:ea typeface="Lato"/>
                <a:cs typeface="Lato"/>
                <a:sym typeface="Lato"/>
              </a:rPr>
              <a:t>- The picture was posted on Instagram by Lory.</a:t>
            </a:r>
            <a:endParaRPr b="0" i="0" sz="1800" u="none" cap="none" strike="noStrike">
              <a:solidFill>
                <a:schemeClr val="accent4"/>
              </a:solidFill>
              <a:latin typeface="Lato"/>
              <a:ea typeface="Lato"/>
              <a:cs typeface="Lato"/>
              <a:sym typeface="Lato"/>
            </a:endParaRPr>
          </a:p>
        </p:txBody>
      </p:sp>
      <p:sp>
        <p:nvSpPr>
          <p:cNvPr id="79" name="Google Shape;79;p2"/>
          <p:cNvSpPr txBox="1"/>
          <p:nvPr/>
        </p:nvSpPr>
        <p:spPr>
          <a:xfrm>
            <a:off x="5115025" y="3176363"/>
            <a:ext cx="71388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sp>
        <p:nvSpPr>
          <p:cNvPr id="80" name="Google Shape;80;p2"/>
          <p:cNvSpPr txBox="1"/>
          <p:nvPr/>
        </p:nvSpPr>
        <p:spPr>
          <a:xfrm>
            <a:off x="4846050" y="4372075"/>
            <a:ext cx="3507600" cy="446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700"/>
              <a:buFont typeface="Arial"/>
              <a:buNone/>
            </a:pPr>
            <a:r>
              <a:rPr b="0" i="0" lang="en" sz="1700" u="none" cap="none" strike="noStrike">
                <a:solidFill>
                  <a:schemeClr val="accent4"/>
                </a:solidFill>
                <a:latin typeface="Lato"/>
                <a:ea typeface="Lato"/>
                <a:cs typeface="Lato"/>
                <a:sym typeface="Lato"/>
              </a:rPr>
              <a:t>- The couch was moved by her.</a:t>
            </a:r>
            <a:endParaRPr b="0" i="0" sz="1700" u="none" cap="none" strike="noStrike">
              <a:solidFill>
                <a:schemeClr val="accent4"/>
              </a:solidFill>
              <a:latin typeface="Lato"/>
              <a:ea typeface="Lato"/>
              <a:cs typeface="Lato"/>
              <a:sym typeface="Lato"/>
            </a:endParaRPr>
          </a:p>
        </p:txBody>
      </p:sp>
      <p:cxnSp>
        <p:nvCxnSpPr>
          <p:cNvPr id="81" name="Google Shape;81;p2"/>
          <p:cNvCxnSpPr>
            <a:endCxn id="71" idx="3"/>
          </p:cNvCxnSpPr>
          <p:nvPr/>
        </p:nvCxnSpPr>
        <p:spPr>
          <a:xfrm flipH="1" rot="10800000">
            <a:off x="3200400" y="3482100"/>
            <a:ext cx="1100400" cy="35700"/>
          </a:xfrm>
          <a:prstGeom prst="straightConnector1">
            <a:avLst/>
          </a:prstGeom>
          <a:noFill/>
          <a:ln cap="flat" cmpd="sng" w="28575">
            <a:solidFill>
              <a:schemeClr val="dk2"/>
            </a:solidFill>
            <a:prstDash val="solid"/>
            <a:round/>
            <a:headEnd len="sm" w="sm" type="none"/>
            <a:tailEnd len="med" w="med" type="stealth"/>
          </a:ln>
        </p:spPr>
      </p:cxnSp>
      <p:cxnSp>
        <p:nvCxnSpPr>
          <p:cNvPr id="82" name="Google Shape;82;p2"/>
          <p:cNvCxnSpPr/>
          <p:nvPr/>
        </p:nvCxnSpPr>
        <p:spPr>
          <a:xfrm flipH="1" rot="10800000">
            <a:off x="3335325" y="4029763"/>
            <a:ext cx="1100400" cy="35700"/>
          </a:xfrm>
          <a:prstGeom prst="straightConnector1">
            <a:avLst/>
          </a:prstGeom>
          <a:noFill/>
          <a:ln cap="flat" cmpd="sng" w="28575">
            <a:solidFill>
              <a:schemeClr val="dk2"/>
            </a:solidFill>
            <a:prstDash val="solid"/>
            <a:round/>
            <a:headEnd len="sm" w="sm" type="none"/>
            <a:tailEnd len="med" w="med" type="stealth"/>
          </a:ln>
        </p:spPr>
      </p:cxnSp>
      <p:cxnSp>
        <p:nvCxnSpPr>
          <p:cNvPr id="83" name="Google Shape;83;p2"/>
          <p:cNvCxnSpPr/>
          <p:nvPr/>
        </p:nvCxnSpPr>
        <p:spPr>
          <a:xfrm flipH="1" rot="10800000">
            <a:off x="3353925" y="4577425"/>
            <a:ext cx="1100400" cy="35700"/>
          </a:xfrm>
          <a:prstGeom prst="straightConnector1">
            <a:avLst/>
          </a:prstGeom>
          <a:noFill/>
          <a:ln cap="flat" cmpd="sng" w="28575">
            <a:solidFill>
              <a:schemeClr val="dk2"/>
            </a:solidFill>
            <a:prstDash val="solid"/>
            <a:round/>
            <a:headEnd len="sm" w="sm" type="none"/>
            <a:tailEnd len="med" w="med" type="stealth"/>
          </a:ln>
        </p:spPr>
      </p:cxnSp>
    </p:spTree>
  </p:cSld>
  <p:clrMapOvr>
    <a:masterClrMapping/>
  </p:clrMapOvr>
  <mc:AlternateContent>
    <mc:Choice Requires="p14">
      <p:transition spd="slow" p14:dur="100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1000"/>
                                        <p:tgtEl>
                                          <p:spTgt spid="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gtEl>
                                        <p:attrNameLst>
                                          <p:attrName>style.visibility</p:attrName>
                                        </p:attrNameLst>
                                      </p:cBhvr>
                                      <p:to>
                                        <p:strVal val="visible"/>
                                      </p:to>
                                    </p:set>
                                    <p:animEffect filter="fade" transition="in">
                                      <p:cBhvr>
                                        <p:cTn dur="1000"/>
                                        <p:tgtEl>
                                          <p:spTgt spid="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gtEl>
                                        <p:attrNameLst>
                                          <p:attrName>style.visibility</p:attrName>
                                        </p:attrNameLst>
                                      </p:cBhvr>
                                      <p:to>
                                        <p:strVal val="visible"/>
                                      </p:to>
                                    </p:set>
                                    <p:animEffect filter="fade" transition="in">
                                      <p:cBhvr>
                                        <p:cTn dur="1000"/>
                                        <p:tgtEl>
                                          <p:spTgt spid="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5"/>
                                        </p:tgtEl>
                                        <p:attrNameLst>
                                          <p:attrName>style.visibility</p:attrName>
                                        </p:attrNameLst>
                                      </p:cBhvr>
                                      <p:to>
                                        <p:strVal val="visible"/>
                                      </p:to>
                                    </p:set>
                                    <p:animEffect filter="fade" transition="in">
                                      <p:cBhvr>
                                        <p:cTn dur="1000"/>
                                        <p:tgtEl>
                                          <p:spTgt spid="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1000"/>
                                        <p:tgtEl>
                                          <p:spTgt spid="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6"/>
                                        </p:tgtEl>
                                        <p:attrNameLst>
                                          <p:attrName>style.visibility</p:attrName>
                                        </p:attrNameLst>
                                      </p:cBhvr>
                                      <p:to>
                                        <p:strVal val="visible"/>
                                      </p:to>
                                    </p:set>
                                    <p:animEffect filter="fade" transition="in">
                                      <p:cBhvr>
                                        <p:cTn dur="1000"/>
                                        <p:tgtEl>
                                          <p:spTgt spid="7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gtEl>
                                        <p:attrNameLst>
                                          <p:attrName>style.visibility</p:attrName>
                                        </p:attrNameLst>
                                      </p:cBhvr>
                                      <p:to>
                                        <p:strVal val="visible"/>
                                      </p:to>
                                    </p:set>
                                    <p:animEffect filter="fade" transition="in">
                                      <p:cBhvr>
                                        <p:cTn dur="1000"/>
                                        <p:tgtEl>
                                          <p:spTgt spid="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1000"/>
                                        <p:tgtEl>
                                          <p:spTgt spid="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1000"/>
                                        <p:tgtEl>
                                          <p:spTgt spid="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0"/>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Note</a:t>
            </a:r>
            <a:endParaRPr/>
          </a:p>
        </p:txBody>
      </p:sp>
      <p:sp>
        <p:nvSpPr>
          <p:cNvPr id="244" name="Google Shape;244;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Bare infinitive verb                                             Help</a:t>
            </a:r>
            <a:endParaRPr/>
          </a:p>
          <a:p>
            <a:pPr indent="0" lvl="0" marL="0" rtl="0" algn="l">
              <a:lnSpc>
                <a:spcPct val="115000"/>
              </a:lnSpc>
              <a:spcBef>
                <a:spcPts val="1200"/>
              </a:spcBef>
              <a:spcAft>
                <a:spcPts val="0"/>
              </a:spcAft>
              <a:buSzPts val="1800"/>
              <a:buNone/>
            </a:pPr>
            <a:r>
              <a:rPr lang="en"/>
              <a:t>                                                                                        Say                    (regular infinitive verbs)</a:t>
            </a:r>
            <a:endParaRPr/>
          </a:p>
          <a:p>
            <a:pPr indent="0" lvl="0" marL="0" rtl="0" algn="l">
              <a:lnSpc>
                <a:spcPct val="115000"/>
              </a:lnSpc>
              <a:spcBef>
                <a:spcPts val="1200"/>
              </a:spcBef>
              <a:spcAft>
                <a:spcPts val="0"/>
              </a:spcAft>
              <a:buSzPts val="1800"/>
              <a:buNone/>
            </a:pPr>
            <a:r>
              <a:rPr lang="en"/>
              <a:t>                                                                                        Announce </a:t>
            </a:r>
            <a:endParaRPr/>
          </a:p>
          <a:p>
            <a:pPr indent="0" lvl="0" marL="0" rtl="0" algn="l">
              <a:lnSpc>
                <a:spcPct val="115000"/>
              </a:lnSpc>
              <a:spcBef>
                <a:spcPts val="1200"/>
              </a:spcBef>
              <a:spcAft>
                <a:spcPts val="0"/>
              </a:spcAft>
              <a:buSzPts val="1800"/>
              <a:buNone/>
            </a:pPr>
            <a:r>
              <a:rPr lang="en">
                <a:solidFill>
                  <a:schemeClr val="dk1"/>
                </a:solidFill>
              </a:rPr>
              <a:t>Full infinitive verb                                               to help</a:t>
            </a:r>
            <a:endParaRPr>
              <a:solidFill>
                <a:schemeClr val="dk1"/>
              </a:solidFill>
            </a:endParaRPr>
          </a:p>
          <a:p>
            <a:pPr indent="0" lvl="0" marL="0" rtl="0" algn="l">
              <a:lnSpc>
                <a:spcPct val="115000"/>
              </a:lnSpc>
              <a:spcBef>
                <a:spcPts val="1200"/>
              </a:spcBef>
              <a:spcAft>
                <a:spcPts val="0"/>
              </a:spcAft>
              <a:buSzPts val="1800"/>
              <a:buNone/>
            </a:pPr>
            <a:r>
              <a:rPr lang="en">
                <a:solidFill>
                  <a:schemeClr val="dk1"/>
                </a:solidFill>
              </a:rPr>
              <a:t>                                                                                        To say</a:t>
            </a:r>
            <a:endParaRPr>
              <a:solidFill>
                <a:schemeClr val="dk1"/>
              </a:solidFill>
            </a:endParaRPr>
          </a:p>
          <a:p>
            <a:pPr indent="0" lvl="0" marL="0" rtl="0" algn="l">
              <a:lnSpc>
                <a:spcPct val="115000"/>
              </a:lnSpc>
              <a:spcBef>
                <a:spcPts val="1200"/>
              </a:spcBef>
              <a:spcAft>
                <a:spcPts val="1200"/>
              </a:spcAft>
              <a:buSzPts val="1800"/>
              <a:buNone/>
            </a:pPr>
            <a:r>
              <a:rPr lang="en">
                <a:solidFill>
                  <a:schemeClr val="dk1"/>
                </a:solidFill>
              </a:rPr>
              <a:t>                                                                                        To announce</a:t>
            </a:r>
            <a:endParaRPr>
              <a:solidFill>
                <a:schemeClr val="dk1"/>
              </a:solidFill>
            </a:endParaRPr>
          </a:p>
        </p:txBody>
      </p:sp>
      <p:cxnSp>
        <p:nvCxnSpPr>
          <p:cNvPr id="245" name="Google Shape;245;p20"/>
          <p:cNvCxnSpPr/>
          <p:nvPr/>
        </p:nvCxnSpPr>
        <p:spPr>
          <a:xfrm>
            <a:off x="2661275" y="1398950"/>
            <a:ext cx="1430700" cy="0"/>
          </a:xfrm>
          <a:prstGeom prst="straightConnector1">
            <a:avLst/>
          </a:prstGeom>
          <a:noFill/>
          <a:ln cap="flat" cmpd="sng" w="19050">
            <a:solidFill>
              <a:schemeClr val="dk2"/>
            </a:solidFill>
            <a:prstDash val="solid"/>
            <a:round/>
            <a:headEnd len="sm" w="sm" type="none"/>
            <a:tailEnd len="med" w="med" type="triangle"/>
          </a:ln>
        </p:spPr>
      </p:cxnSp>
      <p:cxnSp>
        <p:nvCxnSpPr>
          <p:cNvPr id="246" name="Google Shape;246;p20"/>
          <p:cNvCxnSpPr/>
          <p:nvPr/>
        </p:nvCxnSpPr>
        <p:spPr>
          <a:xfrm>
            <a:off x="2661275" y="2860675"/>
            <a:ext cx="1430700" cy="0"/>
          </a:xfrm>
          <a:prstGeom prst="straightConnector1">
            <a:avLst/>
          </a:prstGeom>
          <a:noFill/>
          <a:ln cap="flat" cmpd="sng" w="19050">
            <a:solidFill>
              <a:schemeClr val="dk2"/>
            </a:solidFill>
            <a:prstDash val="solid"/>
            <a:round/>
            <a:headEnd len="sm" w="sm" type="none"/>
            <a:tailEnd len="med" w="med" type="triangle"/>
          </a:ln>
        </p:spPr>
      </p:cxn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Note (continued)</a:t>
            </a:r>
            <a:endParaRPr/>
          </a:p>
        </p:txBody>
      </p:sp>
      <p:sp>
        <p:nvSpPr>
          <p:cNvPr id="252" name="Google Shape;252;p2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In the active voice, the verbs </a:t>
            </a:r>
            <a:r>
              <a:rPr lang="en">
                <a:solidFill>
                  <a:schemeClr val="dk1"/>
                </a:solidFill>
              </a:rPr>
              <a:t>make, help, hear, see</a:t>
            </a:r>
            <a:r>
              <a:rPr lang="en"/>
              <a:t> etc. are followed by a </a:t>
            </a:r>
            <a:r>
              <a:rPr b="1" lang="en"/>
              <a:t>bare infinitive.</a:t>
            </a:r>
            <a:r>
              <a:rPr lang="en"/>
              <a:t> (Help can also be followed by a full infinitive) </a:t>
            </a:r>
            <a:r>
              <a:rPr b="1" lang="en"/>
              <a:t>In the passive voice, these verbs are followed by a full infinitive.</a:t>
            </a:r>
            <a:endParaRPr b="1"/>
          </a:p>
          <a:p>
            <a:pPr indent="0" lvl="0" marL="0" rtl="0" algn="l">
              <a:lnSpc>
                <a:spcPct val="115000"/>
              </a:lnSpc>
              <a:spcBef>
                <a:spcPts val="1200"/>
              </a:spcBef>
              <a:spcAft>
                <a:spcPts val="0"/>
              </a:spcAft>
              <a:buSzPts val="1800"/>
              <a:buNone/>
            </a:pPr>
            <a:r>
              <a:rPr lang="en"/>
              <a:t>Example:</a:t>
            </a:r>
            <a:endParaRPr/>
          </a:p>
          <a:p>
            <a:pPr indent="0" lvl="0" marL="0" rtl="0" algn="l">
              <a:lnSpc>
                <a:spcPct val="115000"/>
              </a:lnSpc>
              <a:spcBef>
                <a:spcPts val="1200"/>
              </a:spcBef>
              <a:spcAft>
                <a:spcPts val="0"/>
              </a:spcAft>
              <a:buSzPts val="1800"/>
              <a:buNone/>
            </a:pPr>
            <a:r>
              <a:rPr lang="en"/>
              <a:t>Somebody </a:t>
            </a:r>
            <a:r>
              <a:rPr lang="en">
                <a:solidFill>
                  <a:schemeClr val="dk1"/>
                </a:solidFill>
              </a:rPr>
              <a:t>saw</a:t>
            </a:r>
            <a:r>
              <a:rPr lang="en"/>
              <a:t> him </a:t>
            </a:r>
            <a:r>
              <a:rPr b="1" lang="en"/>
              <a:t>enter</a:t>
            </a:r>
            <a:r>
              <a:rPr lang="en"/>
              <a:t> the library.          =           He </a:t>
            </a:r>
            <a:r>
              <a:rPr lang="en">
                <a:solidFill>
                  <a:schemeClr val="dk1"/>
                </a:solidFill>
              </a:rPr>
              <a:t>was seen</a:t>
            </a:r>
            <a:r>
              <a:rPr b="1" lang="en">
                <a:solidFill>
                  <a:schemeClr val="dk1"/>
                </a:solidFill>
              </a:rPr>
              <a:t> </a:t>
            </a:r>
            <a:r>
              <a:rPr b="1" lang="en"/>
              <a:t>to enter</a:t>
            </a:r>
            <a:r>
              <a:rPr lang="en"/>
              <a:t> the library.</a:t>
            </a:r>
            <a:endParaRPr/>
          </a:p>
          <a:p>
            <a:pPr indent="0" lvl="0" marL="0" rtl="0" algn="l">
              <a:lnSpc>
                <a:spcPct val="115000"/>
              </a:lnSpc>
              <a:spcBef>
                <a:spcPts val="1200"/>
              </a:spcBef>
              <a:spcAft>
                <a:spcPts val="1200"/>
              </a:spcAft>
              <a:buSzPts val="1800"/>
              <a:buNone/>
            </a:pPr>
            <a:r>
              <a:rPr lang="en"/>
              <a:t>She </a:t>
            </a:r>
            <a:r>
              <a:rPr lang="en">
                <a:solidFill>
                  <a:schemeClr val="dk1"/>
                </a:solidFill>
              </a:rPr>
              <a:t>helped</a:t>
            </a:r>
            <a:r>
              <a:rPr lang="en"/>
              <a:t> us (to) </a:t>
            </a:r>
            <a:r>
              <a:rPr b="1" lang="en"/>
              <a:t>paint</a:t>
            </a:r>
            <a:r>
              <a:rPr lang="en"/>
              <a:t> the room.                 =           We </a:t>
            </a:r>
            <a:r>
              <a:rPr lang="en">
                <a:solidFill>
                  <a:schemeClr val="dk1"/>
                </a:solidFill>
              </a:rPr>
              <a:t>were helped</a:t>
            </a:r>
            <a:r>
              <a:rPr lang="en"/>
              <a:t> </a:t>
            </a:r>
            <a:r>
              <a:rPr b="1" lang="en"/>
              <a:t>to paint</a:t>
            </a:r>
            <a:r>
              <a:rPr lang="en"/>
              <a:t> the room.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3"/>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a:t>
            </a:r>
            <a:endParaRPr/>
          </a:p>
        </p:txBody>
      </p:sp>
      <p:sp>
        <p:nvSpPr>
          <p:cNvPr id="89" name="Google Shape;89;p3"/>
          <p:cNvSpPr txBox="1"/>
          <p:nvPr>
            <p:ph idx="2" type="body"/>
          </p:nvPr>
        </p:nvSpPr>
        <p:spPr>
          <a:xfrm>
            <a:off x="347700" y="1017450"/>
            <a:ext cx="8520600" cy="3916500"/>
          </a:xfrm>
          <a:prstGeom prst="rect">
            <a:avLst/>
          </a:prstGeom>
          <a:noFill/>
          <a:ln>
            <a:noFill/>
          </a:ln>
        </p:spPr>
        <p:txBody>
          <a:bodyPr anchorCtr="0" anchor="t" bIns="91425" lIns="91425" spcFirstLastPara="1" rIns="91425" wrap="square" tIns="91425">
            <a:normAutofit fontScale="25000" lnSpcReduction="20000"/>
          </a:bodyPr>
          <a:lstStyle/>
          <a:p>
            <a:pPr indent="0" lvl="0" marL="0" rtl="0" algn="l">
              <a:lnSpc>
                <a:spcPct val="115000"/>
              </a:lnSpc>
              <a:spcBef>
                <a:spcPts val="0"/>
              </a:spcBef>
              <a:spcAft>
                <a:spcPts val="0"/>
              </a:spcAft>
              <a:buSzPct val="111843"/>
              <a:buNone/>
            </a:pPr>
            <a:r>
              <a:rPr b="1" lang="en" sz="5007"/>
              <a:t>Passive voice is used to show that the subject </a:t>
            </a:r>
            <a:r>
              <a:rPr b="1" lang="en" sz="5007" u="sng"/>
              <a:t>does not act but receives the result of the action</a:t>
            </a:r>
            <a:r>
              <a:rPr b="1" lang="en" sz="5007"/>
              <a:t>. The person or thing that carries out the action is called an </a:t>
            </a:r>
            <a:r>
              <a:rPr b="1" lang="en" sz="5007">
                <a:solidFill>
                  <a:schemeClr val="dk1"/>
                </a:solidFill>
              </a:rPr>
              <a:t>agent</a:t>
            </a:r>
            <a:r>
              <a:rPr b="1" lang="en" sz="5007"/>
              <a:t>.</a:t>
            </a:r>
            <a:endParaRPr b="1" sz="5007"/>
          </a:p>
          <a:p>
            <a:pPr indent="0" lvl="0" marL="0" rtl="0" algn="l">
              <a:lnSpc>
                <a:spcPct val="115000"/>
              </a:lnSpc>
              <a:spcBef>
                <a:spcPts val="1200"/>
              </a:spcBef>
              <a:spcAft>
                <a:spcPts val="0"/>
              </a:spcAft>
              <a:buSzPct val="111843"/>
              <a:buNone/>
            </a:pPr>
            <a:r>
              <a:rPr b="1" lang="en" sz="5007"/>
              <a:t>We use passive voice:</a:t>
            </a:r>
            <a:endParaRPr b="1" sz="5007"/>
          </a:p>
          <a:p>
            <a:pPr indent="0" lvl="0" marL="0" rtl="0" algn="l">
              <a:lnSpc>
                <a:spcPct val="115000"/>
              </a:lnSpc>
              <a:spcBef>
                <a:spcPts val="1200"/>
              </a:spcBef>
              <a:spcAft>
                <a:spcPts val="0"/>
              </a:spcAft>
              <a:buSzPct val="111843"/>
              <a:buNone/>
            </a:pPr>
            <a:r>
              <a:rPr b="1" lang="en" sz="5007">
                <a:solidFill>
                  <a:srgbClr val="000000"/>
                </a:solidFill>
              </a:rPr>
              <a:t>1- When we want to emphasize the action rather than who did the action or what causes it.</a:t>
            </a:r>
            <a:endParaRPr b="1" sz="5007">
              <a:solidFill>
                <a:srgbClr val="000000"/>
              </a:solidFill>
            </a:endParaRPr>
          </a:p>
          <a:p>
            <a:pPr indent="0" lvl="0" marL="0" rtl="0" algn="l">
              <a:lnSpc>
                <a:spcPct val="115000"/>
              </a:lnSpc>
              <a:spcBef>
                <a:spcPts val="1200"/>
              </a:spcBef>
              <a:spcAft>
                <a:spcPts val="0"/>
              </a:spcAft>
              <a:buSzPct val="111843"/>
              <a:buNone/>
            </a:pPr>
            <a:r>
              <a:rPr lang="en" sz="5007"/>
              <a:t>      </a:t>
            </a:r>
            <a:r>
              <a:rPr lang="en" sz="5407"/>
              <a:t> </a:t>
            </a:r>
            <a:r>
              <a:rPr i="1" lang="en" sz="5407"/>
              <a:t> They </a:t>
            </a:r>
            <a:r>
              <a:rPr i="1" lang="en" sz="5407" u="sng"/>
              <a:t>found</a:t>
            </a:r>
            <a:r>
              <a:rPr i="1" lang="en" sz="5407"/>
              <a:t> her guilty = She </a:t>
            </a:r>
            <a:r>
              <a:rPr i="1" lang="en" sz="5407" u="sng"/>
              <a:t>was found</a:t>
            </a:r>
            <a:r>
              <a:rPr i="1" lang="en" sz="5407"/>
              <a:t> guilty</a:t>
            </a:r>
            <a:endParaRPr i="1" sz="5407"/>
          </a:p>
          <a:p>
            <a:pPr indent="0" lvl="0" marL="0" rtl="0" algn="l">
              <a:lnSpc>
                <a:spcPct val="115000"/>
              </a:lnSpc>
              <a:spcBef>
                <a:spcPts val="1200"/>
              </a:spcBef>
              <a:spcAft>
                <a:spcPts val="0"/>
              </a:spcAft>
              <a:buSzPct val="111843"/>
              <a:buNone/>
            </a:pPr>
            <a:r>
              <a:rPr b="1" lang="en" sz="5007">
                <a:solidFill>
                  <a:srgbClr val="000000"/>
                </a:solidFill>
              </a:rPr>
              <a:t>2- When the agent is unknown.</a:t>
            </a:r>
            <a:endParaRPr b="1" sz="5007">
              <a:solidFill>
                <a:srgbClr val="000000"/>
              </a:solidFill>
            </a:endParaRPr>
          </a:p>
          <a:p>
            <a:pPr indent="0" lvl="0" marL="0" rtl="0" algn="l">
              <a:lnSpc>
                <a:spcPct val="115000"/>
              </a:lnSpc>
              <a:spcBef>
                <a:spcPts val="1200"/>
              </a:spcBef>
              <a:spcAft>
                <a:spcPts val="0"/>
              </a:spcAft>
              <a:buSzPct val="111843"/>
              <a:buNone/>
            </a:pPr>
            <a:r>
              <a:rPr lang="en" sz="5007"/>
              <a:t>      </a:t>
            </a:r>
            <a:r>
              <a:rPr lang="en" sz="5407"/>
              <a:t> </a:t>
            </a:r>
            <a:r>
              <a:rPr i="1" lang="en" sz="5407"/>
              <a:t> Someone</a:t>
            </a:r>
            <a:r>
              <a:rPr i="1" lang="en" sz="5407" u="sng"/>
              <a:t> broke </a:t>
            </a:r>
            <a:r>
              <a:rPr i="1" lang="en" sz="5407"/>
              <a:t>into the shop = The shop </a:t>
            </a:r>
            <a:r>
              <a:rPr i="1" lang="en" sz="5407" u="sng"/>
              <a:t>was broken</a:t>
            </a:r>
            <a:r>
              <a:rPr i="1" lang="en" sz="5407"/>
              <a:t> into</a:t>
            </a:r>
            <a:endParaRPr i="1" sz="5407"/>
          </a:p>
          <a:p>
            <a:pPr indent="0" lvl="0" marL="0" rtl="0" algn="l">
              <a:lnSpc>
                <a:spcPct val="115000"/>
              </a:lnSpc>
              <a:spcBef>
                <a:spcPts val="1200"/>
              </a:spcBef>
              <a:spcAft>
                <a:spcPts val="0"/>
              </a:spcAft>
              <a:buSzPct val="111843"/>
              <a:buNone/>
            </a:pPr>
            <a:r>
              <a:rPr b="1" lang="en" sz="5007">
                <a:solidFill>
                  <a:srgbClr val="000000"/>
                </a:solidFill>
              </a:rPr>
              <a:t>3- in instructions or processes.</a:t>
            </a:r>
            <a:endParaRPr b="1" sz="5007">
              <a:solidFill>
                <a:srgbClr val="000000"/>
              </a:solidFill>
            </a:endParaRPr>
          </a:p>
          <a:p>
            <a:pPr indent="0" lvl="0" marL="0" rtl="0" algn="l">
              <a:lnSpc>
                <a:spcPct val="115000"/>
              </a:lnSpc>
              <a:spcBef>
                <a:spcPts val="1200"/>
              </a:spcBef>
              <a:spcAft>
                <a:spcPts val="0"/>
              </a:spcAft>
              <a:buSzPct val="111843"/>
              <a:buNone/>
            </a:pPr>
            <a:r>
              <a:rPr lang="en" sz="5007"/>
              <a:t>    </a:t>
            </a:r>
            <a:r>
              <a:rPr lang="en" sz="5407"/>
              <a:t>  </a:t>
            </a:r>
            <a:r>
              <a:rPr i="1" lang="en" sz="5407"/>
              <a:t>Your files should be put in the drawer.</a:t>
            </a:r>
            <a:endParaRPr i="1" sz="5407"/>
          </a:p>
          <a:p>
            <a:pPr indent="0" lvl="0" marL="0" rtl="0" algn="l">
              <a:lnSpc>
                <a:spcPct val="115000"/>
              </a:lnSpc>
              <a:spcBef>
                <a:spcPts val="1200"/>
              </a:spcBef>
              <a:spcAft>
                <a:spcPts val="0"/>
              </a:spcAft>
              <a:buSzPct val="103569"/>
              <a:buNone/>
            </a:pPr>
            <a:r>
              <a:rPr i="1" lang="en" sz="5407"/>
              <a:t>      Flour must be added to the mixture.</a:t>
            </a:r>
            <a:endParaRPr i="1" sz="5407"/>
          </a:p>
          <a:p>
            <a:pPr indent="0" lvl="0" marL="0" rtl="0" algn="l">
              <a:lnSpc>
                <a:spcPct val="115000"/>
              </a:lnSpc>
              <a:spcBef>
                <a:spcPts val="1200"/>
              </a:spcBef>
              <a:spcAft>
                <a:spcPts val="0"/>
              </a:spcAft>
              <a:buSzPct val="373333"/>
              <a:buNone/>
            </a:pPr>
            <a:r>
              <a:t/>
            </a:r>
            <a:endParaRPr sz="1500"/>
          </a:p>
          <a:p>
            <a:pPr indent="0" lvl="0" marL="0" rtl="0" algn="l">
              <a:lnSpc>
                <a:spcPct val="115000"/>
              </a:lnSpc>
              <a:spcBef>
                <a:spcPts val="1200"/>
              </a:spcBef>
              <a:spcAft>
                <a:spcPts val="0"/>
              </a:spcAft>
              <a:buSzPct val="373333"/>
              <a:buNone/>
            </a:pPr>
            <a:r>
              <a:t/>
            </a:r>
            <a:endParaRPr sz="1500"/>
          </a:p>
          <a:p>
            <a:pPr indent="0" lvl="0" marL="0" rtl="0" algn="l">
              <a:lnSpc>
                <a:spcPct val="115000"/>
              </a:lnSpc>
              <a:spcBef>
                <a:spcPts val="1200"/>
              </a:spcBef>
              <a:spcAft>
                <a:spcPts val="0"/>
              </a:spcAft>
              <a:buSzPct val="373333"/>
              <a:buNone/>
            </a:pPr>
            <a:r>
              <a:t/>
            </a:r>
            <a:endParaRPr sz="1500"/>
          </a:p>
          <a:p>
            <a:pPr indent="0" lvl="0" marL="0" rtl="0" algn="l">
              <a:lnSpc>
                <a:spcPct val="115000"/>
              </a:lnSpc>
              <a:spcBef>
                <a:spcPts val="1200"/>
              </a:spcBef>
              <a:spcAft>
                <a:spcPts val="1200"/>
              </a:spcAft>
              <a:buSzPts val="1400"/>
              <a:buNone/>
            </a:pPr>
            <a:r>
              <a:rPr lang="en"/>
              <a:t> </a:t>
            </a:r>
            <a:endParaRPr/>
          </a:p>
        </p:txBody>
      </p:sp>
      <p:sp>
        <p:nvSpPr>
          <p:cNvPr id="90" name="Google Shape;90;p3"/>
          <p:cNvSpPr txBox="1"/>
          <p:nvPr/>
        </p:nvSpPr>
        <p:spPr>
          <a:xfrm>
            <a:off x="5021575" y="391350"/>
            <a:ext cx="3928800" cy="819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0"/>
              </a:spcAft>
              <a:buClr>
                <a:srgbClr val="000000"/>
              </a:buClr>
              <a:buSzPts val="1500"/>
              <a:buFont typeface="Arial"/>
              <a:buNone/>
            </a:pPr>
            <a:r>
              <a:t/>
            </a:r>
            <a:endParaRPr b="0" i="0" sz="1500" u="none" cap="none" strike="noStrike">
              <a:solidFill>
                <a:srgbClr val="5E696C"/>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4"/>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highlight>
                  <a:srgbClr val="D9D9D9"/>
                </a:highlight>
              </a:rPr>
              <a:t>Passive voice</a:t>
            </a:r>
            <a:endParaRPr>
              <a:highlight>
                <a:srgbClr val="D9D9D9"/>
              </a:highlight>
            </a:endParaRPr>
          </a:p>
        </p:txBody>
      </p:sp>
      <p:sp>
        <p:nvSpPr>
          <p:cNvPr id="96" name="Google Shape;96;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1200"/>
              </a:spcBef>
              <a:spcAft>
                <a:spcPts val="0"/>
              </a:spcAft>
              <a:buSzPts val="1400"/>
              <a:buNone/>
            </a:pPr>
            <a:r>
              <a:rPr lang="en" sz="1300">
                <a:solidFill>
                  <a:srgbClr val="000000"/>
                </a:solidFill>
                <a:latin typeface="Arial"/>
                <a:ea typeface="Arial"/>
                <a:cs typeface="Arial"/>
                <a:sym typeface="Arial"/>
              </a:rPr>
              <a:t>We use </a:t>
            </a:r>
            <a:r>
              <a:rPr i="1" lang="en" sz="1300">
                <a:solidFill>
                  <a:srgbClr val="990000"/>
                </a:solidFill>
                <a:latin typeface="Arial"/>
                <a:ea typeface="Arial"/>
                <a:cs typeface="Arial"/>
                <a:sym typeface="Arial"/>
              </a:rPr>
              <a:t>by + agent</a:t>
            </a:r>
            <a:r>
              <a:rPr i="1" lang="en" sz="1300">
                <a:solidFill>
                  <a:srgbClr val="000000"/>
                </a:solidFill>
                <a:latin typeface="Arial"/>
                <a:ea typeface="Arial"/>
                <a:cs typeface="Arial"/>
                <a:sym typeface="Arial"/>
              </a:rPr>
              <a:t> </a:t>
            </a:r>
            <a:r>
              <a:rPr lang="en" sz="1300">
                <a:solidFill>
                  <a:srgbClr val="000000"/>
                </a:solidFill>
                <a:latin typeface="Arial"/>
                <a:ea typeface="Arial"/>
                <a:cs typeface="Arial"/>
                <a:sym typeface="Arial"/>
              </a:rPr>
              <a:t>when we want to emphasize who does or what causes the action.</a:t>
            </a:r>
            <a:endParaRPr sz="1300">
              <a:solidFill>
                <a:srgbClr val="000000"/>
              </a:solidFill>
              <a:latin typeface="Arial"/>
              <a:ea typeface="Arial"/>
              <a:cs typeface="Arial"/>
              <a:sym typeface="Arial"/>
            </a:endParaRPr>
          </a:p>
          <a:p>
            <a:pPr indent="-311150" lvl="0" marL="457200" rtl="0" algn="l">
              <a:lnSpc>
                <a:spcPct val="115000"/>
              </a:lnSpc>
              <a:spcBef>
                <a:spcPts val="1200"/>
              </a:spcBef>
              <a:spcAft>
                <a:spcPts val="0"/>
              </a:spcAft>
              <a:buClr>
                <a:srgbClr val="000000"/>
              </a:buClr>
              <a:buSzPts val="1300"/>
              <a:buFont typeface="Arial"/>
              <a:buChar char="-"/>
            </a:pPr>
            <a:r>
              <a:rPr lang="en" sz="1300">
                <a:solidFill>
                  <a:srgbClr val="000000"/>
                </a:solidFill>
                <a:latin typeface="Arial"/>
                <a:ea typeface="Arial"/>
                <a:cs typeface="Arial"/>
                <a:sym typeface="Arial"/>
              </a:rPr>
              <a:t>The telephone was invented </a:t>
            </a:r>
            <a:r>
              <a:rPr i="1" lang="en" sz="1300">
                <a:solidFill>
                  <a:srgbClr val="990000"/>
                </a:solidFill>
                <a:latin typeface="Arial"/>
                <a:ea typeface="Arial"/>
                <a:cs typeface="Arial"/>
                <a:sym typeface="Arial"/>
              </a:rPr>
              <a:t>by Alexander Graham Bell.</a:t>
            </a:r>
            <a:endParaRPr i="1" sz="1300">
              <a:solidFill>
                <a:srgbClr val="990000"/>
              </a:solidFill>
              <a:latin typeface="Arial"/>
              <a:ea typeface="Arial"/>
              <a:cs typeface="Arial"/>
              <a:sym typeface="Arial"/>
            </a:endParaRPr>
          </a:p>
          <a:p>
            <a:pPr indent="0" lvl="0" marL="0" rtl="0" algn="l">
              <a:lnSpc>
                <a:spcPct val="115000"/>
              </a:lnSpc>
              <a:spcBef>
                <a:spcPts val="1200"/>
              </a:spcBef>
              <a:spcAft>
                <a:spcPts val="0"/>
              </a:spcAft>
              <a:buSzPts val="1400"/>
              <a:buNone/>
            </a:pPr>
            <a:r>
              <a:rPr lang="en" sz="1300">
                <a:solidFill>
                  <a:srgbClr val="000000"/>
                </a:solidFill>
                <a:latin typeface="Arial"/>
                <a:ea typeface="Arial"/>
                <a:cs typeface="Arial"/>
                <a:sym typeface="Arial"/>
              </a:rPr>
              <a:t>When we want to describe what caused the action or what the agent used to perform it, we use </a:t>
            </a:r>
            <a:r>
              <a:rPr i="1" lang="en" sz="1300">
                <a:solidFill>
                  <a:srgbClr val="990000"/>
                </a:solidFill>
                <a:latin typeface="Arial"/>
                <a:ea typeface="Arial"/>
                <a:cs typeface="Arial"/>
                <a:sym typeface="Arial"/>
              </a:rPr>
              <a:t>‘with’</a:t>
            </a:r>
            <a:r>
              <a:rPr lang="en" sz="1300">
                <a:solidFill>
                  <a:srgbClr val="000000"/>
                </a:solidFill>
                <a:latin typeface="Arial"/>
                <a:ea typeface="Arial"/>
                <a:cs typeface="Arial"/>
                <a:sym typeface="Arial"/>
              </a:rPr>
              <a:t> instead of ‘by’.</a:t>
            </a:r>
            <a:endParaRPr sz="1300">
              <a:solidFill>
                <a:srgbClr val="000000"/>
              </a:solidFill>
              <a:latin typeface="Arial"/>
              <a:ea typeface="Arial"/>
              <a:cs typeface="Arial"/>
              <a:sym typeface="Arial"/>
            </a:endParaRPr>
          </a:p>
          <a:p>
            <a:pPr indent="-311150" lvl="0" marL="457200" rtl="0" algn="l">
              <a:lnSpc>
                <a:spcPct val="115000"/>
              </a:lnSpc>
              <a:spcBef>
                <a:spcPts val="1200"/>
              </a:spcBef>
              <a:spcAft>
                <a:spcPts val="0"/>
              </a:spcAft>
              <a:buClr>
                <a:srgbClr val="000000"/>
              </a:buClr>
              <a:buSzPts val="1300"/>
              <a:buFont typeface="Arial"/>
              <a:buChar char="-"/>
            </a:pPr>
            <a:r>
              <a:rPr lang="en" sz="1300">
                <a:solidFill>
                  <a:srgbClr val="000000"/>
                </a:solidFill>
                <a:latin typeface="Arial"/>
                <a:ea typeface="Arial"/>
                <a:cs typeface="Arial"/>
                <a:sym typeface="Arial"/>
              </a:rPr>
              <a:t>Fires are usually put out </a:t>
            </a:r>
            <a:r>
              <a:rPr i="1" lang="en" sz="1300">
                <a:solidFill>
                  <a:srgbClr val="990000"/>
                </a:solidFill>
                <a:latin typeface="Arial"/>
                <a:ea typeface="Arial"/>
                <a:cs typeface="Arial"/>
                <a:sym typeface="Arial"/>
              </a:rPr>
              <a:t>with</a:t>
            </a:r>
            <a:r>
              <a:rPr lang="en" sz="1300">
                <a:solidFill>
                  <a:srgbClr val="990000"/>
                </a:solidFill>
                <a:latin typeface="Arial"/>
                <a:ea typeface="Arial"/>
                <a:cs typeface="Arial"/>
                <a:sym typeface="Arial"/>
              </a:rPr>
              <a:t> </a:t>
            </a:r>
            <a:r>
              <a:rPr lang="en" sz="1300">
                <a:solidFill>
                  <a:srgbClr val="000000"/>
                </a:solidFill>
                <a:latin typeface="Arial"/>
                <a:ea typeface="Arial"/>
                <a:cs typeface="Arial"/>
                <a:sym typeface="Arial"/>
              </a:rPr>
              <a:t>water.</a:t>
            </a:r>
            <a:endParaRPr sz="1300">
              <a:solidFill>
                <a:srgbClr val="000000"/>
              </a:solidFill>
              <a:latin typeface="Arial"/>
              <a:ea typeface="Arial"/>
              <a:cs typeface="Arial"/>
              <a:sym typeface="Arial"/>
            </a:endParaRPr>
          </a:p>
          <a:p>
            <a:pPr indent="0" lvl="0" marL="0" rtl="0" algn="l">
              <a:lnSpc>
                <a:spcPct val="115000"/>
              </a:lnSpc>
              <a:spcBef>
                <a:spcPts val="1200"/>
              </a:spcBef>
              <a:spcAft>
                <a:spcPts val="0"/>
              </a:spcAft>
              <a:buSzPts val="1400"/>
              <a:buNone/>
            </a:pPr>
            <a:r>
              <a:rPr b="1" lang="en">
                <a:solidFill>
                  <a:srgbClr val="000000"/>
                </a:solidFill>
                <a:latin typeface="Arial"/>
                <a:ea typeface="Arial"/>
                <a:cs typeface="Arial"/>
                <a:sym typeface="Arial"/>
              </a:rPr>
              <a:t>Don`t forget to pay attention for the tense of the verb in the active sentence!</a:t>
            </a:r>
            <a:endParaRPr sz="1200">
              <a:latin typeface="Arial"/>
              <a:ea typeface="Arial"/>
              <a:cs typeface="Arial"/>
              <a:sym typeface="Arial"/>
            </a:endParaRPr>
          </a:p>
          <a:p>
            <a:pPr indent="0" lvl="0" marL="0" rtl="0" algn="l">
              <a:lnSpc>
                <a:spcPct val="115000"/>
              </a:lnSpc>
              <a:spcBef>
                <a:spcPts val="1200"/>
              </a:spcBef>
              <a:spcAft>
                <a:spcPts val="0"/>
              </a:spcAft>
              <a:buSzPts val="1400"/>
              <a:buNone/>
            </a:pPr>
            <a:r>
              <a:rPr lang="en" sz="1200">
                <a:solidFill>
                  <a:srgbClr val="000000"/>
                </a:solidFill>
                <a:latin typeface="Arial"/>
                <a:ea typeface="Arial"/>
                <a:cs typeface="Arial"/>
                <a:sym typeface="Arial"/>
              </a:rPr>
              <a:t>- If the </a:t>
            </a:r>
            <a:r>
              <a:rPr lang="en" sz="1200" u="sng">
                <a:solidFill>
                  <a:srgbClr val="000000"/>
                </a:solidFill>
                <a:latin typeface="Arial"/>
                <a:ea typeface="Arial"/>
                <a:cs typeface="Arial"/>
                <a:sym typeface="Arial"/>
              </a:rPr>
              <a:t>verb in the active sentence</a:t>
            </a:r>
            <a:r>
              <a:rPr lang="en" sz="1200">
                <a:solidFill>
                  <a:srgbClr val="000000"/>
                </a:solidFill>
                <a:latin typeface="Arial"/>
                <a:ea typeface="Arial"/>
                <a:cs typeface="Arial"/>
                <a:sym typeface="Arial"/>
              </a:rPr>
              <a:t> in the </a:t>
            </a:r>
            <a:r>
              <a:rPr b="1" lang="en" sz="1300">
                <a:solidFill>
                  <a:srgbClr val="000000"/>
                </a:solidFill>
                <a:highlight>
                  <a:schemeClr val="accent4"/>
                </a:highlight>
                <a:latin typeface="Arial"/>
                <a:ea typeface="Arial"/>
                <a:cs typeface="Arial"/>
                <a:sym typeface="Arial"/>
              </a:rPr>
              <a:t>past</a:t>
            </a:r>
            <a:r>
              <a:rPr b="1" lang="en" sz="1300">
                <a:solidFill>
                  <a:srgbClr val="000000"/>
                </a:solidFill>
                <a:latin typeface="Arial"/>
                <a:ea typeface="Arial"/>
                <a:cs typeface="Arial"/>
                <a:sym typeface="Arial"/>
              </a:rPr>
              <a:t> </a:t>
            </a:r>
            <a:r>
              <a:rPr lang="en" sz="1200">
                <a:solidFill>
                  <a:srgbClr val="000000"/>
                </a:solidFill>
                <a:latin typeface="Arial"/>
                <a:ea typeface="Arial"/>
                <a:cs typeface="Arial"/>
                <a:sym typeface="Arial"/>
              </a:rPr>
              <a:t>tense,</a:t>
            </a:r>
            <a:r>
              <a:rPr lang="en" sz="1200" u="sng">
                <a:solidFill>
                  <a:srgbClr val="000000"/>
                </a:solidFill>
                <a:latin typeface="Arial"/>
                <a:ea typeface="Arial"/>
                <a:cs typeface="Arial"/>
                <a:sym typeface="Arial"/>
              </a:rPr>
              <a:t> verb to be in the passive sentence</a:t>
            </a:r>
            <a:r>
              <a:rPr lang="en" sz="1200">
                <a:solidFill>
                  <a:srgbClr val="000000"/>
                </a:solidFill>
                <a:latin typeface="Arial"/>
                <a:ea typeface="Arial"/>
                <a:cs typeface="Arial"/>
                <a:sym typeface="Arial"/>
              </a:rPr>
              <a:t> should be in the </a:t>
            </a:r>
            <a:r>
              <a:rPr b="1" lang="en" sz="1300">
                <a:solidFill>
                  <a:srgbClr val="000000"/>
                </a:solidFill>
                <a:highlight>
                  <a:schemeClr val="accent4"/>
                </a:highlight>
                <a:latin typeface="Arial"/>
                <a:ea typeface="Arial"/>
                <a:cs typeface="Arial"/>
                <a:sym typeface="Arial"/>
              </a:rPr>
              <a:t>past tense.</a:t>
            </a:r>
            <a:endParaRPr b="1" sz="1300">
              <a:solidFill>
                <a:srgbClr val="000000"/>
              </a:solidFill>
              <a:highlight>
                <a:schemeClr val="accent4"/>
              </a:highlight>
              <a:latin typeface="Arial"/>
              <a:ea typeface="Arial"/>
              <a:cs typeface="Arial"/>
              <a:sym typeface="Arial"/>
            </a:endParaRPr>
          </a:p>
          <a:p>
            <a:pPr indent="0" lvl="0" marL="0" rtl="0" algn="l">
              <a:lnSpc>
                <a:spcPct val="115000"/>
              </a:lnSpc>
              <a:spcBef>
                <a:spcPts val="1200"/>
              </a:spcBef>
              <a:spcAft>
                <a:spcPts val="1200"/>
              </a:spcAft>
              <a:buSzPts val="1400"/>
              <a:buNone/>
            </a:pPr>
            <a:r>
              <a:rPr lang="en" sz="1200">
                <a:solidFill>
                  <a:srgbClr val="000000"/>
                </a:solidFill>
                <a:latin typeface="Arial"/>
                <a:ea typeface="Arial"/>
                <a:cs typeface="Arial"/>
                <a:sym typeface="Arial"/>
              </a:rPr>
              <a:t>- </a:t>
            </a:r>
            <a:r>
              <a:rPr lang="en" sz="1200" u="sng">
                <a:solidFill>
                  <a:srgbClr val="000000"/>
                </a:solidFill>
                <a:latin typeface="Arial"/>
                <a:ea typeface="Arial"/>
                <a:cs typeface="Arial"/>
                <a:sym typeface="Arial"/>
              </a:rPr>
              <a:t>If the verb in the active sentence</a:t>
            </a:r>
            <a:r>
              <a:rPr lang="en" sz="1200">
                <a:solidFill>
                  <a:srgbClr val="000000"/>
                </a:solidFill>
                <a:latin typeface="Arial"/>
                <a:ea typeface="Arial"/>
                <a:cs typeface="Arial"/>
                <a:sym typeface="Arial"/>
              </a:rPr>
              <a:t> is in the </a:t>
            </a:r>
            <a:r>
              <a:rPr b="1" lang="en" sz="1300">
                <a:solidFill>
                  <a:srgbClr val="000000"/>
                </a:solidFill>
                <a:highlight>
                  <a:schemeClr val="accent6"/>
                </a:highlight>
                <a:latin typeface="Arial"/>
                <a:ea typeface="Arial"/>
                <a:cs typeface="Arial"/>
                <a:sym typeface="Arial"/>
              </a:rPr>
              <a:t>present</a:t>
            </a:r>
            <a:r>
              <a:rPr lang="en" sz="1200">
                <a:solidFill>
                  <a:srgbClr val="000000"/>
                </a:solidFill>
                <a:latin typeface="Arial"/>
                <a:ea typeface="Arial"/>
                <a:cs typeface="Arial"/>
                <a:sym typeface="Arial"/>
              </a:rPr>
              <a:t> the</a:t>
            </a:r>
            <a:r>
              <a:rPr lang="en" sz="1200" u="sng">
                <a:solidFill>
                  <a:srgbClr val="000000"/>
                </a:solidFill>
                <a:latin typeface="Arial"/>
                <a:ea typeface="Arial"/>
                <a:cs typeface="Arial"/>
                <a:sym typeface="Arial"/>
              </a:rPr>
              <a:t> verb to be in the passive sentence</a:t>
            </a:r>
            <a:r>
              <a:rPr lang="en" sz="1200">
                <a:solidFill>
                  <a:srgbClr val="000000"/>
                </a:solidFill>
                <a:latin typeface="Arial"/>
                <a:ea typeface="Arial"/>
                <a:cs typeface="Arial"/>
                <a:sym typeface="Arial"/>
              </a:rPr>
              <a:t> should be in the </a:t>
            </a:r>
            <a:r>
              <a:rPr b="1" lang="en" sz="1300">
                <a:solidFill>
                  <a:srgbClr val="000000"/>
                </a:solidFill>
                <a:highlight>
                  <a:schemeClr val="accent6"/>
                </a:highlight>
                <a:latin typeface="Arial"/>
                <a:ea typeface="Arial"/>
                <a:cs typeface="Arial"/>
                <a:sym typeface="Arial"/>
              </a:rPr>
              <a:t>present </a:t>
            </a:r>
            <a:r>
              <a:rPr lang="en" sz="1200">
                <a:solidFill>
                  <a:srgbClr val="000000"/>
                </a:solidFill>
                <a:latin typeface="Arial"/>
                <a:ea typeface="Arial"/>
                <a:cs typeface="Arial"/>
                <a:sym typeface="Arial"/>
              </a:rPr>
              <a:t>tense</a:t>
            </a:r>
            <a:r>
              <a:rPr b="1" lang="en" sz="1500">
                <a:solidFill>
                  <a:srgbClr val="000000"/>
                </a:solidFill>
                <a:latin typeface="Arial"/>
                <a:ea typeface="Arial"/>
                <a:cs typeface="Arial"/>
                <a:sym typeface="Arial"/>
              </a:rPr>
              <a:t>.</a:t>
            </a:r>
            <a:endParaRPr b="1">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5"/>
          <p:cNvSpPr txBox="1"/>
          <p:nvPr>
            <p:ph idx="1" type="body"/>
          </p:nvPr>
        </p:nvSpPr>
        <p:spPr>
          <a:xfrm>
            <a:off x="235475" y="1152475"/>
            <a:ext cx="4076100" cy="3487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t/>
            </a:r>
            <a:endParaRPr sz="1900"/>
          </a:p>
        </p:txBody>
      </p:sp>
      <p:sp>
        <p:nvSpPr>
          <p:cNvPr id="102" name="Google Shape;102;p5"/>
          <p:cNvSpPr txBox="1"/>
          <p:nvPr>
            <p:ph idx="2" type="body"/>
          </p:nvPr>
        </p:nvSpPr>
        <p:spPr>
          <a:xfrm>
            <a:off x="4832400" y="1152475"/>
            <a:ext cx="3999900" cy="3487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t/>
            </a:r>
            <a:endParaRPr/>
          </a:p>
        </p:txBody>
      </p:sp>
      <p:pic>
        <p:nvPicPr>
          <p:cNvPr id="103" name="Google Shape;103;p5"/>
          <p:cNvPicPr preferRelativeResize="0"/>
          <p:nvPr/>
        </p:nvPicPr>
        <p:blipFill rotWithShape="1">
          <a:blip r:embed="rId3">
            <a:alphaModFix/>
          </a:blip>
          <a:srcRect b="0" l="0" r="0" t="0"/>
          <a:stretch/>
        </p:blipFill>
        <p:spPr>
          <a:xfrm>
            <a:off x="4949825" y="2406650"/>
            <a:ext cx="3800474" cy="953175"/>
          </a:xfrm>
          <a:prstGeom prst="rect">
            <a:avLst/>
          </a:prstGeom>
          <a:noFill/>
          <a:ln>
            <a:noFill/>
          </a:ln>
        </p:spPr>
      </p:pic>
      <p:sp>
        <p:nvSpPr>
          <p:cNvPr id="104" name="Google Shape;104;p5"/>
          <p:cNvSpPr txBox="1"/>
          <p:nvPr/>
        </p:nvSpPr>
        <p:spPr>
          <a:xfrm>
            <a:off x="6482050" y="1375725"/>
            <a:ext cx="1536900" cy="831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Past participle of verb ‘to eat’</a:t>
            </a:r>
            <a:endParaRPr b="0" i="0" sz="14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cxnSp>
        <p:nvCxnSpPr>
          <p:cNvPr id="105" name="Google Shape;105;p5"/>
          <p:cNvCxnSpPr/>
          <p:nvPr/>
        </p:nvCxnSpPr>
        <p:spPr>
          <a:xfrm rot="10800000">
            <a:off x="7175600" y="1994000"/>
            <a:ext cx="12600" cy="812700"/>
          </a:xfrm>
          <a:prstGeom prst="straightConnector1">
            <a:avLst/>
          </a:prstGeom>
          <a:noFill/>
          <a:ln cap="flat" cmpd="sng" w="19050">
            <a:solidFill>
              <a:schemeClr val="dk2"/>
            </a:solidFill>
            <a:prstDash val="solid"/>
            <a:round/>
            <a:headEnd len="sm" w="sm" type="none"/>
            <a:tailEnd len="med" w="med" type="triangle"/>
          </a:ln>
        </p:spPr>
      </p:cxnSp>
      <p:sp>
        <p:nvSpPr>
          <p:cNvPr id="106" name="Google Shape;106;p5"/>
          <p:cNvSpPr txBox="1"/>
          <p:nvPr/>
        </p:nvSpPr>
        <p:spPr>
          <a:xfrm>
            <a:off x="5945675" y="3593075"/>
            <a:ext cx="1214400" cy="104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Verb ‘to be’ in the past tense</a:t>
            </a:r>
            <a:endParaRPr b="0" i="0" sz="14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cxnSp>
        <p:nvCxnSpPr>
          <p:cNvPr id="107" name="Google Shape;107;p5"/>
          <p:cNvCxnSpPr/>
          <p:nvPr/>
        </p:nvCxnSpPr>
        <p:spPr>
          <a:xfrm>
            <a:off x="6552875" y="3085175"/>
            <a:ext cx="0" cy="507900"/>
          </a:xfrm>
          <a:prstGeom prst="straightConnector1">
            <a:avLst/>
          </a:prstGeom>
          <a:noFill/>
          <a:ln cap="flat" cmpd="sng" w="19050">
            <a:solidFill>
              <a:schemeClr val="dk2"/>
            </a:solidFill>
            <a:prstDash val="solid"/>
            <a:round/>
            <a:headEnd len="sm" w="sm" type="none"/>
            <a:tailEnd len="med" w="med" type="triangle"/>
          </a:ln>
        </p:spPr>
      </p:cxnSp>
      <p:sp>
        <p:nvSpPr>
          <p:cNvPr id="108" name="Google Shape;108;p5"/>
          <p:cNvSpPr txBox="1"/>
          <p:nvPr/>
        </p:nvSpPr>
        <p:spPr>
          <a:xfrm>
            <a:off x="4832400" y="309875"/>
            <a:ext cx="39999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000000"/>
                </a:solidFill>
                <a:latin typeface="Lato"/>
                <a:ea typeface="Lato"/>
                <a:cs typeface="Lato"/>
                <a:sym typeface="Lato"/>
              </a:rPr>
              <a:t>John </a:t>
            </a:r>
            <a:r>
              <a:rPr b="0" i="0" lang="en" sz="2000" u="sng" cap="none" strike="noStrike">
                <a:solidFill>
                  <a:srgbClr val="6D9EEB"/>
                </a:solidFill>
                <a:latin typeface="Lato"/>
                <a:ea typeface="Lato"/>
                <a:cs typeface="Lato"/>
                <a:sym typeface="Lato"/>
              </a:rPr>
              <a:t>ate</a:t>
            </a:r>
            <a:r>
              <a:rPr b="0" i="0" lang="en" sz="2000" u="none" cap="none" strike="noStrike">
                <a:solidFill>
                  <a:srgbClr val="6D9EEB"/>
                </a:solidFill>
                <a:latin typeface="Lato"/>
                <a:ea typeface="Lato"/>
                <a:cs typeface="Lato"/>
                <a:sym typeface="Lato"/>
              </a:rPr>
              <a:t> </a:t>
            </a:r>
            <a:r>
              <a:rPr b="0" i="0" lang="en" sz="2000" u="none" cap="none" strike="noStrike">
                <a:solidFill>
                  <a:srgbClr val="000000"/>
                </a:solidFill>
                <a:latin typeface="Lato"/>
                <a:ea typeface="Lato"/>
                <a:cs typeface="Lato"/>
                <a:sym typeface="Lato"/>
              </a:rPr>
              <a:t>the pizza.</a:t>
            </a:r>
            <a:endParaRPr b="0" i="0" sz="2000" u="none" cap="none" strike="noStrike">
              <a:solidFill>
                <a:srgbClr val="000000"/>
              </a:solidFill>
              <a:latin typeface="Lato"/>
              <a:ea typeface="Lato"/>
              <a:cs typeface="Lato"/>
              <a:sym typeface="Lato"/>
            </a:endParaRPr>
          </a:p>
        </p:txBody>
      </p:sp>
      <p:sp>
        <p:nvSpPr>
          <p:cNvPr id="109" name="Google Shape;109;p5"/>
          <p:cNvSpPr txBox="1"/>
          <p:nvPr/>
        </p:nvSpPr>
        <p:spPr>
          <a:xfrm>
            <a:off x="5001650" y="33600"/>
            <a:ext cx="1685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highlight>
                  <a:srgbClr val="C9DAF8"/>
                </a:highlight>
                <a:latin typeface="Lato"/>
                <a:ea typeface="Lato"/>
                <a:cs typeface="Lato"/>
                <a:sym typeface="Lato"/>
              </a:rPr>
              <a:t>Past Simple </a:t>
            </a:r>
            <a:endParaRPr b="0" i="0" sz="1400" u="none" cap="none" strike="noStrike">
              <a:solidFill>
                <a:srgbClr val="000000"/>
              </a:solidFill>
              <a:highlight>
                <a:srgbClr val="C9DAF8"/>
              </a:highlight>
              <a:latin typeface="Lato"/>
              <a:ea typeface="Lato"/>
              <a:cs typeface="Lato"/>
              <a:sym typeface="Lato"/>
            </a:endParaRPr>
          </a:p>
        </p:txBody>
      </p:sp>
      <p:sp>
        <p:nvSpPr>
          <p:cNvPr id="110" name="Google Shape;110;p5"/>
          <p:cNvSpPr txBox="1"/>
          <p:nvPr/>
        </p:nvSpPr>
        <p:spPr>
          <a:xfrm>
            <a:off x="161125" y="2802725"/>
            <a:ext cx="2317800" cy="538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 sz="2300" u="none" cap="none" strike="noStrike">
                <a:solidFill>
                  <a:schemeClr val="accent5"/>
                </a:solidFill>
                <a:latin typeface="Lato"/>
                <a:ea typeface="Lato"/>
                <a:cs typeface="Lato"/>
                <a:sym typeface="Lato"/>
              </a:rPr>
              <a:t>A lot of money</a:t>
            </a:r>
            <a:endParaRPr b="0" i="0" sz="2300" u="none" cap="none" strike="noStrike">
              <a:solidFill>
                <a:schemeClr val="accent5"/>
              </a:solidFill>
              <a:latin typeface="Lato"/>
              <a:ea typeface="Lato"/>
              <a:cs typeface="Lato"/>
              <a:sym typeface="Lato"/>
            </a:endParaRPr>
          </a:p>
        </p:txBody>
      </p:sp>
      <p:sp>
        <p:nvSpPr>
          <p:cNvPr id="111" name="Google Shape;111;p5"/>
          <p:cNvSpPr txBox="1"/>
          <p:nvPr/>
        </p:nvSpPr>
        <p:spPr>
          <a:xfrm>
            <a:off x="2330200" y="2802725"/>
            <a:ext cx="929700" cy="538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 sz="2300" u="none" cap="none" strike="noStrike">
                <a:solidFill>
                  <a:srgbClr val="6D9EEB"/>
                </a:solidFill>
                <a:latin typeface="Lato"/>
                <a:ea typeface="Lato"/>
                <a:cs typeface="Lato"/>
                <a:sym typeface="Lato"/>
              </a:rPr>
              <a:t>paid</a:t>
            </a:r>
            <a:endParaRPr b="0" i="0" sz="2300" u="none" cap="none" strike="noStrike">
              <a:solidFill>
                <a:srgbClr val="6D9EEB"/>
              </a:solidFill>
              <a:latin typeface="Lato"/>
              <a:ea typeface="Lato"/>
              <a:cs typeface="Lato"/>
              <a:sym typeface="Lato"/>
            </a:endParaRPr>
          </a:p>
        </p:txBody>
      </p:sp>
      <p:sp>
        <p:nvSpPr>
          <p:cNvPr id="112" name="Google Shape;112;p5"/>
          <p:cNvSpPr txBox="1"/>
          <p:nvPr/>
        </p:nvSpPr>
        <p:spPr>
          <a:xfrm>
            <a:off x="2057400" y="2802725"/>
            <a:ext cx="421500" cy="538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 sz="2300" u="none" cap="none" strike="noStrike">
                <a:solidFill>
                  <a:schemeClr val="accent3"/>
                </a:solidFill>
                <a:latin typeface="Lato"/>
                <a:ea typeface="Lato"/>
                <a:cs typeface="Lato"/>
                <a:sym typeface="Lato"/>
              </a:rPr>
              <a:t>is</a:t>
            </a:r>
            <a:endParaRPr b="0" i="0" sz="2300" u="none" cap="none" strike="noStrike">
              <a:solidFill>
                <a:schemeClr val="accent3"/>
              </a:solidFill>
              <a:latin typeface="Lato"/>
              <a:ea typeface="Lato"/>
              <a:cs typeface="Lato"/>
              <a:sym typeface="Lato"/>
            </a:endParaRPr>
          </a:p>
        </p:txBody>
      </p:sp>
      <p:sp>
        <p:nvSpPr>
          <p:cNvPr id="113" name="Google Shape;113;p5"/>
          <p:cNvSpPr txBox="1"/>
          <p:nvPr/>
        </p:nvSpPr>
        <p:spPr>
          <a:xfrm>
            <a:off x="2898900" y="2802725"/>
            <a:ext cx="1933500" cy="538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300"/>
              <a:buFont typeface="Arial"/>
              <a:buNone/>
            </a:pPr>
            <a:r>
              <a:rPr b="0" i="0" lang="en" sz="2300" u="none" cap="none" strike="noStrike">
                <a:solidFill>
                  <a:schemeClr val="accent2"/>
                </a:solidFill>
                <a:latin typeface="Lato"/>
                <a:ea typeface="Lato"/>
                <a:cs typeface="Lato"/>
                <a:sym typeface="Lato"/>
              </a:rPr>
              <a:t>by her.</a:t>
            </a:r>
            <a:endParaRPr b="0" i="0" sz="2300" u="none" cap="none" strike="noStrike">
              <a:solidFill>
                <a:schemeClr val="accent2"/>
              </a:solidFill>
              <a:latin typeface="Lato"/>
              <a:ea typeface="Lato"/>
              <a:cs typeface="Lato"/>
              <a:sym typeface="Lato"/>
            </a:endParaRPr>
          </a:p>
        </p:txBody>
      </p:sp>
      <p:sp>
        <p:nvSpPr>
          <p:cNvPr id="114" name="Google Shape;114;p5"/>
          <p:cNvSpPr txBox="1"/>
          <p:nvPr/>
        </p:nvSpPr>
        <p:spPr>
          <a:xfrm>
            <a:off x="423000" y="2571738"/>
            <a:ext cx="1214400" cy="384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Lato"/>
                <a:ea typeface="Lato"/>
                <a:cs typeface="Lato"/>
                <a:sym typeface="Lato"/>
              </a:rPr>
              <a:t>object</a:t>
            </a:r>
            <a:endParaRPr b="0" i="0" sz="1300" u="none" cap="none" strike="noStrike">
              <a:solidFill>
                <a:srgbClr val="000000"/>
              </a:solidFill>
              <a:latin typeface="Lato"/>
              <a:ea typeface="Lato"/>
              <a:cs typeface="Lato"/>
              <a:sym typeface="Lato"/>
            </a:endParaRPr>
          </a:p>
        </p:txBody>
      </p:sp>
      <p:sp>
        <p:nvSpPr>
          <p:cNvPr id="115" name="Google Shape;115;p5"/>
          <p:cNvSpPr txBox="1"/>
          <p:nvPr/>
        </p:nvSpPr>
        <p:spPr>
          <a:xfrm>
            <a:off x="1474850" y="3693375"/>
            <a:ext cx="1140300" cy="104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Verb ‘to be’ in the present tense</a:t>
            </a:r>
            <a:endParaRPr b="0" i="0" sz="1400" u="none" cap="none" strike="noStrike">
              <a:solidFill>
                <a:srgbClr val="000000"/>
              </a:solidFill>
              <a:latin typeface="Lato"/>
              <a:ea typeface="Lato"/>
              <a:cs typeface="Lato"/>
              <a:sym typeface="Lato"/>
            </a:endParaRPr>
          </a:p>
        </p:txBody>
      </p:sp>
      <p:cxnSp>
        <p:nvCxnSpPr>
          <p:cNvPr id="116" name="Google Shape;116;p5"/>
          <p:cNvCxnSpPr/>
          <p:nvPr/>
        </p:nvCxnSpPr>
        <p:spPr>
          <a:xfrm>
            <a:off x="2218500" y="3185475"/>
            <a:ext cx="0" cy="507900"/>
          </a:xfrm>
          <a:prstGeom prst="straightConnector1">
            <a:avLst/>
          </a:prstGeom>
          <a:noFill/>
          <a:ln cap="flat" cmpd="sng" w="19050">
            <a:solidFill>
              <a:schemeClr val="dk2"/>
            </a:solidFill>
            <a:prstDash val="solid"/>
            <a:round/>
            <a:headEnd len="sm" w="sm" type="none"/>
            <a:tailEnd len="med" w="med" type="triangle"/>
          </a:ln>
        </p:spPr>
      </p:cxnSp>
      <p:sp>
        <p:nvSpPr>
          <p:cNvPr id="117" name="Google Shape;117;p5"/>
          <p:cNvSpPr txBox="1"/>
          <p:nvPr/>
        </p:nvSpPr>
        <p:spPr>
          <a:xfrm>
            <a:off x="2218500" y="1685575"/>
            <a:ext cx="15987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Past participle of verb ‘pay’ </a:t>
            </a:r>
            <a:endParaRPr b="0" i="0" sz="1400" u="none" cap="none" strike="noStrike">
              <a:solidFill>
                <a:srgbClr val="000000"/>
              </a:solidFill>
              <a:latin typeface="Lato"/>
              <a:ea typeface="Lato"/>
              <a:cs typeface="Lato"/>
              <a:sym typeface="Lato"/>
            </a:endParaRPr>
          </a:p>
        </p:txBody>
      </p:sp>
      <p:cxnSp>
        <p:nvCxnSpPr>
          <p:cNvPr id="118" name="Google Shape;118;p5"/>
          <p:cNvCxnSpPr/>
          <p:nvPr/>
        </p:nvCxnSpPr>
        <p:spPr>
          <a:xfrm>
            <a:off x="2680900" y="2317800"/>
            <a:ext cx="0" cy="507900"/>
          </a:xfrm>
          <a:prstGeom prst="straightConnector1">
            <a:avLst/>
          </a:prstGeom>
          <a:noFill/>
          <a:ln cap="flat" cmpd="sng" w="19050">
            <a:solidFill>
              <a:schemeClr val="dk2"/>
            </a:solidFill>
            <a:prstDash val="solid"/>
            <a:round/>
            <a:headEnd len="sm" w="sm" type="none"/>
            <a:tailEnd len="med" w="med" type="triangle"/>
          </a:ln>
        </p:spPr>
      </p:cxnSp>
      <p:sp>
        <p:nvSpPr>
          <p:cNvPr id="119" name="Google Shape;119;p5"/>
          <p:cNvSpPr txBox="1"/>
          <p:nvPr/>
        </p:nvSpPr>
        <p:spPr>
          <a:xfrm>
            <a:off x="173525" y="433800"/>
            <a:ext cx="37182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sp>
        <p:nvSpPr>
          <p:cNvPr id="120" name="Google Shape;120;p5"/>
          <p:cNvSpPr txBox="1"/>
          <p:nvPr/>
        </p:nvSpPr>
        <p:spPr>
          <a:xfrm>
            <a:off x="594125" y="308675"/>
            <a:ext cx="33588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222222"/>
                </a:solidFill>
                <a:highlight>
                  <a:srgbClr val="FFFFFF"/>
                </a:highlight>
                <a:latin typeface="Lato"/>
                <a:ea typeface="Lato"/>
                <a:cs typeface="Lato"/>
                <a:sym typeface="Lato"/>
              </a:rPr>
              <a:t>She </a:t>
            </a:r>
            <a:r>
              <a:rPr b="0" i="0" lang="en" sz="2000" u="sng" cap="none" strike="noStrike">
                <a:solidFill>
                  <a:srgbClr val="76A5AF"/>
                </a:solidFill>
                <a:highlight>
                  <a:srgbClr val="FFFFFF"/>
                </a:highlight>
                <a:latin typeface="Lato"/>
                <a:ea typeface="Lato"/>
                <a:cs typeface="Lato"/>
                <a:sym typeface="Lato"/>
              </a:rPr>
              <a:t>pays </a:t>
            </a:r>
            <a:r>
              <a:rPr b="0" i="0" lang="en" sz="2000" u="none" cap="none" strike="noStrike">
                <a:solidFill>
                  <a:srgbClr val="222222"/>
                </a:solidFill>
                <a:highlight>
                  <a:srgbClr val="FFFFFF"/>
                </a:highlight>
                <a:latin typeface="Lato"/>
                <a:ea typeface="Lato"/>
                <a:cs typeface="Lato"/>
                <a:sym typeface="Lato"/>
              </a:rPr>
              <a:t>a lot of money. </a:t>
            </a:r>
            <a:endParaRPr b="0" i="0" sz="2000" u="none" cap="none" strike="noStrike">
              <a:solidFill>
                <a:srgbClr val="000000"/>
              </a:solidFill>
              <a:latin typeface="Lato"/>
              <a:ea typeface="Lato"/>
              <a:cs typeface="Lato"/>
              <a:sym typeface="Lato"/>
            </a:endParaRPr>
          </a:p>
        </p:txBody>
      </p:sp>
      <p:sp>
        <p:nvSpPr>
          <p:cNvPr id="121" name="Google Shape;121;p5"/>
          <p:cNvSpPr txBox="1"/>
          <p:nvPr/>
        </p:nvSpPr>
        <p:spPr>
          <a:xfrm>
            <a:off x="423000" y="33600"/>
            <a:ext cx="1437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highlight>
                  <a:srgbClr val="D0E0E3"/>
                </a:highlight>
                <a:latin typeface="Lato"/>
                <a:ea typeface="Lato"/>
                <a:cs typeface="Lato"/>
                <a:sym typeface="Lato"/>
              </a:rPr>
              <a:t>Present simple</a:t>
            </a:r>
            <a:endParaRPr b="0" i="0" sz="1400" u="none" cap="none" strike="noStrike">
              <a:solidFill>
                <a:srgbClr val="000000"/>
              </a:solidFill>
              <a:highlight>
                <a:srgbClr val="D0E0E3"/>
              </a:highlight>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6"/>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highlight>
                  <a:srgbClr val="FFF2CC"/>
                </a:highlight>
              </a:rPr>
              <a:t>Passive voice (Present progressive)</a:t>
            </a:r>
            <a:endParaRPr>
              <a:highlight>
                <a:srgbClr val="FFF2CC"/>
              </a:highlight>
            </a:endParaRPr>
          </a:p>
        </p:txBody>
      </p:sp>
      <p:sp>
        <p:nvSpPr>
          <p:cNvPr id="127" name="Google Shape;127;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When changing an active sentence into passive, there are a few steps to follow:</a:t>
            </a:r>
            <a:endParaRPr/>
          </a:p>
          <a:p>
            <a:pPr indent="-317500" lvl="0" marL="457200" rtl="0" algn="l">
              <a:lnSpc>
                <a:spcPct val="200000"/>
              </a:lnSpc>
              <a:spcBef>
                <a:spcPts val="1200"/>
              </a:spcBef>
              <a:spcAft>
                <a:spcPts val="0"/>
              </a:spcAft>
              <a:buSzPts val="1400"/>
              <a:buAutoNum type="arabicPeriod"/>
            </a:pPr>
            <a:r>
              <a:rPr lang="en"/>
              <a:t>Switch the </a:t>
            </a:r>
            <a:r>
              <a:rPr lang="en">
                <a:solidFill>
                  <a:srgbClr val="FF0000"/>
                </a:solidFill>
              </a:rPr>
              <a:t>subject</a:t>
            </a:r>
            <a:r>
              <a:rPr lang="en"/>
              <a:t> with the </a:t>
            </a:r>
            <a:r>
              <a:rPr lang="en">
                <a:solidFill>
                  <a:srgbClr val="FF0000"/>
                </a:solidFill>
              </a:rPr>
              <a:t>object. </a:t>
            </a:r>
            <a:endParaRPr>
              <a:solidFill>
                <a:srgbClr val="FF0000"/>
              </a:solidFill>
            </a:endParaRPr>
          </a:p>
          <a:p>
            <a:pPr indent="-317500" lvl="0" marL="457200" rtl="0" algn="l">
              <a:lnSpc>
                <a:spcPct val="200000"/>
              </a:lnSpc>
              <a:spcBef>
                <a:spcPts val="0"/>
              </a:spcBef>
              <a:spcAft>
                <a:spcPts val="0"/>
              </a:spcAft>
              <a:buSzPts val="1400"/>
              <a:buAutoNum type="arabicPeriod"/>
            </a:pPr>
            <a:r>
              <a:rPr lang="en"/>
              <a:t>Add  verb to be. (The tense of the verb in the active sentence determines the tense of the verb to be) Since we are working with the present progressive tense,  verb ‘to be’ in the passive sentence will change to “</a:t>
            </a:r>
            <a:r>
              <a:rPr lang="en">
                <a:solidFill>
                  <a:srgbClr val="FF0000"/>
                </a:solidFill>
              </a:rPr>
              <a:t>is being/are being</a:t>
            </a:r>
            <a:r>
              <a:rPr lang="en"/>
              <a:t>”</a:t>
            </a:r>
            <a:endParaRPr/>
          </a:p>
          <a:p>
            <a:pPr indent="-317500" lvl="0" marL="457200" rtl="0" algn="l">
              <a:lnSpc>
                <a:spcPct val="200000"/>
              </a:lnSpc>
              <a:spcBef>
                <a:spcPts val="0"/>
              </a:spcBef>
              <a:spcAft>
                <a:spcPts val="0"/>
              </a:spcAft>
              <a:buSzPts val="1400"/>
              <a:buAutoNum type="arabicPeriod"/>
            </a:pPr>
            <a:r>
              <a:rPr lang="en"/>
              <a:t> Change </a:t>
            </a:r>
            <a:r>
              <a:rPr lang="en">
                <a:solidFill>
                  <a:srgbClr val="FF0000"/>
                </a:solidFill>
              </a:rPr>
              <a:t>the verb</a:t>
            </a:r>
            <a:r>
              <a:rPr lang="en"/>
              <a:t> in the active sentence to the </a:t>
            </a:r>
            <a:r>
              <a:rPr lang="en">
                <a:solidFill>
                  <a:srgbClr val="FF0000"/>
                </a:solidFill>
              </a:rPr>
              <a:t>past participle </a:t>
            </a:r>
            <a:r>
              <a:rPr lang="en"/>
              <a:t>tense.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7"/>
          <p:cNvSpPr txBox="1"/>
          <p:nvPr/>
        </p:nvSpPr>
        <p:spPr>
          <a:xfrm>
            <a:off x="2888350" y="3851775"/>
            <a:ext cx="1140300" cy="1046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Verb ‘to be’ in the present tense</a:t>
            </a:r>
            <a:endParaRPr b="0" i="0" sz="1400" u="none" cap="none" strike="noStrike">
              <a:solidFill>
                <a:srgbClr val="000000"/>
              </a:solidFill>
              <a:latin typeface="Lato"/>
              <a:ea typeface="Lato"/>
              <a:cs typeface="Lato"/>
              <a:sym typeface="Lato"/>
            </a:endParaRPr>
          </a:p>
        </p:txBody>
      </p:sp>
      <p:cxnSp>
        <p:nvCxnSpPr>
          <p:cNvPr id="133" name="Google Shape;133;p7"/>
          <p:cNvCxnSpPr/>
          <p:nvPr/>
        </p:nvCxnSpPr>
        <p:spPr>
          <a:xfrm>
            <a:off x="3343850" y="3343875"/>
            <a:ext cx="0" cy="507900"/>
          </a:xfrm>
          <a:prstGeom prst="straightConnector1">
            <a:avLst/>
          </a:prstGeom>
          <a:noFill/>
          <a:ln cap="flat" cmpd="sng" w="19050">
            <a:solidFill>
              <a:schemeClr val="dk2"/>
            </a:solidFill>
            <a:prstDash val="solid"/>
            <a:round/>
            <a:headEnd len="sm" w="sm" type="none"/>
            <a:tailEnd len="med" w="med" type="triangle"/>
          </a:ln>
        </p:spPr>
      </p:cxnSp>
      <p:sp>
        <p:nvSpPr>
          <p:cNvPr id="134" name="Google Shape;134;p7"/>
          <p:cNvSpPr txBox="1"/>
          <p:nvPr/>
        </p:nvSpPr>
        <p:spPr>
          <a:xfrm>
            <a:off x="4352375" y="1771925"/>
            <a:ext cx="15987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Lato"/>
                <a:ea typeface="Lato"/>
                <a:cs typeface="Lato"/>
                <a:sym typeface="Lato"/>
              </a:rPr>
              <a:t>Past participle of verb “follow”’ </a:t>
            </a:r>
            <a:endParaRPr b="0" i="0" sz="1400" u="none" cap="none" strike="noStrike">
              <a:solidFill>
                <a:srgbClr val="000000"/>
              </a:solidFill>
              <a:latin typeface="Lato"/>
              <a:ea typeface="Lato"/>
              <a:cs typeface="Lato"/>
              <a:sym typeface="Lato"/>
            </a:endParaRPr>
          </a:p>
        </p:txBody>
      </p:sp>
      <p:cxnSp>
        <p:nvCxnSpPr>
          <p:cNvPr id="135" name="Google Shape;135;p7"/>
          <p:cNvCxnSpPr/>
          <p:nvPr/>
        </p:nvCxnSpPr>
        <p:spPr>
          <a:xfrm>
            <a:off x="4814775" y="2404150"/>
            <a:ext cx="0" cy="507900"/>
          </a:xfrm>
          <a:prstGeom prst="straightConnector1">
            <a:avLst/>
          </a:prstGeom>
          <a:noFill/>
          <a:ln cap="flat" cmpd="sng" w="19050">
            <a:solidFill>
              <a:schemeClr val="dk2"/>
            </a:solidFill>
            <a:prstDash val="solid"/>
            <a:round/>
            <a:headEnd len="sm" w="sm" type="none"/>
            <a:tailEnd len="med" w="med" type="triangle"/>
          </a:ln>
        </p:spPr>
      </p:cxnSp>
      <p:sp>
        <p:nvSpPr>
          <p:cNvPr id="136" name="Google Shape;136;p7"/>
          <p:cNvSpPr txBox="1"/>
          <p:nvPr/>
        </p:nvSpPr>
        <p:spPr>
          <a:xfrm>
            <a:off x="2307400" y="520150"/>
            <a:ext cx="3718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Lato"/>
              <a:ea typeface="Lato"/>
              <a:cs typeface="Lato"/>
              <a:sym typeface="Lato"/>
            </a:endParaRPr>
          </a:p>
        </p:txBody>
      </p:sp>
      <p:sp>
        <p:nvSpPr>
          <p:cNvPr id="137" name="Google Shape;137;p7"/>
          <p:cNvSpPr txBox="1"/>
          <p:nvPr/>
        </p:nvSpPr>
        <p:spPr>
          <a:xfrm>
            <a:off x="2556875" y="920350"/>
            <a:ext cx="3358800" cy="800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222222"/>
              </a:solidFill>
              <a:highlight>
                <a:srgbClr val="FFFFFF"/>
              </a:highlight>
              <a:latin typeface="Lato"/>
              <a:ea typeface="Lato"/>
              <a:cs typeface="Lato"/>
              <a:sym typeface="Lato"/>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222222"/>
                </a:solidFill>
                <a:highlight>
                  <a:srgbClr val="FFFFFF"/>
                </a:highlight>
                <a:latin typeface="Lato"/>
                <a:ea typeface="Lato"/>
                <a:cs typeface="Lato"/>
                <a:sym typeface="Lato"/>
              </a:rPr>
              <a:t>Somebody</a:t>
            </a:r>
            <a:r>
              <a:rPr b="0" i="0" lang="en" sz="2000" u="none" cap="none" strike="noStrike">
                <a:solidFill>
                  <a:srgbClr val="6FA8DC"/>
                </a:solidFill>
                <a:highlight>
                  <a:srgbClr val="FFFFFF"/>
                </a:highlight>
                <a:latin typeface="Lato"/>
                <a:ea typeface="Lato"/>
                <a:cs typeface="Lato"/>
                <a:sym typeface="Lato"/>
              </a:rPr>
              <a:t> </a:t>
            </a:r>
            <a:r>
              <a:rPr b="0" i="0" lang="en" sz="2000" u="sng" cap="none" strike="noStrike">
                <a:solidFill>
                  <a:srgbClr val="6FA8DC"/>
                </a:solidFill>
                <a:highlight>
                  <a:srgbClr val="FFFFFF"/>
                </a:highlight>
                <a:latin typeface="Lato"/>
                <a:ea typeface="Lato"/>
                <a:cs typeface="Lato"/>
                <a:sym typeface="Lato"/>
              </a:rPr>
              <a:t>is following</a:t>
            </a:r>
            <a:r>
              <a:rPr b="0" i="0" lang="en" sz="2000" u="none" cap="none" strike="noStrike">
                <a:solidFill>
                  <a:srgbClr val="222222"/>
                </a:solidFill>
                <a:highlight>
                  <a:srgbClr val="FFFFFF"/>
                </a:highlight>
                <a:latin typeface="Lato"/>
                <a:ea typeface="Lato"/>
                <a:cs typeface="Lato"/>
                <a:sym typeface="Lato"/>
              </a:rPr>
              <a:t> us.. </a:t>
            </a:r>
            <a:endParaRPr b="0" i="0" sz="2000" u="none" cap="none" strike="noStrike">
              <a:solidFill>
                <a:srgbClr val="000000"/>
              </a:solidFill>
              <a:latin typeface="Lato"/>
              <a:ea typeface="Lato"/>
              <a:cs typeface="Lato"/>
              <a:sym typeface="Lato"/>
            </a:endParaRPr>
          </a:p>
        </p:txBody>
      </p:sp>
      <p:sp>
        <p:nvSpPr>
          <p:cNvPr id="138" name="Google Shape;138;p7"/>
          <p:cNvSpPr txBox="1"/>
          <p:nvPr/>
        </p:nvSpPr>
        <p:spPr>
          <a:xfrm>
            <a:off x="3119225" y="653350"/>
            <a:ext cx="22341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highlight>
                  <a:srgbClr val="D0E0E3"/>
                </a:highlight>
                <a:latin typeface="Lato"/>
                <a:ea typeface="Lato"/>
                <a:cs typeface="Lato"/>
                <a:sym typeface="Lato"/>
              </a:rPr>
              <a:t>Present progressive</a:t>
            </a:r>
            <a:endParaRPr b="0" i="0" sz="1800" u="none" cap="none" strike="noStrike">
              <a:solidFill>
                <a:srgbClr val="000000"/>
              </a:solidFill>
              <a:highlight>
                <a:srgbClr val="D0E0E3"/>
              </a:highlight>
              <a:latin typeface="Lato"/>
              <a:ea typeface="Lato"/>
              <a:cs typeface="Lato"/>
              <a:sym typeface="Lato"/>
            </a:endParaRPr>
          </a:p>
        </p:txBody>
      </p:sp>
      <p:sp>
        <p:nvSpPr>
          <p:cNvPr id="139" name="Google Shape;139;p7"/>
          <p:cNvSpPr txBox="1"/>
          <p:nvPr/>
        </p:nvSpPr>
        <p:spPr>
          <a:xfrm>
            <a:off x="2494225" y="2954400"/>
            <a:ext cx="38901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 sz="2400" u="none" cap="none" strike="noStrike">
                <a:solidFill>
                  <a:schemeClr val="dk1"/>
                </a:solidFill>
                <a:latin typeface="Lato"/>
                <a:ea typeface="Lato"/>
                <a:cs typeface="Lato"/>
                <a:sym typeface="Lato"/>
              </a:rPr>
              <a:t>We </a:t>
            </a:r>
            <a:r>
              <a:rPr b="0" i="0" lang="en" sz="2400" u="none" cap="none" strike="noStrike">
                <a:solidFill>
                  <a:srgbClr val="6AA84F"/>
                </a:solidFill>
                <a:latin typeface="Lato"/>
                <a:ea typeface="Lato"/>
                <a:cs typeface="Lato"/>
                <a:sym typeface="Lato"/>
              </a:rPr>
              <a:t>are </a:t>
            </a:r>
            <a:r>
              <a:rPr b="0" i="0" lang="en" sz="2400" u="sng" cap="none" strike="noStrike">
                <a:solidFill>
                  <a:srgbClr val="6AA84F"/>
                </a:solidFill>
                <a:latin typeface="Lato"/>
                <a:ea typeface="Lato"/>
                <a:cs typeface="Lato"/>
                <a:sym typeface="Lato"/>
              </a:rPr>
              <a:t>being</a:t>
            </a:r>
            <a:r>
              <a:rPr b="0" i="0" lang="en" sz="2400" u="none" cap="none" strike="noStrike">
                <a:solidFill>
                  <a:srgbClr val="6AA84F"/>
                </a:solidFill>
                <a:latin typeface="Lato"/>
                <a:ea typeface="Lato"/>
                <a:cs typeface="Lato"/>
                <a:sym typeface="Lato"/>
              </a:rPr>
              <a:t> followed.</a:t>
            </a:r>
            <a:endParaRPr b="0" i="0" sz="2400" u="none" cap="none" strike="noStrike">
              <a:solidFill>
                <a:srgbClr val="6AA84F"/>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8"/>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 (Present progressive exercises)</a:t>
            </a:r>
            <a:endParaRPr/>
          </a:p>
        </p:txBody>
      </p:sp>
      <p:sp>
        <p:nvSpPr>
          <p:cNvPr id="145" name="Google Shape;145;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9250" lvl="0" marL="457200" rtl="0" algn="l">
              <a:lnSpc>
                <a:spcPct val="200000"/>
              </a:lnSpc>
              <a:spcBef>
                <a:spcPts val="0"/>
              </a:spcBef>
              <a:spcAft>
                <a:spcPts val="0"/>
              </a:spcAft>
              <a:buSzPts val="1900"/>
              <a:buAutoNum type="arabicPeriod"/>
            </a:pPr>
            <a:r>
              <a:rPr lang="en" sz="1900"/>
              <a:t>My father is washing the car………. The car is being washed by my father.</a:t>
            </a:r>
            <a:endParaRPr sz="1900"/>
          </a:p>
          <a:p>
            <a:pPr indent="-349250" lvl="0" marL="457200" rtl="0" algn="l">
              <a:lnSpc>
                <a:spcPct val="200000"/>
              </a:lnSpc>
              <a:spcBef>
                <a:spcPts val="0"/>
              </a:spcBef>
              <a:spcAft>
                <a:spcPts val="0"/>
              </a:spcAft>
              <a:buSzPts val="1900"/>
              <a:buAutoNum type="arabicPeriod"/>
            </a:pPr>
            <a:r>
              <a:rPr lang="en" sz="1900"/>
              <a:t>Farmer Joe is milking the cows…. The cows are being milked by farmer Joe.</a:t>
            </a:r>
            <a:endParaRPr sz="1900"/>
          </a:p>
          <a:p>
            <a:pPr indent="-349250" lvl="0" marL="457200" rtl="0" algn="l">
              <a:lnSpc>
                <a:spcPct val="200000"/>
              </a:lnSpc>
              <a:spcBef>
                <a:spcPts val="0"/>
              </a:spcBef>
              <a:spcAft>
                <a:spcPts val="0"/>
              </a:spcAft>
              <a:buSzPts val="1900"/>
              <a:buAutoNum type="arabicPeriod"/>
            </a:pPr>
            <a:r>
              <a:rPr lang="en" sz="1900"/>
              <a:t>We are cleaning the kitchen……… The kitchen is being cleaned by us.</a:t>
            </a:r>
            <a:endParaRPr sz="1900"/>
          </a:p>
          <a:p>
            <a:pPr indent="-349250" lvl="0" marL="457200" rtl="0" algn="l">
              <a:lnSpc>
                <a:spcPct val="200000"/>
              </a:lnSpc>
              <a:spcBef>
                <a:spcPts val="0"/>
              </a:spcBef>
              <a:spcAft>
                <a:spcPts val="0"/>
              </a:spcAft>
              <a:buSzPts val="1900"/>
              <a:buAutoNum type="arabicPeriod"/>
            </a:pPr>
            <a:r>
              <a:rPr lang="en" sz="1900"/>
              <a:t>He is packing the bags… The bags are being packed by him.</a:t>
            </a:r>
            <a:endParaRPr sz="1900"/>
          </a:p>
          <a:p>
            <a:pPr indent="-349250" lvl="0" marL="457200" rtl="0" algn="l">
              <a:lnSpc>
                <a:spcPct val="200000"/>
              </a:lnSpc>
              <a:spcBef>
                <a:spcPts val="0"/>
              </a:spcBef>
              <a:spcAft>
                <a:spcPts val="0"/>
              </a:spcAft>
              <a:buSzPts val="1900"/>
              <a:buAutoNum type="arabicPeriod"/>
            </a:pPr>
            <a:r>
              <a:rPr lang="en" sz="1900"/>
              <a:t>They are not writing essays… The essays are not being written by them.</a:t>
            </a:r>
            <a:endParaRPr sz="1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9"/>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Passive voice (Past progressive)</a:t>
            </a:r>
            <a:endParaRPr/>
          </a:p>
        </p:txBody>
      </p:sp>
      <p:sp>
        <p:nvSpPr>
          <p:cNvPr id="151" name="Google Shape;151;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When changing an active sentence into passive, there are a few steps to follow:</a:t>
            </a:r>
            <a:endParaRPr/>
          </a:p>
          <a:p>
            <a:pPr indent="-323850" lvl="0" marL="457200" rtl="0" algn="l">
              <a:lnSpc>
                <a:spcPct val="200000"/>
              </a:lnSpc>
              <a:spcBef>
                <a:spcPts val="1200"/>
              </a:spcBef>
              <a:spcAft>
                <a:spcPts val="0"/>
              </a:spcAft>
              <a:buSzPts val="1500"/>
              <a:buAutoNum type="arabicPeriod"/>
            </a:pPr>
            <a:r>
              <a:rPr lang="en" sz="1500"/>
              <a:t>Switch the </a:t>
            </a:r>
            <a:r>
              <a:rPr lang="en" sz="1500">
                <a:solidFill>
                  <a:srgbClr val="FF0000"/>
                </a:solidFill>
              </a:rPr>
              <a:t>subject</a:t>
            </a:r>
            <a:r>
              <a:rPr lang="en" sz="1500"/>
              <a:t> with the </a:t>
            </a:r>
            <a:r>
              <a:rPr lang="en" sz="1500">
                <a:solidFill>
                  <a:srgbClr val="FF0000"/>
                </a:solidFill>
              </a:rPr>
              <a:t>object</a:t>
            </a:r>
            <a:r>
              <a:rPr lang="en" sz="1500"/>
              <a:t>.</a:t>
            </a:r>
            <a:endParaRPr sz="1500"/>
          </a:p>
          <a:p>
            <a:pPr indent="-323850" lvl="0" marL="457200" rtl="0" algn="l">
              <a:lnSpc>
                <a:spcPct val="200000"/>
              </a:lnSpc>
              <a:spcBef>
                <a:spcPts val="0"/>
              </a:spcBef>
              <a:spcAft>
                <a:spcPts val="0"/>
              </a:spcAft>
              <a:buSzPts val="1500"/>
              <a:buAutoNum type="arabicPeriod"/>
            </a:pPr>
            <a:r>
              <a:rPr lang="en" sz="1500"/>
              <a:t>Add a verb ‘to be’. (The tense of the verb in the active sentence determines the tense of the verb to be) Since we are working with the past progressive tense, verb ‘to be’ in the passive sentence will change to  “</a:t>
            </a:r>
            <a:r>
              <a:rPr lang="en" sz="1500">
                <a:solidFill>
                  <a:srgbClr val="FF0000"/>
                </a:solidFill>
              </a:rPr>
              <a:t>was being/were being</a:t>
            </a:r>
            <a:r>
              <a:rPr lang="en" sz="1500"/>
              <a:t>”</a:t>
            </a:r>
            <a:endParaRPr sz="1500"/>
          </a:p>
          <a:p>
            <a:pPr indent="-323850" lvl="0" marL="457200" rtl="0" algn="l">
              <a:lnSpc>
                <a:spcPct val="200000"/>
              </a:lnSpc>
              <a:spcBef>
                <a:spcPts val="0"/>
              </a:spcBef>
              <a:spcAft>
                <a:spcPts val="0"/>
              </a:spcAft>
              <a:buSzPts val="1500"/>
              <a:buAutoNum type="arabicPeriod"/>
            </a:pPr>
            <a:r>
              <a:rPr lang="en" sz="1500"/>
              <a:t> Change the verb in the active sentence to the </a:t>
            </a:r>
            <a:r>
              <a:rPr lang="en" sz="1500">
                <a:solidFill>
                  <a:srgbClr val="FF0000"/>
                </a:solidFill>
              </a:rPr>
              <a:t>past participle </a:t>
            </a:r>
            <a:r>
              <a:rPr lang="en" sz="1500"/>
              <a:t>tense.</a:t>
            </a:r>
            <a:endParaRPr sz="1500"/>
          </a:p>
        </p:txBody>
      </p:sp>
    </p:spTree>
  </p:cSld>
  <p:clrMapOvr>
    <a:masterClrMapping/>
  </p:clrMapOvr>
</p:sld>
</file>

<file path=ppt/theme/theme1.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