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2" r:id="rId4"/>
    <p:sldId id="259" r:id="rId5"/>
    <p:sldId id="266" r:id="rId6"/>
    <p:sldId id="263" r:id="rId7"/>
    <p:sldId id="267" r:id="rId8"/>
    <p:sldId id="261" r:id="rId9"/>
    <p:sldId id="265" r:id="rId10"/>
  </p:sldIdLst>
  <p:sldSz cx="18288000" cy="10287000"/>
  <p:notesSz cx="6858000" cy="9144000"/>
  <p:embeddedFontLst>
    <p:embeddedFont>
      <p:font typeface="Sniglet" panose="020B060402020202020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Lazydog" panose="020B0604020202020204" charset="0"/>
      <p:regular r:id="rId16"/>
    </p:embeddedFont>
    <p:embeddedFont>
      <p:font typeface="Andalus" panose="020B0604020202020204" charset="-78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8" d="100"/>
          <a:sy n="58" d="100"/>
        </p:scale>
        <p:origin x="68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21" Type="http://schemas.openxmlformats.org/officeDocument/2006/relationships/image" Target="../media/image11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19" Type="http://schemas.openxmlformats.org/officeDocument/2006/relationships/image" Target="../media/image10.pn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21" Type="http://schemas.openxmlformats.org/officeDocument/2006/relationships/image" Target="../media/image11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2.jpeg"/><Relationship Id="rId10" Type="http://schemas.openxmlformats.org/officeDocument/2006/relationships/image" Target="../media/image9.svg"/><Relationship Id="rId19" Type="http://schemas.openxmlformats.org/officeDocument/2006/relationships/image" Target="../media/image10.pn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openxmlformats.org/officeDocument/2006/relationships/image" Target="../media/image5.png"/><Relationship Id="rId18" Type="http://schemas.openxmlformats.org/officeDocument/2006/relationships/image" Target="../media/image15.svg"/><Relationship Id="rId3" Type="http://schemas.openxmlformats.org/officeDocument/2006/relationships/image" Target="../media/image6.png"/><Relationship Id="rId21" Type="http://schemas.openxmlformats.org/officeDocument/2006/relationships/image" Target="../media/image11.png"/><Relationship Id="rId7" Type="http://schemas.openxmlformats.org/officeDocument/2006/relationships/image" Target="../media/image2.png"/><Relationship Id="rId12" Type="http://schemas.openxmlformats.org/officeDocument/2006/relationships/image" Target="../media/image7.svg"/><Relationship Id="rId17" Type="http://schemas.openxmlformats.org/officeDocument/2006/relationships/image" Target="../media/image8.png"/><Relationship Id="rId2" Type="http://schemas.openxmlformats.org/officeDocument/2006/relationships/image" Target="../media/image1.png"/><Relationship Id="rId16" Type="http://schemas.openxmlformats.org/officeDocument/2006/relationships/image" Target="../media/image17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4.png"/><Relationship Id="rId24" Type="http://schemas.openxmlformats.org/officeDocument/2006/relationships/image" Target="../media/image13.jpeg"/><Relationship Id="rId5" Type="http://schemas.openxmlformats.org/officeDocument/2006/relationships/image" Target="../media/image7.png"/><Relationship Id="rId15" Type="http://schemas.openxmlformats.org/officeDocument/2006/relationships/image" Target="../media/image9.png"/><Relationship Id="rId23" Type="http://schemas.openxmlformats.org/officeDocument/2006/relationships/image" Target="../media/image21.svg"/><Relationship Id="rId10" Type="http://schemas.openxmlformats.org/officeDocument/2006/relationships/image" Target="../media/image5.svg"/><Relationship Id="rId19" Type="http://schemas.openxmlformats.org/officeDocument/2006/relationships/image" Target="../media/image10.png"/><Relationship Id="rId4" Type="http://schemas.openxmlformats.org/officeDocument/2006/relationships/image" Target="../media/image11.svg"/><Relationship Id="rId9" Type="http://schemas.openxmlformats.org/officeDocument/2006/relationships/image" Target="../media/image3.png"/><Relationship Id="rId1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4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12" Type="http://schemas.openxmlformats.org/officeDocument/2006/relationships/image" Target="../media/image28.svg"/><Relationship Id="rId17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openxmlformats.org/officeDocument/2006/relationships/image" Target="../media/image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6.png"/><Relationship Id="rId5" Type="http://schemas.openxmlformats.org/officeDocument/2006/relationships/image" Target="../media/image3.png"/><Relationship Id="rId15" Type="http://schemas.openxmlformats.org/officeDocument/2006/relationships/image" Target="../media/image5.png"/><Relationship Id="rId10" Type="http://schemas.openxmlformats.org/officeDocument/2006/relationships/image" Target="../media/image26.svg"/><Relationship Id="rId19" Type="http://schemas.openxmlformats.org/officeDocument/2006/relationships/image" Target="../media/image17.jpeg"/><Relationship Id="rId4" Type="http://schemas.openxmlformats.org/officeDocument/2006/relationships/image" Target="../media/image3.svg"/><Relationship Id="rId9" Type="http://schemas.openxmlformats.org/officeDocument/2006/relationships/image" Target="../media/image15.png"/><Relationship Id="rId1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4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12" Type="http://schemas.openxmlformats.org/officeDocument/2006/relationships/image" Target="../media/image28.svg"/><Relationship Id="rId17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openxmlformats.org/officeDocument/2006/relationships/image" Target="../media/image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6.png"/><Relationship Id="rId5" Type="http://schemas.openxmlformats.org/officeDocument/2006/relationships/image" Target="../media/image3.png"/><Relationship Id="rId15" Type="http://schemas.openxmlformats.org/officeDocument/2006/relationships/image" Target="../media/image5.png"/><Relationship Id="rId10" Type="http://schemas.openxmlformats.org/officeDocument/2006/relationships/image" Target="../media/image26.svg"/><Relationship Id="rId4" Type="http://schemas.openxmlformats.org/officeDocument/2006/relationships/image" Target="../media/image3.svg"/><Relationship Id="rId9" Type="http://schemas.openxmlformats.org/officeDocument/2006/relationships/image" Target="../media/image15.png"/><Relationship Id="rId1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openxmlformats.org/officeDocument/2006/relationships/image" Target="../media/image5.png"/><Relationship Id="rId18" Type="http://schemas.openxmlformats.org/officeDocument/2006/relationships/image" Target="../media/image15.svg"/><Relationship Id="rId3" Type="http://schemas.openxmlformats.org/officeDocument/2006/relationships/image" Target="../media/image6.png"/><Relationship Id="rId21" Type="http://schemas.openxmlformats.org/officeDocument/2006/relationships/image" Target="../media/image11.png"/><Relationship Id="rId7" Type="http://schemas.openxmlformats.org/officeDocument/2006/relationships/image" Target="../media/image2.png"/><Relationship Id="rId12" Type="http://schemas.openxmlformats.org/officeDocument/2006/relationships/image" Target="../media/image7.svg"/><Relationship Id="rId17" Type="http://schemas.openxmlformats.org/officeDocument/2006/relationships/image" Target="../media/image8.png"/><Relationship Id="rId2" Type="http://schemas.openxmlformats.org/officeDocument/2006/relationships/image" Target="../media/image1.png"/><Relationship Id="rId16" Type="http://schemas.openxmlformats.org/officeDocument/2006/relationships/image" Target="../media/image17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4.png"/><Relationship Id="rId5" Type="http://schemas.openxmlformats.org/officeDocument/2006/relationships/image" Target="../media/image7.png"/><Relationship Id="rId15" Type="http://schemas.openxmlformats.org/officeDocument/2006/relationships/image" Target="../media/image9.png"/><Relationship Id="rId23" Type="http://schemas.openxmlformats.org/officeDocument/2006/relationships/image" Target="../media/image21.svg"/><Relationship Id="rId10" Type="http://schemas.openxmlformats.org/officeDocument/2006/relationships/image" Target="../media/image5.svg"/><Relationship Id="rId19" Type="http://schemas.openxmlformats.org/officeDocument/2006/relationships/image" Target="../media/image10.png"/><Relationship Id="rId4" Type="http://schemas.openxmlformats.org/officeDocument/2006/relationships/image" Target="../media/image11.svg"/><Relationship Id="rId9" Type="http://schemas.openxmlformats.org/officeDocument/2006/relationships/image" Target="../media/image3.png"/><Relationship Id="rId1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openxmlformats.org/officeDocument/2006/relationships/image" Target="../media/image5.png"/><Relationship Id="rId18" Type="http://schemas.openxmlformats.org/officeDocument/2006/relationships/image" Target="../media/image15.svg"/><Relationship Id="rId3" Type="http://schemas.openxmlformats.org/officeDocument/2006/relationships/image" Target="../media/image6.png"/><Relationship Id="rId12" Type="http://schemas.openxmlformats.org/officeDocument/2006/relationships/image" Target="../media/image7.svg"/><Relationship Id="rId17" Type="http://schemas.openxmlformats.org/officeDocument/2006/relationships/image" Target="../media/image8.png"/><Relationship Id="rId2" Type="http://schemas.openxmlformats.org/officeDocument/2006/relationships/image" Target="../media/image1.png"/><Relationship Id="rId16" Type="http://schemas.openxmlformats.org/officeDocument/2006/relationships/image" Target="../media/image17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.png"/><Relationship Id="rId5" Type="http://schemas.openxmlformats.org/officeDocument/2006/relationships/image" Target="../media/image2.png"/><Relationship Id="rId15" Type="http://schemas.openxmlformats.org/officeDocument/2006/relationships/image" Target="../media/image9.png"/><Relationship Id="rId10" Type="http://schemas.openxmlformats.org/officeDocument/2006/relationships/image" Target="../media/image5.svg"/><Relationship Id="rId19" Type="http://schemas.openxmlformats.org/officeDocument/2006/relationships/image" Target="../media/image10.png"/><Relationship Id="rId4" Type="http://schemas.openxmlformats.org/officeDocument/2006/relationships/image" Target="../media/image11.svg"/><Relationship Id="rId9" Type="http://schemas.openxmlformats.org/officeDocument/2006/relationships/image" Target="../media/image3.png"/><Relationship Id="rId14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7.svg"/><Relationship Id="rId2" Type="http://schemas.openxmlformats.org/officeDocument/2006/relationships/image" Target="../media/image1.pn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9.jpe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3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openxmlformats.org/officeDocument/2006/relationships/image" Target="../media/image5.png"/><Relationship Id="rId18" Type="http://schemas.openxmlformats.org/officeDocument/2006/relationships/image" Target="../media/image15.svg"/><Relationship Id="rId26" Type="http://schemas.openxmlformats.org/officeDocument/2006/relationships/image" Target="../media/image11.png"/><Relationship Id="rId3" Type="http://schemas.openxmlformats.org/officeDocument/2006/relationships/image" Target="../media/image6.png"/><Relationship Id="rId21" Type="http://schemas.openxmlformats.org/officeDocument/2006/relationships/image" Target="../media/image21.png"/><Relationship Id="rId7" Type="http://schemas.openxmlformats.org/officeDocument/2006/relationships/image" Target="../media/image2.png"/><Relationship Id="rId12" Type="http://schemas.openxmlformats.org/officeDocument/2006/relationships/image" Target="../media/image7.svg"/><Relationship Id="rId17" Type="http://schemas.openxmlformats.org/officeDocument/2006/relationships/image" Target="../media/image8.png"/><Relationship Id="rId25" Type="http://schemas.openxmlformats.org/officeDocument/2006/relationships/hyperlink" Target="https://www.youtube.com/watch?v=GEyVExBMKXo" TargetMode="External"/><Relationship Id="rId2" Type="http://schemas.openxmlformats.org/officeDocument/2006/relationships/image" Target="../media/image1.png"/><Relationship Id="rId16" Type="http://schemas.openxmlformats.org/officeDocument/2006/relationships/image" Target="../media/image17.svg"/><Relationship Id="rId20" Type="http://schemas.openxmlformats.org/officeDocument/2006/relationships/image" Target="../media/image19.svg"/><Relationship Id="rId29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4.png"/><Relationship Id="rId24" Type="http://schemas.openxmlformats.org/officeDocument/2006/relationships/image" Target="../media/image37.svg"/><Relationship Id="rId5" Type="http://schemas.openxmlformats.org/officeDocument/2006/relationships/image" Target="../media/image7.png"/><Relationship Id="rId15" Type="http://schemas.openxmlformats.org/officeDocument/2006/relationships/image" Target="../media/image9.png"/><Relationship Id="rId28" Type="http://schemas.openxmlformats.org/officeDocument/2006/relationships/image" Target="../media/image21.svg"/><Relationship Id="rId10" Type="http://schemas.openxmlformats.org/officeDocument/2006/relationships/image" Target="../media/image5.svg"/><Relationship Id="rId19" Type="http://schemas.openxmlformats.org/officeDocument/2006/relationships/image" Target="../media/image10.png"/><Relationship Id="rId4" Type="http://schemas.openxmlformats.org/officeDocument/2006/relationships/image" Target="../media/image11.svg"/><Relationship Id="rId9" Type="http://schemas.openxmlformats.org/officeDocument/2006/relationships/image" Target="../media/image3.png"/><Relationship Id="rId1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165705" y="0"/>
            <a:ext cx="4122295" cy="4114800"/>
          </a:xfrm>
          <a:custGeom>
            <a:avLst/>
            <a:gdLst/>
            <a:ahLst/>
            <a:cxnLst/>
            <a:rect l="l" t="t" r="r" b="b"/>
            <a:pathLst>
              <a:path w="4122295" h="4114800">
                <a:moveTo>
                  <a:pt x="0" y="0"/>
                </a:moveTo>
                <a:lnTo>
                  <a:pt x="4122295" y="0"/>
                </a:lnTo>
                <a:lnTo>
                  <a:pt x="41222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3058251" y="0"/>
            <a:ext cx="5229749" cy="3057694"/>
          </a:xfrm>
          <a:custGeom>
            <a:avLst/>
            <a:gdLst/>
            <a:ahLst/>
            <a:cxnLst/>
            <a:rect l="l" t="t" r="r" b="b"/>
            <a:pathLst>
              <a:path w="5229749" h="3057694">
                <a:moveTo>
                  <a:pt x="5229749" y="0"/>
                </a:moveTo>
                <a:lnTo>
                  <a:pt x="0" y="0"/>
                </a:lnTo>
                <a:lnTo>
                  <a:pt x="0" y="3057694"/>
                </a:lnTo>
                <a:lnTo>
                  <a:pt x="5229749" y="3057694"/>
                </a:lnTo>
                <a:lnTo>
                  <a:pt x="522974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0" y="0"/>
            <a:ext cx="4122295" cy="4114800"/>
          </a:xfrm>
          <a:custGeom>
            <a:avLst/>
            <a:gdLst/>
            <a:ahLst/>
            <a:cxnLst/>
            <a:rect l="l" t="t" r="r" b="b"/>
            <a:pathLst>
              <a:path w="4122295" h="4114800">
                <a:moveTo>
                  <a:pt x="4122295" y="0"/>
                </a:moveTo>
                <a:lnTo>
                  <a:pt x="0" y="0"/>
                </a:lnTo>
                <a:lnTo>
                  <a:pt x="0" y="4114800"/>
                </a:lnTo>
                <a:lnTo>
                  <a:pt x="4122295" y="4114800"/>
                </a:lnTo>
                <a:lnTo>
                  <a:pt x="4122295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0" y="0"/>
            <a:ext cx="4623352" cy="3422813"/>
          </a:xfrm>
          <a:custGeom>
            <a:avLst/>
            <a:gdLst/>
            <a:ahLst/>
            <a:cxnLst/>
            <a:rect l="l" t="t" r="r" b="b"/>
            <a:pathLst>
              <a:path w="4623352" h="3422813">
                <a:moveTo>
                  <a:pt x="0" y="0"/>
                </a:moveTo>
                <a:lnTo>
                  <a:pt x="4623352" y="0"/>
                </a:lnTo>
                <a:lnTo>
                  <a:pt x="4623352" y="3422813"/>
                </a:lnTo>
                <a:lnTo>
                  <a:pt x="0" y="342281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 flipV="1">
            <a:off x="-16452" y="5732414"/>
            <a:ext cx="4623352" cy="4614946"/>
          </a:xfrm>
          <a:custGeom>
            <a:avLst/>
            <a:gdLst/>
            <a:ahLst/>
            <a:cxnLst/>
            <a:rect l="l" t="t" r="r" b="b"/>
            <a:pathLst>
              <a:path w="4623352" h="4614946">
                <a:moveTo>
                  <a:pt x="4623352" y="4614946"/>
                </a:moveTo>
                <a:lnTo>
                  <a:pt x="0" y="4614946"/>
                </a:lnTo>
                <a:lnTo>
                  <a:pt x="0" y="0"/>
                </a:lnTo>
                <a:lnTo>
                  <a:pt x="4623352" y="0"/>
                </a:lnTo>
                <a:lnTo>
                  <a:pt x="4623352" y="4614946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165850" y="6536439"/>
            <a:ext cx="3366904" cy="4114800"/>
          </a:xfrm>
          <a:custGeom>
            <a:avLst/>
            <a:gdLst/>
            <a:ahLst/>
            <a:cxnLst/>
            <a:rect l="l" t="t" r="r" b="b"/>
            <a:pathLst>
              <a:path w="3366904" h="4114800">
                <a:moveTo>
                  <a:pt x="0" y="0"/>
                </a:moveTo>
                <a:lnTo>
                  <a:pt x="3366903" y="0"/>
                </a:lnTo>
                <a:lnTo>
                  <a:pt x="336690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V="1">
            <a:off x="13674173" y="5681579"/>
            <a:ext cx="4623352" cy="4614946"/>
          </a:xfrm>
          <a:custGeom>
            <a:avLst/>
            <a:gdLst/>
            <a:ahLst/>
            <a:cxnLst/>
            <a:rect l="l" t="t" r="r" b="b"/>
            <a:pathLst>
              <a:path w="4623352" h="4614946">
                <a:moveTo>
                  <a:pt x="0" y="4614946"/>
                </a:moveTo>
                <a:lnTo>
                  <a:pt x="4623352" y="4614946"/>
                </a:lnTo>
                <a:lnTo>
                  <a:pt x="4623352" y="0"/>
                </a:lnTo>
                <a:lnTo>
                  <a:pt x="0" y="0"/>
                </a:lnTo>
                <a:lnTo>
                  <a:pt x="0" y="4614946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4310453" y="8239125"/>
            <a:ext cx="3660597" cy="1824327"/>
          </a:xfrm>
          <a:custGeom>
            <a:avLst/>
            <a:gdLst/>
            <a:ahLst/>
            <a:cxnLst/>
            <a:rect l="l" t="t" r="r" b="b"/>
            <a:pathLst>
              <a:path w="3660597" h="1824327">
                <a:moveTo>
                  <a:pt x="0" y="0"/>
                </a:moveTo>
                <a:lnTo>
                  <a:pt x="3660597" y="0"/>
                </a:lnTo>
                <a:lnTo>
                  <a:pt x="3660597" y="1824327"/>
                </a:lnTo>
                <a:lnTo>
                  <a:pt x="0" y="182432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201053" y="-71008"/>
            <a:ext cx="4389203" cy="1599855"/>
          </a:xfrm>
          <a:custGeom>
            <a:avLst/>
            <a:gdLst/>
            <a:ahLst/>
            <a:cxnLst/>
            <a:rect l="l" t="t" r="r" b="b"/>
            <a:pathLst>
              <a:path w="4389203" h="1599855">
                <a:moveTo>
                  <a:pt x="0" y="0"/>
                </a:moveTo>
                <a:lnTo>
                  <a:pt x="4389204" y="0"/>
                </a:lnTo>
                <a:lnTo>
                  <a:pt x="4389204" y="1599855"/>
                </a:lnTo>
                <a:lnTo>
                  <a:pt x="0" y="159985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H="1">
            <a:off x="16550507" y="5427853"/>
            <a:ext cx="1737493" cy="2811272"/>
          </a:xfrm>
          <a:custGeom>
            <a:avLst/>
            <a:gdLst/>
            <a:ahLst/>
            <a:cxnLst/>
            <a:rect l="l" t="t" r="r" b="b"/>
            <a:pathLst>
              <a:path w="1737493" h="2811272">
                <a:moveTo>
                  <a:pt x="1737493" y="0"/>
                </a:moveTo>
                <a:lnTo>
                  <a:pt x="0" y="0"/>
                </a:lnTo>
                <a:lnTo>
                  <a:pt x="0" y="2811272"/>
                </a:lnTo>
                <a:lnTo>
                  <a:pt x="1737493" y="2811272"/>
                </a:lnTo>
                <a:lnTo>
                  <a:pt x="1737493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5562600" y="7007966"/>
            <a:ext cx="6905456" cy="2326534"/>
            <a:chOff x="0" y="0"/>
            <a:chExt cx="2120465" cy="24902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120465" cy="249021"/>
            </a:xfrm>
            <a:custGeom>
              <a:avLst/>
              <a:gdLst/>
              <a:ahLst/>
              <a:cxnLst/>
              <a:rect l="l" t="t" r="r" b="b"/>
              <a:pathLst>
                <a:path w="2120465" h="249021">
                  <a:moveTo>
                    <a:pt x="49041" y="0"/>
                  </a:moveTo>
                  <a:lnTo>
                    <a:pt x="2071424" y="0"/>
                  </a:lnTo>
                  <a:cubicBezTo>
                    <a:pt x="2098508" y="0"/>
                    <a:pt x="2120465" y="21957"/>
                    <a:pt x="2120465" y="49041"/>
                  </a:cubicBezTo>
                  <a:lnTo>
                    <a:pt x="2120465" y="199980"/>
                  </a:lnTo>
                  <a:cubicBezTo>
                    <a:pt x="2120465" y="227064"/>
                    <a:pt x="2098508" y="249021"/>
                    <a:pt x="2071424" y="249021"/>
                  </a:cubicBezTo>
                  <a:lnTo>
                    <a:pt x="49041" y="249021"/>
                  </a:lnTo>
                  <a:cubicBezTo>
                    <a:pt x="21957" y="249021"/>
                    <a:pt x="0" y="227064"/>
                    <a:pt x="0" y="199980"/>
                  </a:cubicBezTo>
                  <a:lnTo>
                    <a:pt x="0" y="49041"/>
                  </a:lnTo>
                  <a:cubicBezTo>
                    <a:pt x="0" y="21957"/>
                    <a:pt x="21957" y="0"/>
                    <a:pt x="49041" y="0"/>
                  </a:cubicBezTo>
                  <a:close/>
                </a:path>
              </a:pathLst>
            </a:custGeom>
            <a:solidFill>
              <a:srgbClr val="FFB4C9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2120465" cy="2871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972394" y="7706334"/>
            <a:ext cx="1228659" cy="1065583"/>
          </a:xfrm>
          <a:custGeom>
            <a:avLst/>
            <a:gdLst/>
            <a:ahLst/>
            <a:cxnLst/>
            <a:rect l="l" t="t" r="r" b="b"/>
            <a:pathLst>
              <a:path w="1228659" h="1065583">
                <a:moveTo>
                  <a:pt x="0" y="0"/>
                </a:moveTo>
                <a:lnTo>
                  <a:pt x="1228659" y="0"/>
                </a:lnTo>
                <a:lnTo>
                  <a:pt x="1228659" y="1065582"/>
                </a:lnTo>
                <a:lnTo>
                  <a:pt x="0" y="1065582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232669" y="1129060"/>
            <a:ext cx="16535400" cy="5052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686"/>
              </a:lnSpc>
            </a:pPr>
            <a:r>
              <a:rPr lang="en-US" sz="9600" dirty="0" smtClean="0">
                <a:solidFill>
                  <a:srgbClr val="000000"/>
                </a:solidFill>
                <a:latin typeface="Lazydog"/>
                <a:ea typeface="Lazydog"/>
                <a:cs typeface="Lazydog"/>
                <a:sym typeface="Lazydog"/>
              </a:rPr>
              <a:t>Letters</a:t>
            </a:r>
          </a:p>
          <a:p>
            <a:pPr algn="ctr">
              <a:lnSpc>
                <a:spcPts val="19686"/>
              </a:lnSpc>
            </a:pPr>
            <a:r>
              <a:rPr lang="en-US" sz="9600" dirty="0" smtClean="0">
                <a:solidFill>
                  <a:srgbClr val="000000"/>
                </a:solidFill>
                <a:latin typeface="Lazydog"/>
                <a:ea typeface="Lazydog"/>
                <a:cs typeface="Lazydog"/>
                <a:sym typeface="Lazydog"/>
              </a:rPr>
              <a:t> asking for/ giving Advice</a:t>
            </a:r>
            <a:endParaRPr lang="en-US" sz="9600" dirty="0">
              <a:solidFill>
                <a:srgbClr val="000000"/>
              </a:solidFill>
              <a:latin typeface="Lazydog"/>
              <a:ea typeface="Lazydog"/>
              <a:cs typeface="Lazydog"/>
              <a:sym typeface="Lazydog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5486400" y="7262325"/>
            <a:ext cx="7041404" cy="19492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562"/>
              </a:lnSpc>
            </a:pPr>
            <a:r>
              <a:rPr lang="en-US" sz="5401" dirty="0" smtClean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Successful Writing book: 44+45. </a:t>
            </a:r>
            <a:endParaRPr lang="en-US" sz="5401" dirty="0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165705" y="0"/>
            <a:ext cx="4122295" cy="4114800"/>
          </a:xfrm>
          <a:custGeom>
            <a:avLst/>
            <a:gdLst/>
            <a:ahLst/>
            <a:cxnLst/>
            <a:rect l="l" t="t" r="r" b="b"/>
            <a:pathLst>
              <a:path w="4122295" h="4114800">
                <a:moveTo>
                  <a:pt x="0" y="0"/>
                </a:moveTo>
                <a:lnTo>
                  <a:pt x="4122295" y="0"/>
                </a:lnTo>
                <a:lnTo>
                  <a:pt x="41222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3058251" y="0"/>
            <a:ext cx="5229749" cy="3057694"/>
          </a:xfrm>
          <a:custGeom>
            <a:avLst/>
            <a:gdLst/>
            <a:ahLst/>
            <a:cxnLst/>
            <a:rect l="l" t="t" r="r" b="b"/>
            <a:pathLst>
              <a:path w="5229749" h="3057694">
                <a:moveTo>
                  <a:pt x="5229749" y="0"/>
                </a:moveTo>
                <a:lnTo>
                  <a:pt x="0" y="0"/>
                </a:lnTo>
                <a:lnTo>
                  <a:pt x="0" y="3057694"/>
                </a:lnTo>
                <a:lnTo>
                  <a:pt x="5229749" y="3057694"/>
                </a:lnTo>
                <a:lnTo>
                  <a:pt x="522974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0" y="0"/>
            <a:ext cx="4122295" cy="4114800"/>
          </a:xfrm>
          <a:custGeom>
            <a:avLst/>
            <a:gdLst/>
            <a:ahLst/>
            <a:cxnLst/>
            <a:rect l="l" t="t" r="r" b="b"/>
            <a:pathLst>
              <a:path w="4122295" h="4114800">
                <a:moveTo>
                  <a:pt x="4122295" y="0"/>
                </a:moveTo>
                <a:lnTo>
                  <a:pt x="0" y="0"/>
                </a:lnTo>
                <a:lnTo>
                  <a:pt x="0" y="4114800"/>
                </a:lnTo>
                <a:lnTo>
                  <a:pt x="4122295" y="4114800"/>
                </a:lnTo>
                <a:lnTo>
                  <a:pt x="4122295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0" y="0"/>
            <a:ext cx="4623352" cy="3422813"/>
          </a:xfrm>
          <a:custGeom>
            <a:avLst/>
            <a:gdLst/>
            <a:ahLst/>
            <a:cxnLst/>
            <a:rect l="l" t="t" r="r" b="b"/>
            <a:pathLst>
              <a:path w="4623352" h="3422813">
                <a:moveTo>
                  <a:pt x="0" y="0"/>
                </a:moveTo>
                <a:lnTo>
                  <a:pt x="4623352" y="0"/>
                </a:lnTo>
                <a:lnTo>
                  <a:pt x="4623352" y="3422813"/>
                </a:lnTo>
                <a:lnTo>
                  <a:pt x="0" y="342281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 flipV="1">
            <a:off x="-9525" y="5681579"/>
            <a:ext cx="4623352" cy="4614946"/>
          </a:xfrm>
          <a:custGeom>
            <a:avLst/>
            <a:gdLst/>
            <a:ahLst/>
            <a:cxnLst/>
            <a:rect l="l" t="t" r="r" b="b"/>
            <a:pathLst>
              <a:path w="4623352" h="4614946">
                <a:moveTo>
                  <a:pt x="4623352" y="4614946"/>
                </a:moveTo>
                <a:lnTo>
                  <a:pt x="0" y="4614946"/>
                </a:lnTo>
                <a:lnTo>
                  <a:pt x="0" y="0"/>
                </a:lnTo>
                <a:lnTo>
                  <a:pt x="4623352" y="0"/>
                </a:lnTo>
                <a:lnTo>
                  <a:pt x="4623352" y="4614946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165850" y="6536439"/>
            <a:ext cx="3366904" cy="4114800"/>
          </a:xfrm>
          <a:custGeom>
            <a:avLst/>
            <a:gdLst/>
            <a:ahLst/>
            <a:cxnLst/>
            <a:rect l="l" t="t" r="r" b="b"/>
            <a:pathLst>
              <a:path w="3366904" h="4114800">
                <a:moveTo>
                  <a:pt x="0" y="0"/>
                </a:moveTo>
                <a:lnTo>
                  <a:pt x="3366903" y="0"/>
                </a:lnTo>
                <a:lnTo>
                  <a:pt x="336690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V="1">
            <a:off x="13674173" y="5681579"/>
            <a:ext cx="4623352" cy="4614946"/>
          </a:xfrm>
          <a:custGeom>
            <a:avLst/>
            <a:gdLst/>
            <a:ahLst/>
            <a:cxnLst/>
            <a:rect l="l" t="t" r="r" b="b"/>
            <a:pathLst>
              <a:path w="4623352" h="4614946">
                <a:moveTo>
                  <a:pt x="0" y="4614946"/>
                </a:moveTo>
                <a:lnTo>
                  <a:pt x="4623352" y="4614946"/>
                </a:lnTo>
                <a:lnTo>
                  <a:pt x="4623352" y="0"/>
                </a:lnTo>
                <a:lnTo>
                  <a:pt x="0" y="0"/>
                </a:lnTo>
                <a:lnTo>
                  <a:pt x="0" y="4614946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4310453" y="8239125"/>
            <a:ext cx="3660597" cy="1824327"/>
          </a:xfrm>
          <a:custGeom>
            <a:avLst/>
            <a:gdLst/>
            <a:ahLst/>
            <a:cxnLst/>
            <a:rect l="l" t="t" r="r" b="b"/>
            <a:pathLst>
              <a:path w="3660597" h="1824327">
                <a:moveTo>
                  <a:pt x="0" y="0"/>
                </a:moveTo>
                <a:lnTo>
                  <a:pt x="3660597" y="0"/>
                </a:lnTo>
                <a:lnTo>
                  <a:pt x="3660597" y="1824327"/>
                </a:lnTo>
                <a:lnTo>
                  <a:pt x="0" y="182432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201053" y="-71008"/>
            <a:ext cx="4389203" cy="1599855"/>
          </a:xfrm>
          <a:custGeom>
            <a:avLst/>
            <a:gdLst/>
            <a:ahLst/>
            <a:cxnLst/>
            <a:rect l="l" t="t" r="r" b="b"/>
            <a:pathLst>
              <a:path w="4389203" h="1599855">
                <a:moveTo>
                  <a:pt x="0" y="0"/>
                </a:moveTo>
                <a:lnTo>
                  <a:pt x="4389204" y="0"/>
                </a:lnTo>
                <a:lnTo>
                  <a:pt x="4389204" y="1599855"/>
                </a:lnTo>
                <a:lnTo>
                  <a:pt x="0" y="159985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H="1">
            <a:off x="16550507" y="5427853"/>
            <a:ext cx="1737493" cy="2811272"/>
          </a:xfrm>
          <a:custGeom>
            <a:avLst/>
            <a:gdLst/>
            <a:ahLst/>
            <a:cxnLst/>
            <a:rect l="l" t="t" r="r" b="b"/>
            <a:pathLst>
              <a:path w="1737493" h="2811272">
                <a:moveTo>
                  <a:pt x="1737493" y="0"/>
                </a:moveTo>
                <a:lnTo>
                  <a:pt x="0" y="0"/>
                </a:lnTo>
                <a:lnTo>
                  <a:pt x="0" y="2811272"/>
                </a:lnTo>
                <a:lnTo>
                  <a:pt x="1737493" y="2811272"/>
                </a:lnTo>
                <a:lnTo>
                  <a:pt x="1737493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972394" y="7706334"/>
            <a:ext cx="1228659" cy="1065583"/>
          </a:xfrm>
          <a:custGeom>
            <a:avLst/>
            <a:gdLst/>
            <a:ahLst/>
            <a:cxnLst/>
            <a:rect l="l" t="t" r="r" b="b"/>
            <a:pathLst>
              <a:path w="1228659" h="1065583">
                <a:moveTo>
                  <a:pt x="0" y="0"/>
                </a:moveTo>
                <a:lnTo>
                  <a:pt x="1228659" y="0"/>
                </a:lnTo>
                <a:lnTo>
                  <a:pt x="1228659" y="1065582"/>
                </a:lnTo>
                <a:lnTo>
                  <a:pt x="0" y="1065582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23" name="Rectangle 22"/>
          <p:cNvSpPr/>
          <p:nvPr/>
        </p:nvSpPr>
        <p:spPr>
          <a:xfrm>
            <a:off x="3913542" y="1782573"/>
            <a:ext cx="10731084" cy="9691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876509" y="1989071"/>
            <a:ext cx="10721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Lazydog" panose="020B0604020202020204" charset="0"/>
              </a:rPr>
              <a:t>Letters/Emails asking for or giving advice</a:t>
            </a:r>
          </a:p>
        </p:txBody>
      </p:sp>
      <p:sp>
        <p:nvSpPr>
          <p:cNvPr id="25" name="Oval 24"/>
          <p:cNvSpPr/>
          <p:nvPr/>
        </p:nvSpPr>
        <p:spPr>
          <a:xfrm>
            <a:off x="1762966" y="3041543"/>
            <a:ext cx="4243892" cy="379194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114586" y="4064238"/>
            <a:ext cx="34009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ndalus" panose="02020603050405020304" pitchFamily="18" charset="-78"/>
                <a:cs typeface="Andalus" panose="02020603050405020304" pitchFamily="18" charset="-78"/>
              </a:rPr>
              <a:t>Formality level</a:t>
            </a:r>
            <a:r>
              <a:rPr lang="en-US" sz="2000" dirty="0">
                <a:latin typeface="Andalus" panose="02020603050405020304" pitchFamily="18" charset="-78"/>
                <a:cs typeface="Andalus" panose="02020603050405020304" pitchFamily="18" charset="-78"/>
              </a:rPr>
              <a:t>: Can be </a:t>
            </a:r>
            <a:r>
              <a:rPr lang="en-US" sz="2000" b="1" dirty="0">
                <a:latin typeface="Andalus" panose="02020603050405020304" pitchFamily="18" charset="-78"/>
                <a:cs typeface="Andalus" panose="02020603050405020304" pitchFamily="18" charset="-78"/>
              </a:rPr>
              <a:t>formal, informal, or semi-formal</a:t>
            </a:r>
            <a:r>
              <a:rPr lang="en-US" sz="2000" dirty="0">
                <a:latin typeface="Andalus" panose="02020603050405020304" pitchFamily="18" charset="-78"/>
                <a:cs typeface="Andalus" panose="02020603050405020304" pitchFamily="18" charset="-78"/>
              </a:rPr>
              <a:t> depending on:</a:t>
            </a:r>
          </a:p>
          <a:p>
            <a:pPr algn="ctr"/>
            <a:r>
              <a:rPr lang="en-US" sz="2000" dirty="0">
                <a:latin typeface="Andalus" panose="02020603050405020304" pitchFamily="18" charset="-78"/>
                <a:cs typeface="Andalus" panose="02020603050405020304" pitchFamily="18" charset="-78"/>
              </a:rPr>
              <a:t>Who you are writing to (friend, consultant, magazine column, etc.)</a:t>
            </a:r>
          </a:p>
          <a:p>
            <a:pPr algn="ctr"/>
            <a:r>
              <a:rPr lang="en-US" sz="2000" dirty="0">
                <a:latin typeface="Andalus" panose="02020603050405020304" pitchFamily="18" charset="-78"/>
                <a:cs typeface="Andalus" panose="02020603050405020304" pitchFamily="18" charset="-78"/>
              </a:rPr>
              <a:t>The situation</a:t>
            </a:r>
            <a:r>
              <a:rPr lang="en-US" sz="2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endParaRPr lang="en-US" sz="2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576508" y="3086100"/>
            <a:ext cx="4243892" cy="379194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888549" y="3957184"/>
            <a:ext cx="3543651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If You’re Asking for Advice</a:t>
            </a:r>
            <a:r>
              <a:rPr lang="en-US" sz="2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:</a:t>
            </a:r>
          </a:p>
          <a:p>
            <a:pPr algn="ctr"/>
            <a:endParaRPr lang="en-US" sz="20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Clearly </a:t>
            </a:r>
            <a:r>
              <a:rPr lang="en-US" sz="2000" dirty="0">
                <a:latin typeface="Andalus" panose="02020603050405020304" pitchFamily="18" charset="-78"/>
                <a:cs typeface="Andalus" panose="02020603050405020304" pitchFamily="18" charset="-78"/>
              </a:rPr>
              <a:t>state the problem or issue you need advice on</a:t>
            </a:r>
            <a:r>
              <a:rPr lang="en-US" sz="2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endParaRPr lang="en-US" sz="20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Provide </a:t>
            </a:r>
            <a:r>
              <a:rPr lang="en-US" sz="2000" dirty="0">
                <a:latin typeface="Andalus" panose="02020603050405020304" pitchFamily="18" charset="-78"/>
                <a:cs typeface="Andalus" panose="02020603050405020304" pitchFamily="18" charset="-78"/>
              </a:rPr>
              <a:t>enough details so the recipient understands your situation.</a:t>
            </a:r>
          </a:p>
          <a:p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11552227" y="3086100"/>
            <a:ext cx="4243892" cy="379194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2"/>
          <p:cNvSpPr>
            <a:spLocks noChangeArrowheads="1"/>
          </p:cNvSpPr>
          <p:nvPr/>
        </p:nvSpPr>
        <p:spPr bwMode="auto">
          <a:xfrm>
            <a:off x="0" y="0"/>
            <a:ext cx="18288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1886829" y="3588963"/>
            <a:ext cx="35436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Andalus" panose="02020603050405020304" pitchFamily="18" charset="-78"/>
                <a:cs typeface="Andalus" panose="02020603050405020304" pitchFamily="18" charset="-78"/>
              </a:rPr>
              <a:t>If You’re Giving Advice</a:t>
            </a:r>
            <a:r>
              <a:rPr lang="en-US" sz="2000" b="1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:</a:t>
            </a:r>
          </a:p>
          <a:p>
            <a:pPr algn="ctr"/>
            <a:endParaRPr lang="en-US" sz="2000" b="1" u="sng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Offer </a:t>
            </a:r>
            <a:r>
              <a:rPr lang="en-US" sz="2000" dirty="0">
                <a:latin typeface="Andalus" panose="02020603050405020304" pitchFamily="18" charset="-78"/>
                <a:cs typeface="Andalus" panose="02020603050405020304" pitchFamily="18" charset="-78"/>
              </a:rPr>
              <a:t>helpful suggestions</a:t>
            </a:r>
            <a:r>
              <a:rPr lang="en-US" sz="2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 </a:t>
            </a:r>
          </a:p>
          <a:p>
            <a:pPr algn="ctr"/>
            <a:endParaRPr lang="en-US" sz="20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Use </a:t>
            </a:r>
            <a:r>
              <a:rPr lang="en-US" sz="2000" dirty="0">
                <a:latin typeface="Andalus" panose="02020603050405020304" pitchFamily="18" charset="-78"/>
                <a:cs typeface="Andalus" panose="02020603050405020304" pitchFamily="18" charset="-78"/>
              </a:rPr>
              <a:t>appropriate, polite, and suitable language for the level of formality (e.g., formal for a consultant, informal for a friend).</a:t>
            </a:r>
            <a:endParaRPr lang="en-US" dirty="0"/>
          </a:p>
        </p:txBody>
      </p:sp>
      <p:pic>
        <p:nvPicPr>
          <p:cNvPr id="1031" name="Picture 7" descr="Times gives good advice: Advice from professional | by Iqra Rahman | Medium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33" b="35334"/>
          <a:stretch/>
        </p:blipFill>
        <p:spPr bwMode="auto">
          <a:xfrm>
            <a:off x="4993200" y="7272185"/>
            <a:ext cx="7620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8488" y="-4768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flipH="1" flipV="1">
            <a:off x="-36415" y="6536439"/>
            <a:ext cx="3828062" cy="3821102"/>
          </a:xfrm>
          <a:custGeom>
            <a:avLst/>
            <a:gdLst/>
            <a:ahLst/>
            <a:cxnLst/>
            <a:rect l="l" t="t" r="r" b="b"/>
            <a:pathLst>
              <a:path w="3828062" h="3821102">
                <a:moveTo>
                  <a:pt x="3828062" y="3821102"/>
                </a:moveTo>
                <a:lnTo>
                  <a:pt x="0" y="3821102"/>
                </a:lnTo>
                <a:lnTo>
                  <a:pt x="0" y="0"/>
                </a:lnTo>
                <a:lnTo>
                  <a:pt x="3828062" y="0"/>
                </a:lnTo>
                <a:lnTo>
                  <a:pt x="3828062" y="382110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65850" y="7244250"/>
            <a:ext cx="2787743" cy="3406989"/>
          </a:xfrm>
          <a:custGeom>
            <a:avLst/>
            <a:gdLst/>
            <a:ahLst/>
            <a:cxnLst/>
            <a:rect l="l" t="t" r="r" b="b"/>
            <a:pathLst>
              <a:path w="2787743" h="3406989">
                <a:moveTo>
                  <a:pt x="0" y="0"/>
                </a:moveTo>
                <a:lnTo>
                  <a:pt x="2787743" y="0"/>
                </a:lnTo>
                <a:lnTo>
                  <a:pt x="2787743" y="3406989"/>
                </a:lnTo>
                <a:lnTo>
                  <a:pt x="0" y="340698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850286" y="0"/>
            <a:ext cx="3437714" cy="3431463"/>
          </a:xfrm>
          <a:custGeom>
            <a:avLst/>
            <a:gdLst/>
            <a:ahLst/>
            <a:cxnLst/>
            <a:rect l="l" t="t" r="r" b="b"/>
            <a:pathLst>
              <a:path w="3437714" h="3431463">
                <a:moveTo>
                  <a:pt x="0" y="0"/>
                </a:moveTo>
                <a:lnTo>
                  <a:pt x="3437714" y="0"/>
                </a:lnTo>
                <a:lnTo>
                  <a:pt x="3437714" y="3431463"/>
                </a:lnTo>
                <a:lnTo>
                  <a:pt x="0" y="34314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3926745" y="0"/>
            <a:ext cx="4361255" cy="2549908"/>
          </a:xfrm>
          <a:custGeom>
            <a:avLst/>
            <a:gdLst/>
            <a:ahLst/>
            <a:cxnLst/>
            <a:rect l="l" t="t" r="r" b="b"/>
            <a:pathLst>
              <a:path w="4361255" h="2549908">
                <a:moveTo>
                  <a:pt x="4361255" y="0"/>
                </a:moveTo>
                <a:lnTo>
                  <a:pt x="0" y="0"/>
                </a:lnTo>
                <a:lnTo>
                  <a:pt x="0" y="2549908"/>
                </a:lnTo>
                <a:lnTo>
                  <a:pt x="4361255" y="2549908"/>
                </a:lnTo>
                <a:lnTo>
                  <a:pt x="4361255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0" y="-11592"/>
            <a:ext cx="3449327" cy="3443055"/>
          </a:xfrm>
          <a:custGeom>
            <a:avLst/>
            <a:gdLst/>
            <a:ahLst/>
            <a:cxnLst/>
            <a:rect l="l" t="t" r="r" b="b"/>
            <a:pathLst>
              <a:path w="3449327" h="3443055">
                <a:moveTo>
                  <a:pt x="3449327" y="0"/>
                </a:moveTo>
                <a:lnTo>
                  <a:pt x="0" y="0"/>
                </a:lnTo>
                <a:lnTo>
                  <a:pt x="0" y="3443055"/>
                </a:lnTo>
                <a:lnTo>
                  <a:pt x="3449327" y="3443055"/>
                </a:lnTo>
                <a:lnTo>
                  <a:pt x="3449327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0" y="-11592"/>
            <a:ext cx="3868586" cy="2864036"/>
          </a:xfrm>
          <a:custGeom>
            <a:avLst/>
            <a:gdLst/>
            <a:ahLst/>
            <a:cxnLst/>
            <a:rect l="l" t="t" r="r" b="b"/>
            <a:pathLst>
              <a:path w="3868586" h="2864036">
                <a:moveTo>
                  <a:pt x="0" y="0"/>
                </a:moveTo>
                <a:lnTo>
                  <a:pt x="3868586" y="0"/>
                </a:lnTo>
                <a:lnTo>
                  <a:pt x="3868586" y="2864036"/>
                </a:lnTo>
                <a:lnTo>
                  <a:pt x="0" y="286403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678479" y="-71008"/>
            <a:ext cx="3672662" cy="1338677"/>
          </a:xfrm>
          <a:custGeom>
            <a:avLst/>
            <a:gdLst/>
            <a:ahLst/>
            <a:cxnLst/>
            <a:rect l="l" t="t" r="r" b="b"/>
            <a:pathLst>
              <a:path w="3672662" h="1338677">
                <a:moveTo>
                  <a:pt x="0" y="0"/>
                </a:moveTo>
                <a:lnTo>
                  <a:pt x="3672662" y="0"/>
                </a:lnTo>
                <a:lnTo>
                  <a:pt x="3672662" y="1338677"/>
                </a:lnTo>
                <a:lnTo>
                  <a:pt x="0" y="133867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V="1">
            <a:off x="14419377" y="6425428"/>
            <a:ext cx="3878148" cy="3871097"/>
          </a:xfrm>
          <a:custGeom>
            <a:avLst/>
            <a:gdLst/>
            <a:ahLst/>
            <a:cxnLst/>
            <a:rect l="l" t="t" r="r" b="b"/>
            <a:pathLst>
              <a:path w="3878148" h="3871097">
                <a:moveTo>
                  <a:pt x="0" y="3871097"/>
                </a:moveTo>
                <a:lnTo>
                  <a:pt x="3878148" y="3871097"/>
                </a:lnTo>
                <a:lnTo>
                  <a:pt x="3878148" y="0"/>
                </a:lnTo>
                <a:lnTo>
                  <a:pt x="0" y="0"/>
                </a:lnTo>
                <a:lnTo>
                  <a:pt x="0" y="3871097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330457" y="8947744"/>
            <a:ext cx="2477372" cy="1234645"/>
          </a:xfrm>
          <a:custGeom>
            <a:avLst/>
            <a:gdLst/>
            <a:ahLst/>
            <a:cxnLst/>
            <a:rect l="l" t="t" r="r" b="b"/>
            <a:pathLst>
              <a:path w="2477372" h="1234645">
                <a:moveTo>
                  <a:pt x="0" y="0"/>
                </a:moveTo>
                <a:lnTo>
                  <a:pt x="2477372" y="0"/>
                </a:lnTo>
                <a:lnTo>
                  <a:pt x="2477372" y="1234645"/>
                </a:lnTo>
                <a:lnTo>
                  <a:pt x="0" y="123464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H="1">
            <a:off x="16832096" y="6212598"/>
            <a:ext cx="1457439" cy="2358144"/>
          </a:xfrm>
          <a:custGeom>
            <a:avLst/>
            <a:gdLst/>
            <a:ahLst/>
            <a:cxnLst/>
            <a:rect l="l" t="t" r="r" b="b"/>
            <a:pathLst>
              <a:path w="1457439" h="2358144">
                <a:moveTo>
                  <a:pt x="1457439" y="0"/>
                </a:moveTo>
                <a:lnTo>
                  <a:pt x="0" y="0"/>
                </a:lnTo>
                <a:lnTo>
                  <a:pt x="0" y="2358144"/>
                </a:lnTo>
                <a:lnTo>
                  <a:pt x="1457439" y="2358144"/>
                </a:lnTo>
                <a:lnTo>
                  <a:pt x="1457439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600200" y="2914911"/>
            <a:ext cx="6814038" cy="1114290"/>
            <a:chOff x="0" y="0"/>
            <a:chExt cx="1794644" cy="29347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794644" cy="293476"/>
            </a:xfrm>
            <a:custGeom>
              <a:avLst/>
              <a:gdLst/>
              <a:ahLst/>
              <a:cxnLst/>
              <a:rect l="l" t="t" r="r" b="b"/>
              <a:pathLst>
                <a:path w="1794644" h="293476">
                  <a:moveTo>
                    <a:pt x="57945" y="0"/>
                  </a:moveTo>
                  <a:lnTo>
                    <a:pt x="1736699" y="0"/>
                  </a:lnTo>
                  <a:cubicBezTo>
                    <a:pt x="1752067" y="0"/>
                    <a:pt x="1766805" y="6105"/>
                    <a:pt x="1777672" y="16972"/>
                  </a:cubicBezTo>
                  <a:cubicBezTo>
                    <a:pt x="1788539" y="27838"/>
                    <a:pt x="1794644" y="42577"/>
                    <a:pt x="1794644" y="57945"/>
                  </a:cubicBezTo>
                  <a:lnTo>
                    <a:pt x="1794644" y="235531"/>
                  </a:lnTo>
                  <a:cubicBezTo>
                    <a:pt x="1794644" y="267533"/>
                    <a:pt x="1768701" y="293476"/>
                    <a:pt x="1736699" y="293476"/>
                  </a:cubicBezTo>
                  <a:lnTo>
                    <a:pt x="57945" y="293476"/>
                  </a:lnTo>
                  <a:cubicBezTo>
                    <a:pt x="25943" y="293476"/>
                    <a:pt x="0" y="267533"/>
                    <a:pt x="0" y="235531"/>
                  </a:cubicBezTo>
                  <a:lnTo>
                    <a:pt x="0" y="57945"/>
                  </a:lnTo>
                  <a:cubicBezTo>
                    <a:pt x="0" y="25943"/>
                    <a:pt x="25943" y="0"/>
                    <a:pt x="57945" y="0"/>
                  </a:cubicBezTo>
                  <a:close/>
                </a:path>
              </a:pathLst>
            </a:custGeom>
            <a:solidFill>
              <a:srgbClr val="FFC26F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794644" cy="3315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258071" y="3597521"/>
            <a:ext cx="6814038" cy="1114290"/>
            <a:chOff x="0" y="0"/>
            <a:chExt cx="1794644" cy="29347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794644" cy="293476"/>
            </a:xfrm>
            <a:custGeom>
              <a:avLst/>
              <a:gdLst/>
              <a:ahLst/>
              <a:cxnLst/>
              <a:rect l="l" t="t" r="r" b="b"/>
              <a:pathLst>
                <a:path w="1794644" h="293476">
                  <a:moveTo>
                    <a:pt x="57945" y="0"/>
                  </a:moveTo>
                  <a:lnTo>
                    <a:pt x="1736699" y="0"/>
                  </a:lnTo>
                  <a:cubicBezTo>
                    <a:pt x="1752067" y="0"/>
                    <a:pt x="1766805" y="6105"/>
                    <a:pt x="1777672" y="16972"/>
                  </a:cubicBezTo>
                  <a:cubicBezTo>
                    <a:pt x="1788539" y="27838"/>
                    <a:pt x="1794644" y="42577"/>
                    <a:pt x="1794644" y="57945"/>
                  </a:cubicBezTo>
                  <a:lnTo>
                    <a:pt x="1794644" y="235531"/>
                  </a:lnTo>
                  <a:cubicBezTo>
                    <a:pt x="1794644" y="267533"/>
                    <a:pt x="1768701" y="293476"/>
                    <a:pt x="1736699" y="293476"/>
                  </a:cubicBezTo>
                  <a:lnTo>
                    <a:pt x="57945" y="293476"/>
                  </a:lnTo>
                  <a:cubicBezTo>
                    <a:pt x="25943" y="293476"/>
                    <a:pt x="0" y="267533"/>
                    <a:pt x="0" y="235531"/>
                  </a:cubicBezTo>
                  <a:lnTo>
                    <a:pt x="0" y="57945"/>
                  </a:lnTo>
                  <a:cubicBezTo>
                    <a:pt x="0" y="25943"/>
                    <a:pt x="25943" y="0"/>
                    <a:pt x="57945" y="0"/>
                  </a:cubicBezTo>
                  <a:close/>
                </a:path>
              </a:pathLst>
            </a:custGeom>
            <a:solidFill>
              <a:srgbClr val="FFC26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1794644" cy="3315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828418" y="1420426"/>
            <a:ext cx="8826322" cy="117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99"/>
              </a:lnSpc>
            </a:pPr>
            <a:r>
              <a:rPr lang="en-US" sz="9999" dirty="0" smtClean="0">
                <a:solidFill>
                  <a:srgbClr val="000000"/>
                </a:solidFill>
                <a:latin typeface="Lazydog"/>
                <a:ea typeface="Lazydog"/>
                <a:cs typeface="Lazydog"/>
                <a:sym typeface="Lazydog"/>
              </a:rPr>
              <a:t>Structure: </a:t>
            </a:r>
            <a:endParaRPr lang="en-US" sz="9999" dirty="0">
              <a:solidFill>
                <a:srgbClr val="000000"/>
              </a:solidFill>
              <a:latin typeface="Lazydog"/>
              <a:ea typeface="Lazydog"/>
              <a:cs typeface="Lazydog"/>
              <a:sym typeface="Lazydog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2410333" y="2972755"/>
            <a:ext cx="5355364" cy="974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562"/>
              </a:lnSpc>
            </a:pPr>
            <a:r>
              <a:rPr lang="en-US" sz="5401" dirty="0" smtClean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Asking for advice </a:t>
            </a:r>
            <a:endParaRPr lang="en-US" sz="5401" dirty="0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1523817" y="3621102"/>
            <a:ext cx="4282545" cy="922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62"/>
              </a:lnSpc>
            </a:pPr>
            <a:r>
              <a:rPr lang="en-US" sz="5401" dirty="0" smtClean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Giving Advice: </a:t>
            </a:r>
            <a:endParaRPr lang="en-US" sz="5401" dirty="0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6" name="Freeform 26"/>
          <p:cNvSpPr/>
          <p:nvPr/>
        </p:nvSpPr>
        <p:spPr>
          <a:xfrm>
            <a:off x="1403874" y="8274360"/>
            <a:ext cx="1060837" cy="920035"/>
          </a:xfrm>
          <a:custGeom>
            <a:avLst/>
            <a:gdLst/>
            <a:ahLst/>
            <a:cxnLst/>
            <a:rect l="l" t="t" r="r" b="b"/>
            <a:pathLst>
              <a:path w="1060837" h="920035">
                <a:moveTo>
                  <a:pt x="0" y="0"/>
                </a:moveTo>
                <a:lnTo>
                  <a:pt x="1060838" y="0"/>
                </a:lnTo>
                <a:lnTo>
                  <a:pt x="1060838" y="920035"/>
                </a:lnTo>
                <a:lnTo>
                  <a:pt x="0" y="920035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8"/>
          <p:cNvGrpSpPr/>
          <p:nvPr/>
        </p:nvGrpSpPr>
        <p:grpSpPr>
          <a:xfrm>
            <a:off x="2286000" y="4068347"/>
            <a:ext cx="6120667" cy="5116013"/>
            <a:chOff x="0" y="-38100"/>
            <a:chExt cx="1480886" cy="1579123"/>
          </a:xfrm>
        </p:grpSpPr>
        <p:sp>
          <p:nvSpPr>
            <p:cNvPr id="30" name="Freeform 9"/>
            <p:cNvSpPr/>
            <p:nvPr/>
          </p:nvSpPr>
          <p:spPr>
            <a:xfrm>
              <a:off x="0" y="0"/>
              <a:ext cx="1379799" cy="1541023"/>
            </a:xfrm>
            <a:custGeom>
              <a:avLst/>
              <a:gdLst/>
              <a:ahLst/>
              <a:cxnLst/>
              <a:rect l="l" t="t" r="r" b="b"/>
              <a:pathLst>
                <a:path w="1480886" h="1541023">
                  <a:moveTo>
                    <a:pt x="77275" y="0"/>
                  </a:moveTo>
                  <a:lnTo>
                    <a:pt x="1403611" y="0"/>
                  </a:lnTo>
                  <a:cubicBezTo>
                    <a:pt x="1446289" y="0"/>
                    <a:pt x="1480886" y="34597"/>
                    <a:pt x="1480886" y="77275"/>
                  </a:cubicBezTo>
                  <a:lnTo>
                    <a:pt x="1480886" y="1463747"/>
                  </a:lnTo>
                  <a:cubicBezTo>
                    <a:pt x="1480886" y="1506425"/>
                    <a:pt x="1446289" y="1541023"/>
                    <a:pt x="1403611" y="1541023"/>
                  </a:cubicBezTo>
                  <a:lnTo>
                    <a:pt x="77275" y="1541023"/>
                  </a:lnTo>
                  <a:cubicBezTo>
                    <a:pt x="34597" y="1541023"/>
                    <a:pt x="0" y="1506425"/>
                    <a:pt x="0" y="1463747"/>
                  </a:cubicBezTo>
                  <a:lnTo>
                    <a:pt x="0" y="77275"/>
                  </a:lnTo>
                  <a:cubicBezTo>
                    <a:pt x="0" y="34597"/>
                    <a:pt x="34597" y="0"/>
                    <a:pt x="77275" y="0"/>
                  </a:cubicBezTo>
                  <a:close/>
                </a:path>
              </a:pathLst>
            </a:custGeom>
            <a:solidFill>
              <a:srgbClr val="C8EBEC"/>
            </a:solidFill>
          </p:spPr>
        </p:sp>
        <p:sp>
          <p:nvSpPr>
            <p:cNvPr id="31" name="TextBox 10"/>
            <p:cNvSpPr txBox="1"/>
            <p:nvPr/>
          </p:nvSpPr>
          <p:spPr>
            <a:xfrm>
              <a:off x="0" y="-38100"/>
              <a:ext cx="1480886" cy="15791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b="1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464711" y="4443683"/>
            <a:ext cx="5368269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Greeting:</a:t>
            </a:r>
            <a:r>
              <a:rPr lang="en-US" sz="2800" dirty="0" smtClean="0"/>
              <a:t> </a:t>
            </a:r>
            <a:r>
              <a:rPr lang="en-US" b="1" dirty="0" smtClean="0"/>
              <a:t>(formal or informal), </a:t>
            </a:r>
          </a:p>
          <a:p>
            <a:endParaRPr lang="en-US" sz="1400" dirty="0" smtClean="0"/>
          </a:p>
          <a:p>
            <a:r>
              <a:rPr lang="en-US" sz="2800" b="1" dirty="0" smtClean="0"/>
              <a:t>Introduction: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(paragraph 1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)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r>
              <a:rPr lang="en-US" sz="2000" dirty="0" smtClean="0">
                <a:sym typeface="Wingdings" panose="05000000000000000000" pitchFamily="2" charset="2"/>
              </a:rPr>
              <a:t>Reason(s) for writing. </a:t>
            </a:r>
            <a:endParaRPr lang="en-US" dirty="0" smtClean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sz="2800" b="1" dirty="0" smtClean="0">
                <a:sym typeface="Wingdings" panose="05000000000000000000" pitchFamily="2" charset="2"/>
              </a:rPr>
              <a:t>Main body paragraphs: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(Paragraphs 2-3)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Description of problems (s). 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sz="2800" b="1" dirty="0">
                <a:sym typeface="Wingdings" panose="05000000000000000000" pitchFamily="2" charset="2"/>
              </a:rPr>
              <a:t>Conclusion: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(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Final paragraph)</a:t>
            </a:r>
            <a:endParaRPr lang="en-US" dirty="0">
              <a:solidFill>
                <a:schemeClr val="accent1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Closing remark + wishing for something to happen.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sz="2800" b="1" dirty="0" smtClean="0">
                <a:sym typeface="Wingdings" panose="05000000000000000000" pitchFamily="2" charset="2"/>
              </a:rPr>
              <a:t>Sign off</a:t>
            </a:r>
            <a:r>
              <a:rPr lang="en-US" b="1" dirty="0" smtClean="0">
                <a:sym typeface="Wingdings" panose="05000000000000000000" pitchFamily="2" charset="2"/>
              </a:rPr>
              <a:t>: (formal/informal), </a:t>
            </a:r>
            <a:endParaRPr lang="en-US" b="1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(full) name. </a:t>
            </a:r>
          </a:p>
        </p:txBody>
      </p:sp>
      <p:grpSp>
        <p:nvGrpSpPr>
          <p:cNvPr id="33" name="Group 8"/>
          <p:cNvGrpSpPr/>
          <p:nvPr/>
        </p:nvGrpSpPr>
        <p:grpSpPr>
          <a:xfrm>
            <a:off x="10338533" y="4779841"/>
            <a:ext cx="6882667" cy="4783259"/>
            <a:chOff x="0" y="-38100"/>
            <a:chExt cx="1480886" cy="1579123"/>
          </a:xfrm>
        </p:grpSpPr>
        <p:sp>
          <p:nvSpPr>
            <p:cNvPr id="34" name="Freeform 9"/>
            <p:cNvSpPr/>
            <p:nvPr/>
          </p:nvSpPr>
          <p:spPr>
            <a:xfrm>
              <a:off x="0" y="0"/>
              <a:ext cx="1379799" cy="1541023"/>
            </a:xfrm>
            <a:custGeom>
              <a:avLst/>
              <a:gdLst/>
              <a:ahLst/>
              <a:cxnLst/>
              <a:rect l="l" t="t" r="r" b="b"/>
              <a:pathLst>
                <a:path w="1480886" h="1541023">
                  <a:moveTo>
                    <a:pt x="77275" y="0"/>
                  </a:moveTo>
                  <a:lnTo>
                    <a:pt x="1403611" y="0"/>
                  </a:lnTo>
                  <a:cubicBezTo>
                    <a:pt x="1446289" y="0"/>
                    <a:pt x="1480886" y="34597"/>
                    <a:pt x="1480886" y="77275"/>
                  </a:cubicBezTo>
                  <a:lnTo>
                    <a:pt x="1480886" y="1463747"/>
                  </a:lnTo>
                  <a:cubicBezTo>
                    <a:pt x="1480886" y="1506425"/>
                    <a:pt x="1446289" y="1541023"/>
                    <a:pt x="1403611" y="1541023"/>
                  </a:cubicBezTo>
                  <a:lnTo>
                    <a:pt x="77275" y="1541023"/>
                  </a:lnTo>
                  <a:cubicBezTo>
                    <a:pt x="34597" y="1541023"/>
                    <a:pt x="0" y="1506425"/>
                    <a:pt x="0" y="1463747"/>
                  </a:cubicBezTo>
                  <a:lnTo>
                    <a:pt x="0" y="77275"/>
                  </a:lnTo>
                  <a:cubicBezTo>
                    <a:pt x="0" y="34597"/>
                    <a:pt x="34597" y="0"/>
                    <a:pt x="77275" y="0"/>
                  </a:cubicBezTo>
                  <a:close/>
                </a:path>
              </a:pathLst>
            </a:custGeom>
            <a:solidFill>
              <a:srgbClr val="C8EBEC"/>
            </a:solidFill>
          </p:spPr>
        </p:sp>
        <p:sp>
          <p:nvSpPr>
            <p:cNvPr id="35" name="TextBox 10"/>
            <p:cNvSpPr txBox="1"/>
            <p:nvPr/>
          </p:nvSpPr>
          <p:spPr>
            <a:xfrm>
              <a:off x="0" y="-38100"/>
              <a:ext cx="1480886" cy="15791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b="1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0646361" y="5067300"/>
            <a:ext cx="5626663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Greeting:</a:t>
            </a:r>
            <a:r>
              <a:rPr lang="en-US" sz="2800" dirty="0" smtClean="0"/>
              <a:t> </a:t>
            </a:r>
            <a:r>
              <a:rPr lang="en-US" b="1" dirty="0" smtClean="0"/>
              <a:t>(formal or informal), </a:t>
            </a:r>
          </a:p>
          <a:p>
            <a:endParaRPr lang="en-US" sz="1100" dirty="0" smtClean="0"/>
          </a:p>
          <a:p>
            <a:r>
              <a:rPr lang="en-US" sz="2800" b="1" dirty="0" smtClean="0"/>
              <a:t>Introduction: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(paragraph 1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)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r>
              <a:rPr lang="en-US" sz="2000" dirty="0" smtClean="0">
                <a:sym typeface="Wingdings" panose="05000000000000000000" pitchFamily="2" charset="2"/>
              </a:rPr>
              <a:t>Thanks for letter/express understanding of problem. </a:t>
            </a:r>
            <a:endParaRPr lang="en-US" dirty="0" smtClean="0">
              <a:sym typeface="Wingdings" panose="05000000000000000000" pitchFamily="2" charset="2"/>
            </a:endParaRPr>
          </a:p>
          <a:p>
            <a:endParaRPr lang="en-US" sz="1400" dirty="0">
              <a:sym typeface="Wingdings" panose="05000000000000000000" pitchFamily="2" charset="2"/>
            </a:endParaRPr>
          </a:p>
          <a:p>
            <a:r>
              <a:rPr lang="en-US" sz="2800" b="1" dirty="0" smtClean="0">
                <a:sym typeface="Wingdings" panose="05000000000000000000" pitchFamily="2" charset="2"/>
              </a:rPr>
              <a:t>Main body paragraphs: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(Paragraphs 2-3)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Suggestions + reasons. </a:t>
            </a:r>
          </a:p>
          <a:p>
            <a:endParaRPr lang="en-US" sz="1400" dirty="0" smtClean="0">
              <a:sym typeface="Wingdings" panose="05000000000000000000" pitchFamily="2" charset="2"/>
            </a:endParaRPr>
          </a:p>
          <a:p>
            <a:r>
              <a:rPr lang="en-US" sz="2800" b="1" dirty="0">
                <a:sym typeface="Wingdings" panose="05000000000000000000" pitchFamily="2" charset="2"/>
              </a:rPr>
              <a:t>Conclusion: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(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Final paragraph)</a:t>
            </a:r>
            <a:endParaRPr lang="en-US" dirty="0">
              <a:solidFill>
                <a:schemeClr val="accent1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Closing remark.</a:t>
            </a:r>
          </a:p>
          <a:p>
            <a:endParaRPr lang="en-US" sz="1400" dirty="0" smtClean="0">
              <a:sym typeface="Wingdings" panose="05000000000000000000" pitchFamily="2" charset="2"/>
            </a:endParaRPr>
          </a:p>
          <a:p>
            <a:r>
              <a:rPr lang="en-US" sz="2800" b="1" dirty="0">
                <a:sym typeface="Wingdings" panose="05000000000000000000" pitchFamily="2" charset="2"/>
              </a:rPr>
              <a:t>Sign off</a:t>
            </a:r>
            <a:r>
              <a:rPr lang="en-US" b="1" dirty="0">
                <a:sym typeface="Wingdings" panose="05000000000000000000" pitchFamily="2" charset="2"/>
              </a:rPr>
              <a:t>: (formal/informal), 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(full) name. 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3200400" y="8947744"/>
            <a:ext cx="1066800" cy="7677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4419600" y="9410700"/>
            <a:ext cx="5270419" cy="67540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10058400" y="9410700"/>
            <a:ext cx="106680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419600" y="9433996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If it is a formal letter: (you write your First + Family name) / If it is an informal letter: (First name only). </a:t>
            </a:r>
            <a:endParaRPr lang="en-US" dirty="0"/>
          </a:p>
        </p:txBody>
      </p:sp>
      <p:sp>
        <p:nvSpPr>
          <p:cNvPr id="45" name="AutoShape 6" descr="Role of a Mentor: How to Give Advice - Antoinette Oglethorpe"/>
          <p:cNvSpPr>
            <a:spLocks noChangeAspect="1" noChangeArrowheads="1"/>
          </p:cNvSpPr>
          <p:nvPr/>
        </p:nvSpPr>
        <p:spPr bwMode="auto">
          <a:xfrm>
            <a:off x="11679316" y="1951423"/>
            <a:ext cx="235101" cy="23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Three Pieces of Advice That Will Change Your Life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9317" y="351222"/>
            <a:ext cx="4224482" cy="281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850286" y="0"/>
            <a:ext cx="3437714" cy="3431463"/>
          </a:xfrm>
          <a:custGeom>
            <a:avLst/>
            <a:gdLst/>
            <a:ahLst/>
            <a:cxnLst/>
            <a:rect l="l" t="t" r="r" b="b"/>
            <a:pathLst>
              <a:path w="3437714" h="3431463">
                <a:moveTo>
                  <a:pt x="0" y="0"/>
                </a:moveTo>
                <a:lnTo>
                  <a:pt x="3437714" y="0"/>
                </a:lnTo>
                <a:lnTo>
                  <a:pt x="3437714" y="3431463"/>
                </a:lnTo>
                <a:lnTo>
                  <a:pt x="0" y="34314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3926745" y="0"/>
            <a:ext cx="4361255" cy="2549908"/>
          </a:xfrm>
          <a:custGeom>
            <a:avLst/>
            <a:gdLst/>
            <a:ahLst/>
            <a:cxnLst/>
            <a:rect l="l" t="t" r="r" b="b"/>
            <a:pathLst>
              <a:path w="4361255" h="2549908">
                <a:moveTo>
                  <a:pt x="4361255" y="0"/>
                </a:moveTo>
                <a:lnTo>
                  <a:pt x="0" y="0"/>
                </a:lnTo>
                <a:lnTo>
                  <a:pt x="0" y="2549908"/>
                </a:lnTo>
                <a:lnTo>
                  <a:pt x="4361255" y="2549908"/>
                </a:lnTo>
                <a:lnTo>
                  <a:pt x="436125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533400" y="4103246"/>
            <a:ext cx="5846315" cy="5316979"/>
            <a:chOff x="0" y="0"/>
            <a:chExt cx="1480886" cy="154102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80886" cy="1541023"/>
            </a:xfrm>
            <a:custGeom>
              <a:avLst/>
              <a:gdLst/>
              <a:ahLst/>
              <a:cxnLst/>
              <a:rect l="l" t="t" r="r" b="b"/>
              <a:pathLst>
                <a:path w="1480886" h="1541023">
                  <a:moveTo>
                    <a:pt x="77275" y="0"/>
                  </a:moveTo>
                  <a:lnTo>
                    <a:pt x="1403611" y="0"/>
                  </a:lnTo>
                  <a:cubicBezTo>
                    <a:pt x="1446289" y="0"/>
                    <a:pt x="1480886" y="34597"/>
                    <a:pt x="1480886" y="77275"/>
                  </a:cubicBezTo>
                  <a:lnTo>
                    <a:pt x="1480886" y="1463747"/>
                  </a:lnTo>
                  <a:cubicBezTo>
                    <a:pt x="1480886" y="1506425"/>
                    <a:pt x="1446289" y="1541023"/>
                    <a:pt x="1403611" y="1541023"/>
                  </a:cubicBezTo>
                  <a:lnTo>
                    <a:pt x="77275" y="1541023"/>
                  </a:lnTo>
                  <a:cubicBezTo>
                    <a:pt x="34597" y="1541023"/>
                    <a:pt x="0" y="1506425"/>
                    <a:pt x="0" y="1463747"/>
                  </a:cubicBezTo>
                  <a:lnTo>
                    <a:pt x="0" y="77275"/>
                  </a:lnTo>
                  <a:cubicBezTo>
                    <a:pt x="0" y="34597"/>
                    <a:pt x="34597" y="0"/>
                    <a:pt x="77275" y="0"/>
                  </a:cubicBezTo>
                  <a:close/>
                </a:path>
              </a:pathLst>
            </a:custGeom>
            <a:solidFill>
              <a:srgbClr val="FFC26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480886" cy="15791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629400" y="3971790"/>
            <a:ext cx="5053341" cy="5448435"/>
            <a:chOff x="0" y="-38100"/>
            <a:chExt cx="1480886" cy="157912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79799" cy="1541023"/>
            </a:xfrm>
            <a:custGeom>
              <a:avLst/>
              <a:gdLst/>
              <a:ahLst/>
              <a:cxnLst/>
              <a:rect l="l" t="t" r="r" b="b"/>
              <a:pathLst>
                <a:path w="1480886" h="1541023">
                  <a:moveTo>
                    <a:pt x="77275" y="0"/>
                  </a:moveTo>
                  <a:lnTo>
                    <a:pt x="1403611" y="0"/>
                  </a:lnTo>
                  <a:cubicBezTo>
                    <a:pt x="1446289" y="0"/>
                    <a:pt x="1480886" y="34597"/>
                    <a:pt x="1480886" y="77275"/>
                  </a:cubicBezTo>
                  <a:lnTo>
                    <a:pt x="1480886" y="1463747"/>
                  </a:lnTo>
                  <a:cubicBezTo>
                    <a:pt x="1480886" y="1506425"/>
                    <a:pt x="1446289" y="1541023"/>
                    <a:pt x="1403611" y="1541023"/>
                  </a:cubicBezTo>
                  <a:lnTo>
                    <a:pt x="77275" y="1541023"/>
                  </a:lnTo>
                  <a:cubicBezTo>
                    <a:pt x="34597" y="1541023"/>
                    <a:pt x="0" y="1506425"/>
                    <a:pt x="0" y="1463747"/>
                  </a:cubicBezTo>
                  <a:lnTo>
                    <a:pt x="0" y="77275"/>
                  </a:lnTo>
                  <a:cubicBezTo>
                    <a:pt x="0" y="34597"/>
                    <a:pt x="34597" y="0"/>
                    <a:pt x="77275" y="0"/>
                  </a:cubicBezTo>
                  <a:close/>
                </a:path>
              </a:pathLst>
            </a:custGeom>
            <a:solidFill>
              <a:srgbClr val="C8EBEC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480886" cy="15791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455796" y="4103246"/>
            <a:ext cx="6775881" cy="5316979"/>
            <a:chOff x="0" y="0"/>
            <a:chExt cx="1480886" cy="154102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80886" cy="1541023"/>
            </a:xfrm>
            <a:custGeom>
              <a:avLst/>
              <a:gdLst/>
              <a:ahLst/>
              <a:cxnLst/>
              <a:rect l="l" t="t" r="r" b="b"/>
              <a:pathLst>
                <a:path w="1480886" h="1541023">
                  <a:moveTo>
                    <a:pt x="77275" y="0"/>
                  </a:moveTo>
                  <a:lnTo>
                    <a:pt x="1403611" y="0"/>
                  </a:lnTo>
                  <a:cubicBezTo>
                    <a:pt x="1446289" y="0"/>
                    <a:pt x="1480886" y="34597"/>
                    <a:pt x="1480886" y="77275"/>
                  </a:cubicBezTo>
                  <a:lnTo>
                    <a:pt x="1480886" y="1463747"/>
                  </a:lnTo>
                  <a:cubicBezTo>
                    <a:pt x="1480886" y="1506425"/>
                    <a:pt x="1446289" y="1541023"/>
                    <a:pt x="1403611" y="1541023"/>
                  </a:cubicBezTo>
                  <a:lnTo>
                    <a:pt x="77275" y="1541023"/>
                  </a:lnTo>
                  <a:cubicBezTo>
                    <a:pt x="34597" y="1541023"/>
                    <a:pt x="0" y="1506425"/>
                    <a:pt x="0" y="1463747"/>
                  </a:cubicBezTo>
                  <a:lnTo>
                    <a:pt x="0" y="77275"/>
                  </a:lnTo>
                  <a:cubicBezTo>
                    <a:pt x="0" y="34597"/>
                    <a:pt x="34597" y="0"/>
                    <a:pt x="77275" y="0"/>
                  </a:cubicBezTo>
                  <a:close/>
                </a:path>
              </a:pathLst>
            </a:custGeom>
            <a:solidFill>
              <a:srgbClr val="FFB588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480886" cy="15791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3268679" y="3543025"/>
            <a:ext cx="1112582" cy="1094376"/>
          </a:xfrm>
          <a:custGeom>
            <a:avLst/>
            <a:gdLst/>
            <a:ahLst/>
            <a:cxnLst/>
            <a:rect l="l" t="t" r="r" b="b"/>
            <a:pathLst>
              <a:path w="1112582" h="1094376">
                <a:moveTo>
                  <a:pt x="0" y="0"/>
                </a:moveTo>
                <a:lnTo>
                  <a:pt x="1112582" y="0"/>
                </a:lnTo>
                <a:lnTo>
                  <a:pt x="1112582" y="1094376"/>
                </a:lnTo>
                <a:lnTo>
                  <a:pt x="0" y="109437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295400" y="1511382"/>
            <a:ext cx="15392400" cy="179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4000" dirty="0">
                <a:solidFill>
                  <a:srgbClr val="000000"/>
                </a:solidFill>
                <a:latin typeface="Lazydog"/>
                <a:ea typeface="Lazydog"/>
                <a:cs typeface="Lazydog"/>
                <a:sym typeface="Lazydog"/>
              </a:rPr>
              <a:t>Useful Language for Letters/Emails Asking for Advice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49654" y="6173529"/>
            <a:ext cx="5665340" cy="28725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 dirty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 I am writing to ask if you could help me with / I would appreciate it if you could give me some advice about / I am writing to ask for your advice / I would be grateful if you could offer your advice / Could you possibly offer your advice / I wonder if you could help me with a problem, etc.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010400" y="6414055"/>
            <a:ext cx="3947141" cy="1621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 dirty="0" smtClean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I'm </a:t>
            </a:r>
            <a:r>
              <a:rPr lang="en-US" sz="2299" dirty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writing to ask for your advice / Can you give me your advice / I've got a problem and I need your advice, etc.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587479" y="5676900"/>
            <a:ext cx="6548121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 b="1" dirty="0" smtClean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(Formal): </a:t>
            </a:r>
          </a:p>
          <a:p>
            <a:pPr algn="ctr">
              <a:lnSpc>
                <a:spcPts val="3219"/>
              </a:lnSpc>
            </a:pPr>
            <a:r>
              <a:rPr lang="en-US" sz="2299" dirty="0" smtClean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I </a:t>
            </a:r>
            <a:r>
              <a:rPr lang="en-US" sz="2299" dirty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would appreciate it if you could give me your advice as soon as possible / I look forward to receiving your advice / It would be of great help if you could advise me, etc. </a:t>
            </a:r>
            <a:endParaRPr lang="en-US" sz="2299" dirty="0" smtClean="0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algn="ctr">
              <a:lnSpc>
                <a:spcPts val="3219"/>
              </a:lnSpc>
            </a:pPr>
            <a:r>
              <a:rPr lang="en-US" sz="2299" b="1" dirty="0" smtClean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(Informal): </a:t>
            </a:r>
          </a:p>
          <a:p>
            <a:pPr algn="ctr">
              <a:lnSpc>
                <a:spcPts val="3219"/>
              </a:lnSpc>
            </a:pPr>
            <a:r>
              <a:rPr lang="en-US" sz="2299" dirty="0" smtClean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What </a:t>
            </a:r>
            <a:r>
              <a:rPr lang="en-US" sz="2299" dirty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do you think I should do? / Please let me know what you think I should do. / Please tell me what to do, etc.</a:t>
            </a:r>
          </a:p>
        </p:txBody>
      </p:sp>
      <p:sp>
        <p:nvSpPr>
          <p:cNvPr id="19" name="Freeform 19"/>
          <p:cNvSpPr/>
          <p:nvPr/>
        </p:nvSpPr>
        <p:spPr>
          <a:xfrm>
            <a:off x="8587709" y="3540069"/>
            <a:ext cx="1112582" cy="1094376"/>
          </a:xfrm>
          <a:custGeom>
            <a:avLst/>
            <a:gdLst/>
            <a:ahLst/>
            <a:cxnLst/>
            <a:rect l="l" t="t" r="r" b="b"/>
            <a:pathLst>
              <a:path w="1112582" h="1094376">
                <a:moveTo>
                  <a:pt x="0" y="0"/>
                </a:moveTo>
                <a:lnTo>
                  <a:pt x="1112582" y="0"/>
                </a:lnTo>
                <a:lnTo>
                  <a:pt x="1112582" y="1094376"/>
                </a:lnTo>
                <a:lnTo>
                  <a:pt x="0" y="109437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3906739" y="3537113"/>
            <a:ext cx="1112582" cy="1094376"/>
          </a:xfrm>
          <a:custGeom>
            <a:avLst/>
            <a:gdLst/>
            <a:ahLst/>
            <a:cxnLst/>
            <a:rect l="l" t="t" r="r" b="b"/>
            <a:pathLst>
              <a:path w="1112582" h="1094376">
                <a:moveTo>
                  <a:pt x="0" y="0"/>
                </a:moveTo>
                <a:lnTo>
                  <a:pt x="1112582" y="0"/>
                </a:lnTo>
                <a:lnTo>
                  <a:pt x="1112582" y="1094376"/>
                </a:lnTo>
                <a:lnTo>
                  <a:pt x="0" y="109437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3326124" y="3648100"/>
            <a:ext cx="997692" cy="833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5"/>
              </a:lnSpc>
            </a:pPr>
            <a:r>
              <a:rPr lang="en-US" sz="4804">
                <a:solidFill>
                  <a:srgbClr val="000000"/>
                </a:solidFill>
                <a:latin typeface="Lazydog"/>
                <a:ea typeface="Lazydog"/>
                <a:cs typeface="Lazydog"/>
                <a:sym typeface="Lazydog"/>
              </a:rPr>
              <a:t>1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645154" y="3648100"/>
            <a:ext cx="997692" cy="833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5"/>
              </a:lnSpc>
            </a:pPr>
            <a:r>
              <a:rPr lang="en-US" sz="4804">
                <a:solidFill>
                  <a:srgbClr val="000000"/>
                </a:solidFill>
                <a:latin typeface="Lazydog"/>
                <a:ea typeface="Lazydog"/>
                <a:cs typeface="Lazydog"/>
                <a:sym typeface="Lazydog"/>
              </a:rPr>
              <a:t>2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964184" y="3648100"/>
            <a:ext cx="997692" cy="833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5"/>
              </a:lnSpc>
            </a:pPr>
            <a:r>
              <a:rPr lang="en-US" sz="4804">
                <a:solidFill>
                  <a:srgbClr val="000000"/>
                </a:solidFill>
                <a:latin typeface="Lazydog"/>
                <a:ea typeface="Lazydog"/>
                <a:cs typeface="Lazydog"/>
                <a:sym typeface="Lazydog"/>
              </a:rPr>
              <a:t>3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46839" y="4781037"/>
            <a:ext cx="5501561" cy="10810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50"/>
              </a:lnSpc>
            </a:pPr>
            <a:r>
              <a:rPr lang="en-US" sz="3200" dirty="0" smtClean="0">
                <a:solidFill>
                  <a:srgbClr val="000000"/>
                </a:solidFill>
                <a:latin typeface="Lazydog"/>
                <a:ea typeface="Lazydog"/>
                <a:cs typeface="Lazydog"/>
                <a:sym typeface="Lazydog"/>
              </a:rPr>
              <a:t>Opening Remarks : (formal)  </a:t>
            </a:r>
            <a:endParaRPr lang="en-US" sz="3200" dirty="0">
              <a:solidFill>
                <a:srgbClr val="000000"/>
              </a:solidFill>
              <a:latin typeface="Lazydog"/>
              <a:ea typeface="Lazydog"/>
              <a:cs typeface="Lazydog"/>
              <a:sym typeface="Lazydog"/>
            </a:endParaRPr>
          </a:p>
        </p:txBody>
      </p:sp>
      <p:sp>
        <p:nvSpPr>
          <p:cNvPr id="27" name="Freeform 27"/>
          <p:cNvSpPr/>
          <p:nvPr/>
        </p:nvSpPr>
        <p:spPr>
          <a:xfrm flipH="1">
            <a:off x="0" y="-11592"/>
            <a:ext cx="3449327" cy="3443055"/>
          </a:xfrm>
          <a:custGeom>
            <a:avLst/>
            <a:gdLst/>
            <a:ahLst/>
            <a:cxnLst/>
            <a:rect l="l" t="t" r="r" b="b"/>
            <a:pathLst>
              <a:path w="3449327" h="3443055">
                <a:moveTo>
                  <a:pt x="3449327" y="0"/>
                </a:moveTo>
                <a:lnTo>
                  <a:pt x="0" y="0"/>
                </a:lnTo>
                <a:lnTo>
                  <a:pt x="0" y="3443055"/>
                </a:lnTo>
                <a:lnTo>
                  <a:pt x="3449327" y="3443055"/>
                </a:lnTo>
                <a:lnTo>
                  <a:pt x="3449327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0" y="-11592"/>
            <a:ext cx="3868586" cy="2864036"/>
          </a:xfrm>
          <a:custGeom>
            <a:avLst/>
            <a:gdLst/>
            <a:ahLst/>
            <a:cxnLst/>
            <a:rect l="l" t="t" r="r" b="b"/>
            <a:pathLst>
              <a:path w="3868586" h="2864036">
                <a:moveTo>
                  <a:pt x="0" y="0"/>
                </a:moveTo>
                <a:lnTo>
                  <a:pt x="3868586" y="0"/>
                </a:lnTo>
                <a:lnTo>
                  <a:pt x="3868586" y="2864036"/>
                </a:lnTo>
                <a:lnTo>
                  <a:pt x="0" y="286403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2678479" y="-71008"/>
            <a:ext cx="3672662" cy="1338677"/>
          </a:xfrm>
          <a:custGeom>
            <a:avLst/>
            <a:gdLst/>
            <a:ahLst/>
            <a:cxnLst/>
            <a:rect l="l" t="t" r="r" b="b"/>
            <a:pathLst>
              <a:path w="3672662" h="1338677">
                <a:moveTo>
                  <a:pt x="0" y="0"/>
                </a:moveTo>
                <a:lnTo>
                  <a:pt x="3672662" y="0"/>
                </a:lnTo>
                <a:lnTo>
                  <a:pt x="3672662" y="1338677"/>
                </a:lnTo>
                <a:lnTo>
                  <a:pt x="0" y="133867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24"/>
          <p:cNvSpPr txBox="1"/>
          <p:nvPr/>
        </p:nvSpPr>
        <p:spPr>
          <a:xfrm>
            <a:off x="6629400" y="4685780"/>
            <a:ext cx="4768951" cy="10810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50"/>
              </a:lnSpc>
            </a:pPr>
            <a:r>
              <a:rPr lang="en-US" sz="3600" dirty="0" smtClean="0">
                <a:solidFill>
                  <a:srgbClr val="000000"/>
                </a:solidFill>
                <a:latin typeface="Lazydog"/>
                <a:ea typeface="Lazydog"/>
                <a:cs typeface="Lazydog"/>
                <a:sym typeface="Lazydog"/>
              </a:rPr>
              <a:t>Opening Remarks : (Informal)  </a:t>
            </a:r>
            <a:endParaRPr lang="en-US" sz="3600" dirty="0">
              <a:solidFill>
                <a:srgbClr val="000000"/>
              </a:solidFill>
              <a:latin typeface="Lazydog"/>
              <a:ea typeface="Lazydog"/>
              <a:cs typeface="Lazydog"/>
              <a:sym typeface="Lazydog"/>
            </a:endParaRPr>
          </a:p>
        </p:txBody>
      </p:sp>
      <p:sp>
        <p:nvSpPr>
          <p:cNvPr id="31" name="TextBox 24"/>
          <p:cNvSpPr txBox="1"/>
          <p:nvPr/>
        </p:nvSpPr>
        <p:spPr>
          <a:xfrm>
            <a:off x="11995049" y="4533900"/>
            <a:ext cx="6064351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50"/>
              </a:lnSpc>
            </a:pPr>
            <a:r>
              <a:rPr lang="en-US" sz="3200" dirty="0" smtClean="0">
                <a:solidFill>
                  <a:srgbClr val="000000"/>
                </a:solidFill>
                <a:latin typeface="Lazydog"/>
                <a:ea typeface="Lazydog"/>
                <a:cs typeface="Lazydog"/>
                <a:sym typeface="Lazydog"/>
              </a:rPr>
              <a:t>Closing Remarks : (formal/informal )  </a:t>
            </a:r>
            <a:endParaRPr lang="en-US" sz="3200" dirty="0">
              <a:solidFill>
                <a:srgbClr val="000000"/>
              </a:solidFill>
              <a:latin typeface="Lazydog"/>
              <a:ea typeface="Lazydog"/>
              <a:cs typeface="Lazydog"/>
              <a:sym typeface="Lazydog"/>
            </a:endParaRPr>
          </a:p>
        </p:txBody>
      </p:sp>
      <p:pic>
        <p:nvPicPr>
          <p:cNvPr id="3074" name="Picture 2" descr="Advise vs. Advice - Differences and Definitions - Udemy Blo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84" b="11844"/>
          <a:stretch/>
        </p:blipFill>
        <p:spPr bwMode="auto">
          <a:xfrm>
            <a:off x="14463030" y="571523"/>
            <a:ext cx="3313041" cy="121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6200" y="1143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850286" y="0"/>
            <a:ext cx="3437714" cy="3431463"/>
          </a:xfrm>
          <a:custGeom>
            <a:avLst/>
            <a:gdLst/>
            <a:ahLst/>
            <a:cxnLst/>
            <a:rect l="l" t="t" r="r" b="b"/>
            <a:pathLst>
              <a:path w="3437714" h="3431463">
                <a:moveTo>
                  <a:pt x="0" y="0"/>
                </a:moveTo>
                <a:lnTo>
                  <a:pt x="3437714" y="0"/>
                </a:lnTo>
                <a:lnTo>
                  <a:pt x="3437714" y="3431463"/>
                </a:lnTo>
                <a:lnTo>
                  <a:pt x="0" y="34314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3926745" y="0"/>
            <a:ext cx="4361255" cy="2549908"/>
          </a:xfrm>
          <a:custGeom>
            <a:avLst/>
            <a:gdLst/>
            <a:ahLst/>
            <a:cxnLst/>
            <a:rect l="l" t="t" r="r" b="b"/>
            <a:pathLst>
              <a:path w="4361255" h="2549908">
                <a:moveTo>
                  <a:pt x="4361255" y="0"/>
                </a:moveTo>
                <a:lnTo>
                  <a:pt x="0" y="0"/>
                </a:lnTo>
                <a:lnTo>
                  <a:pt x="0" y="2549908"/>
                </a:lnTo>
                <a:lnTo>
                  <a:pt x="4361255" y="2549908"/>
                </a:lnTo>
                <a:lnTo>
                  <a:pt x="436125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228600" y="3734436"/>
            <a:ext cx="6338266" cy="5685790"/>
            <a:chOff x="0" y="0"/>
            <a:chExt cx="1480886" cy="154102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80886" cy="1541023"/>
            </a:xfrm>
            <a:custGeom>
              <a:avLst/>
              <a:gdLst/>
              <a:ahLst/>
              <a:cxnLst/>
              <a:rect l="l" t="t" r="r" b="b"/>
              <a:pathLst>
                <a:path w="1480886" h="1541023">
                  <a:moveTo>
                    <a:pt x="77275" y="0"/>
                  </a:moveTo>
                  <a:lnTo>
                    <a:pt x="1403611" y="0"/>
                  </a:lnTo>
                  <a:cubicBezTo>
                    <a:pt x="1446289" y="0"/>
                    <a:pt x="1480886" y="34597"/>
                    <a:pt x="1480886" y="77275"/>
                  </a:cubicBezTo>
                  <a:lnTo>
                    <a:pt x="1480886" y="1463747"/>
                  </a:lnTo>
                  <a:cubicBezTo>
                    <a:pt x="1480886" y="1506425"/>
                    <a:pt x="1446289" y="1541023"/>
                    <a:pt x="1403611" y="1541023"/>
                  </a:cubicBezTo>
                  <a:lnTo>
                    <a:pt x="77275" y="1541023"/>
                  </a:lnTo>
                  <a:cubicBezTo>
                    <a:pt x="34597" y="1541023"/>
                    <a:pt x="0" y="1506425"/>
                    <a:pt x="0" y="1463747"/>
                  </a:cubicBezTo>
                  <a:lnTo>
                    <a:pt x="0" y="77275"/>
                  </a:lnTo>
                  <a:cubicBezTo>
                    <a:pt x="0" y="34597"/>
                    <a:pt x="34597" y="0"/>
                    <a:pt x="77275" y="0"/>
                  </a:cubicBezTo>
                  <a:close/>
                </a:path>
              </a:pathLst>
            </a:custGeom>
            <a:solidFill>
              <a:srgbClr val="FFC26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480886" cy="15791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810723" y="3593861"/>
            <a:ext cx="6676677" cy="5772125"/>
            <a:chOff x="0" y="-38100"/>
            <a:chExt cx="1480886" cy="157912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41928" cy="1541023"/>
            </a:xfrm>
            <a:custGeom>
              <a:avLst/>
              <a:gdLst/>
              <a:ahLst/>
              <a:cxnLst/>
              <a:rect l="l" t="t" r="r" b="b"/>
              <a:pathLst>
                <a:path w="1480886" h="1541023">
                  <a:moveTo>
                    <a:pt x="77275" y="0"/>
                  </a:moveTo>
                  <a:lnTo>
                    <a:pt x="1403611" y="0"/>
                  </a:lnTo>
                  <a:cubicBezTo>
                    <a:pt x="1446289" y="0"/>
                    <a:pt x="1480886" y="34597"/>
                    <a:pt x="1480886" y="77275"/>
                  </a:cubicBezTo>
                  <a:lnTo>
                    <a:pt x="1480886" y="1463747"/>
                  </a:lnTo>
                  <a:cubicBezTo>
                    <a:pt x="1480886" y="1506425"/>
                    <a:pt x="1446289" y="1541023"/>
                    <a:pt x="1403611" y="1541023"/>
                  </a:cubicBezTo>
                  <a:lnTo>
                    <a:pt x="77275" y="1541023"/>
                  </a:lnTo>
                  <a:cubicBezTo>
                    <a:pt x="34597" y="1541023"/>
                    <a:pt x="0" y="1506425"/>
                    <a:pt x="0" y="1463747"/>
                  </a:cubicBezTo>
                  <a:lnTo>
                    <a:pt x="0" y="77275"/>
                  </a:lnTo>
                  <a:cubicBezTo>
                    <a:pt x="0" y="34597"/>
                    <a:pt x="34597" y="0"/>
                    <a:pt x="77275" y="0"/>
                  </a:cubicBezTo>
                  <a:close/>
                </a:path>
              </a:pathLst>
            </a:custGeom>
            <a:solidFill>
              <a:srgbClr val="C8EBEC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480886" cy="15791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229973" y="3678464"/>
            <a:ext cx="4685889" cy="5724526"/>
            <a:chOff x="0" y="0"/>
            <a:chExt cx="1480886" cy="154102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80886" cy="1541023"/>
            </a:xfrm>
            <a:custGeom>
              <a:avLst/>
              <a:gdLst/>
              <a:ahLst/>
              <a:cxnLst/>
              <a:rect l="l" t="t" r="r" b="b"/>
              <a:pathLst>
                <a:path w="1480886" h="1541023">
                  <a:moveTo>
                    <a:pt x="77275" y="0"/>
                  </a:moveTo>
                  <a:lnTo>
                    <a:pt x="1403611" y="0"/>
                  </a:lnTo>
                  <a:cubicBezTo>
                    <a:pt x="1446289" y="0"/>
                    <a:pt x="1480886" y="34597"/>
                    <a:pt x="1480886" y="77275"/>
                  </a:cubicBezTo>
                  <a:lnTo>
                    <a:pt x="1480886" y="1463747"/>
                  </a:lnTo>
                  <a:cubicBezTo>
                    <a:pt x="1480886" y="1506425"/>
                    <a:pt x="1446289" y="1541023"/>
                    <a:pt x="1403611" y="1541023"/>
                  </a:cubicBezTo>
                  <a:lnTo>
                    <a:pt x="77275" y="1541023"/>
                  </a:lnTo>
                  <a:cubicBezTo>
                    <a:pt x="34597" y="1541023"/>
                    <a:pt x="0" y="1506425"/>
                    <a:pt x="0" y="1463747"/>
                  </a:cubicBezTo>
                  <a:lnTo>
                    <a:pt x="0" y="77275"/>
                  </a:lnTo>
                  <a:cubicBezTo>
                    <a:pt x="0" y="34597"/>
                    <a:pt x="34597" y="0"/>
                    <a:pt x="77275" y="0"/>
                  </a:cubicBezTo>
                  <a:close/>
                </a:path>
              </a:pathLst>
            </a:custGeom>
            <a:solidFill>
              <a:srgbClr val="FFB588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480886" cy="15791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3013816" y="3200284"/>
            <a:ext cx="1112582" cy="1094376"/>
          </a:xfrm>
          <a:custGeom>
            <a:avLst/>
            <a:gdLst/>
            <a:ahLst/>
            <a:cxnLst/>
            <a:rect l="l" t="t" r="r" b="b"/>
            <a:pathLst>
              <a:path w="1112582" h="1094376">
                <a:moveTo>
                  <a:pt x="0" y="0"/>
                </a:moveTo>
                <a:lnTo>
                  <a:pt x="1112582" y="0"/>
                </a:lnTo>
                <a:lnTo>
                  <a:pt x="1112582" y="1094376"/>
                </a:lnTo>
                <a:lnTo>
                  <a:pt x="0" y="109437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295400" y="647700"/>
            <a:ext cx="15392400" cy="14504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4000" dirty="0">
                <a:solidFill>
                  <a:srgbClr val="000000"/>
                </a:solidFill>
                <a:latin typeface="Lazydog"/>
                <a:ea typeface="Lazydog"/>
                <a:cs typeface="Lazydog"/>
                <a:sym typeface="Lazydog"/>
              </a:rPr>
              <a:t>Useful Language for Letters/Emails </a:t>
            </a:r>
            <a:r>
              <a:rPr lang="en-US" sz="4000" dirty="0" smtClean="0">
                <a:solidFill>
                  <a:srgbClr val="000000"/>
                </a:solidFill>
                <a:latin typeface="Lazydog"/>
                <a:ea typeface="Lazydog"/>
                <a:cs typeface="Lazydog"/>
                <a:sym typeface="Lazydog"/>
              </a:rPr>
              <a:t>Giving Advice</a:t>
            </a:r>
            <a:endParaRPr lang="en-US" sz="4000" dirty="0">
              <a:solidFill>
                <a:srgbClr val="000000"/>
              </a:solidFill>
              <a:latin typeface="Lazydog"/>
              <a:ea typeface="Lazydog"/>
              <a:cs typeface="Lazydog"/>
              <a:sym typeface="Lazydog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81000" y="5564981"/>
            <a:ext cx="6060649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 b="1" dirty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(</a:t>
            </a:r>
            <a:r>
              <a:rPr lang="en-US" sz="2299" b="1" dirty="0" smtClean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Formal): </a:t>
            </a:r>
          </a:p>
          <a:p>
            <a:pPr algn="ctr">
              <a:lnSpc>
                <a:spcPts val="3219"/>
              </a:lnSpc>
            </a:pPr>
            <a:r>
              <a:rPr lang="en-US" sz="2299" dirty="0" smtClean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  <a:r>
              <a:rPr lang="en-US" sz="2299" dirty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Thank you for your letter/email requesting / I am writing in reply to your letter/email asking for advice about / I hope the following advice will be of some help to you, etc. </a:t>
            </a:r>
            <a:endParaRPr lang="en-US" sz="2299" dirty="0" smtClean="0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algn="ctr">
              <a:lnSpc>
                <a:spcPts val="3219"/>
              </a:lnSpc>
            </a:pPr>
            <a:r>
              <a:rPr lang="en-US" sz="2299" b="1" dirty="0" smtClean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(</a:t>
            </a:r>
            <a:r>
              <a:rPr lang="en-US" sz="2299" b="1" dirty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Informal</a:t>
            </a:r>
            <a:r>
              <a:rPr lang="en-US" sz="2299" b="1" dirty="0" smtClean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): </a:t>
            </a:r>
          </a:p>
          <a:p>
            <a:pPr algn="ctr">
              <a:lnSpc>
                <a:spcPts val="3219"/>
              </a:lnSpc>
            </a:pPr>
            <a:r>
              <a:rPr lang="en-US" sz="2299" b="1" dirty="0" smtClean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  <a:r>
              <a:rPr lang="en-US" sz="2299" dirty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I just got your letter/email and I think I can help you / I was sorry to hear about your problem. Here's what I think you should do, etc.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862804" y="4856079"/>
            <a:ext cx="5862595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 b="1" dirty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 (Formal</a:t>
            </a:r>
            <a:r>
              <a:rPr lang="en-US" sz="2299" b="1" dirty="0" smtClean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): </a:t>
            </a:r>
          </a:p>
          <a:p>
            <a:pPr algn="ctr">
              <a:lnSpc>
                <a:spcPts val="3219"/>
              </a:lnSpc>
            </a:pPr>
            <a:r>
              <a:rPr lang="en-US" sz="2299" b="1" dirty="0" smtClean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  <a:r>
              <a:rPr lang="en-US" sz="2299" dirty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I strongly recommend that / I would suggest that / I believe the best course of action is / I would advise you to / You should / You ought to / If I were you I would </a:t>
            </a:r>
            <a:r>
              <a:rPr lang="en-US" sz="2299" b="1" dirty="0" smtClean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(Informal):</a:t>
            </a:r>
          </a:p>
          <a:p>
            <a:pPr algn="ctr">
              <a:lnSpc>
                <a:spcPts val="3219"/>
              </a:lnSpc>
            </a:pPr>
            <a:r>
              <a:rPr lang="en-US" sz="2299" b="1" dirty="0" smtClean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  <a:r>
              <a:rPr lang="en-US" sz="2299" dirty="0" smtClean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Why </a:t>
            </a:r>
            <a:r>
              <a:rPr lang="en-US" sz="2299" dirty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don't you/ You should / You ought to / It would be a good idea to / What you should do is ..!How about... / I think you should ... / The best advice I can give you is..,.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335000" y="5622100"/>
            <a:ext cx="4419600" cy="32829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 dirty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﻿﻿</a:t>
            </a:r>
            <a:r>
              <a:rPr lang="en-US" sz="2299" b="1" dirty="0" smtClean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(Formal): </a:t>
            </a:r>
          </a:p>
          <a:p>
            <a:pPr algn="ctr">
              <a:lnSpc>
                <a:spcPts val="3219"/>
              </a:lnSpc>
            </a:pPr>
            <a:r>
              <a:rPr lang="en-US" sz="2299" dirty="0" smtClean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  <a:r>
              <a:rPr lang="en-US" sz="2299" dirty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I trust you will accept this advice / I hope this will be of help / I would very much like to know if this was </a:t>
            </a:r>
            <a:r>
              <a:rPr lang="en-US" sz="2299" dirty="0" smtClean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helpful.</a:t>
            </a:r>
          </a:p>
          <a:p>
            <a:pPr algn="ctr">
              <a:lnSpc>
                <a:spcPts val="3219"/>
              </a:lnSpc>
            </a:pPr>
            <a:r>
              <a:rPr lang="en-US" sz="2299" dirty="0" smtClean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  <a:r>
              <a:rPr lang="en-US" sz="2299" b="1" dirty="0" smtClean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(Informal):</a:t>
            </a:r>
          </a:p>
          <a:p>
            <a:pPr algn="ctr">
              <a:lnSpc>
                <a:spcPts val="3219"/>
              </a:lnSpc>
            </a:pPr>
            <a:r>
              <a:rPr lang="en-US" sz="2299" dirty="0" smtClean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  <a:r>
              <a:rPr lang="en-US" sz="2299" dirty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Hope this has helped / Let me know what happens, etc.</a:t>
            </a:r>
          </a:p>
        </p:txBody>
      </p:sp>
      <p:sp>
        <p:nvSpPr>
          <p:cNvPr id="19" name="Freeform 19"/>
          <p:cNvSpPr/>
          <p:nvPr/>
        </p:nvSpPr>
        <p:spPr>
          <a:xfrm>
            <a:off x="9022018" y="3162300"/>
            <a:ext cx="1112582" cy="1032329"/>
          </a:xfrm>
          <a:custGeom>
            <a:avLst/>
            <a:gdLst/>
            <a:ahLst/>
            <a:cxnLst/>
            <a:rect l="l" t="t" r="r" b="b"/>
            <a:pathLst>
              <a:path w="1112582" h="1094376">
                <a:moveTo>
                  <a:pt x="0" y="0"/>
                </a:moveTo>
                <a:lnTo>
                  <a:pt x="1112582" y="0"/>
                </a:lnTo>
                <a:lnTo>
                  <a:pt x="1112582" y="1094376"/>
                </a:lnTo>
                <a:lnTo>
                  <a:pt x="0" y="109437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4782800" y="3238500"/>
            <a:ext cx="1112582" cy="1094376"/>
          </a:xfrm>
          <a:custGeom>
            <a:avLst/>
            <a:gdLst/>
            <a:ahLst/>
            <a:cxnLst/>
            <a:rect l="l" t="t" r="r" b="b"/>
            <a:pathLst>
              <a:path w="1112582" h="1094376">
                <a:moveTo>
                  <a:pt x="0" y="0"/>
                </a:moveTo>
                <a:lnTo>
                  <a:pt x="1112582" y="0"/>
                </a:lnTo>
                <a:lnTo>
                  <a:pt x="1112582" y="1094376"/>
                </a:lnTo>
                <a:lnTo>
                  <a:pt x="0" y="109437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3056786" y="3338821"/>
            <a:ext cx="997692" cy="833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5"/>
              </a:lnSpc>
            </a:pPr>
            <a:r>
              <a:rPr lang="en-US" sz="4804" dirty="0">
                <a:solidFill>
                  <a:srgbClr val="000000"/>
                </a:solidFill>
                <a:latin typeface="Lazydog"/>
                <a:ea typeface="Lazydog"/>
                <a:cs typeface="Lazydog"/>
                <a:sym typeface="Lazydog"/>
              </a:rPr>
              <a:t>1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067800" y="3238500"/>
            <a:ext cx="997692" cy="833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5"/>
              </a:lnSpc>
            </a:pPr>
            <a:r>
              <a:rPr lang="en-US" sz="4804" dirty="0">
                <a:solidFill>
                  <a:srgbClr val="000000"/>
                </a:solidFill>
                <a:latin typeface="Lazydog"/>
                <a:ea typeface="Lazydog"/>
                <a:cs typeface="Lazydog"/>
                <a:sym typeface="Lazydog"/>
              </a:rPr>
              <a:t>2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4782800" y="3390900"/>
            <a:ext cx="997692" cy="833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5"/>
              </a:lnSpc>
            </a:pPr>
            <a:r>
              <a:rPr lang="en-US" sz="4804" dirty="0">
                <a:solidFill>
                  <a:srgbClr val="000000"/>
                </a:solidFill>
                <a:latin typeface="Lazydog"/>
                <a:ea typeface="Lazydog"/>
                <a:cs typeface="Lazydog"/>
                <a:sym typeface="Lazydog"/>
              </a:rPr>
              <a:t>3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98546" y="4249890"/>
            <a:ext cx="5501561" cy="1070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50"/>
              </a:lnSpc>
            </a:pPr>
            <a:r>
              <a:rPr lang="en-US" sz="3200" dirty="0" smtClean="0">
                <a:solidFill>
                  <a:srgbClr val="000000"/>
                </a:solidFill>
                <a:latin typeface="Lazydog"/>
                <a:ea typeface="Lazydog"/>
                <a:cs typeface="Lazydog"/>
                <a:sym typeface="Lazydog"/>
              </a:rPr>
              <a:t>Opening Remarks : (formal/Informal)  </a:t>
            </a:r>
            <a:endParaRPr lang="en-US" sz="3200" dirty="0">
              <a:solidFill>
                <a:srgbClr val="000000"/>
              </a:solidFill>
              <a:latin typeface="Lazydog"/>
              <a:ea typeface="Lazydog"/>
              <a:cs typeface="Lazydog"/>
              <a:sym typeface="Lazydog"/>
            </a:endParaRPr>
          </a:p>
        </p:txBody>
      </p:sp>
      <p:sp>
        <p:nvSpPr>
          <p:cNvPr id="27" name="Freeform 27"/>
          <p:cNvSpPr/>
          <p:nvPr/>
        </p:nvSpPr>
        <p:spPr>
          <a:xfrm flipH="1">
            <a:off x="0" y="-11592"/>
            <a:ext cx="3449327" cy="3443055"/>
          </a:xfrm>
          <a:custGeom>
            <a:avLst/>
            <a:gdLst/>
            <a:ahLst/>
            <a:cxnLst/>
            <a:rect l="l" t="t" r="r" b="b"/>
            <a:pathLst>
              <a:path w="3449327" h="3443055">
                <a:moveTo>
                  <a:pt x="3449327" y="0"/>
                </a:moveTo>
                <a:lnTo>
                  <a:pt x="0" y="0"/>
                </a:lnTo>
                <a:lnTo>
                  <a:pt x="0" y="3443055"/>
                </a:lnTo>
                <a:lnTo>
                  <a:pt x="3449327" y="3443055"/>
                </a:lnTo>
                <a:lnTo>
                  <a:pt x="3449327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0" y="-11592"/>
            <a:ext cx="3868586" cy="2864036"/>
          </a:xfrm>
          <a:custGeom>
            <a:avLst/>
            <a:gdLst/>
            <a:ahLst/>
            <a:cxnLst/>
            <a:rect l="l" t="t" r="r" b="b"/>
            <a:pathLst>
              <a:path w="3868586" h="2864036">
                <a:moveTo>
                  <a:pt x="0" y="0"/>
                </a:moveTo>
                <a:lnTo>
                  <a:pt x="3868586" y="0"/>
                </a:lnTo>
                <a:lnTo>
                  <a:pt x="3868586" y="2864036"/>
                </a:lnTo>
                <a:lnTo>
                  <a:pt x="0" y="286403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2678479" y="-71008"/>
            <a:ext cx="3672662" cy="1338677"/>
          </a:xfrm>
          <a:custGeom>
            <a:avLst/>
            <a:gdLst/>
            <a:ahLst/>
            <a:cxnLst/>
            <a:rect l="l" t="t" r="r" b="b"/>
            <a:pathLst>
              <a:path w="3672662" h="1338677">
                <a:moveTo>
                  <a:pt x="0" y="0"/>
                </a:moveTo>
                <a:lnTo>
                  <a:pt x="3672662" y="0"/>
                </a:lnTo>
                <a:lnTo>
                  <a:pt x="3672662" y="1338677"/>
                </a:lnTo>
                <a:lnTo>
                  <a:pt x="0" y="133867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24"/>
          <p:cNvSpPr txBox="1"/>
          <p:nvPr/>
        </p:nvSpPr>
        <p:spPr>
          <a:xfrm>
            <a:off x="8413649" y="4223922"/>
            <a:ext cx="4768951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dirty="0"/>
              <a:t>﻿﻿</a:t>
            </a:r>
            <a:r>
              <a:rPr lang="en-US" sz="3200" dirty="0">
                <a:solidFill>
                  <a:srgbClr val="000000"/>
                </a:solidFill>
                <a:latin typeface="Lazydog"/>
                <a:ea typeface="Lazydog"/>
                <a:cs typeface="Lazydog"/>
              </a:rPr>
              <a:t>Suggestions</a:t>
            </a:r>
          </a:p>
        </p:txBody>
      </p:sp>
      <p:sp>
        <p:nvSpPr>
          <p:cNvPr id="31" name="TextBox 24"/>
          <p:cNvSpPr txBox="1"/>
          <p:nvPr/>
        </p:nvSpPr>
        <p:spPr>
          <a:xfrm>
            <a:off x="13335000" y="4305300"/>
            <a:ext cx="4343400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50"/>
              </a:lnSpc>
            </a:pPr>
            <a:r>
              <a:rPr lang="en-US" sz="3200" dirty="0" smtClean="0">
                <a:solidFill>
                  <a:srgbClr val="000000"/>
                </a:solidFill>
                <a:latin typeface="Lazydog"/>
                <a:ea typeface="Lazydog"/>
                <a:cs typeface="Lazydog"/>
                <a:sym typeface="Lazydog"/>
              </a:rPr>
              <a:t>Closing Remarks : (formal/informal )  </a:t>
            </a:r>
            <a:endParaRPr lang="en-US" sz="3200" dirty="0">
              <a:solidFill>
                <a:srgbClr val="000000"/>
              </a:solidFill>
              <a:latin typeface="Lazydog"/>
              <a:ea typeface="Lazydog"/>
              <a:cs typeface="Lazydog"/>
              <a:sym typeface="Lazydog"/>
            </a:endParaRPr>
          </a:p>
        </p:txBody>
      </p:sp>
    </p:spTree>
    <p:extLst>
      <p:ext uri="{BB962C8B-B14F-4D97-AF65-F5344CB8AC3E}">
        <p14:creationId xmlns:p14="http://schemas.microsoft.com/office/powerpoint/2010/main" val="2442979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flipH="1" flipV="1">
            <a:off x="-36415" y="6536439"/>
            <a:ext cx="3828062" cy="3821102"/>
          </a:xfrm>
          <a:custGeom>
            <a:avLst/>
            <a:gdLst/>
            <a:ahLst/>
            <a:cxnLst/>
            <a:rect l="l" t="t" r="r" b="b"/>
            <a:pathLst>
              <a:path w="3828062" h="3821102">
                <a:moveTo>
                  <a:pt x="3828062" y="3821102"/>
                </a:moveTo>
                <a:lnTo>
                  <a:pt x="0" y="3821102"/>
                </a:lnTo>
                <a:lnTo>
                  <a:pt x="0" y="0"/>
                </a:lnTo>
                <a:lnTo>
                  <a:pt x="3828062" y="0"/>
                </a:lnTo>
                <a:lnTo>
                  <a:pt x="3828062" y="382110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65850" y="7244250"/>
            <a:ext cx="2787743" cy="3406989"/>
          </a:xfrm>
          <a:custGeom>
            <a:avLst/>
            <a:gdLst/>
            <a:ahLst/>
            <a:cxnLst/>
            <a:rect l="l" t="t" r="r" b="b"/>
            <a:pathLst>
              <a:path w="2787743" h="3406989">
                <a:moveTo>
                  <a:pt x="0" y="0"/>
                </a:moveTo>
                <a:lnTo>
                  <a:pt x="2787743" y="0"/>
                </a:lnTo>
                <a:lnTo>
                  <a:pt x="2787743" y="3406989"/>
                </a:lnTo>
                <a:lnTo>
                  <a:pt x="0" y="340698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850286" y="0"/>
            <a:ext cx="3437714" cy="3431463"/>
          </a:xfrm>
          <a:custGeom>
            <a:avLst/>
            <a:gdLst/>
            <a:ahLst/>
            <a:cxnLst/>
            <a:rect l="l" t="t" r="r" b="b"/>
            <a:pathLst>
              <a:path w="3437714" h="3431463">
                <a:moveTo>
                  <a:pt x="0" y="0"/>
                </a:moveTo>
                <a:lnTo>
                  <a:pt x="3437714" y="0"/>
                </a:lnTo>
                <a:lnTo>
                  <a:pt x="3437714" y="3431463"/>
                </a:lnTo>
                <a:lnTo>
                  <a:pt x="0" y="34314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3926745" y="0"/>
            <a:ext cx="4361255" cy="2549908"/>
          </a:xfrm>
          <a:custGeom>
            <a:avLst/>
            <a:gdLst/>
            <a:ahLst/>
            <a:cxnLst/>
            <a:rect l="l" t="t" r="r" b="b"/>
            <a:pathLst>
              <a:path w="4361255" h="2549908">
                <a:moveTo>
                  <a:pt x="4361255" y="0"/>
                </a:moveTo>
                <a:lnTo>
                  <a:pt x="0" y="0"/>
                </a:lnTo>
                <a:lnTo>
                  <a:pt x="0" y="2549908"/>
                </a:lnTo>
                <a:lnTo>
                  <a:pt x="4361255" y="2549908"/>
                </a:lnTo>
                <a:lnTo>
                  <a:pt x="4361255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0" y="-11592"/>
            <a:ext cx="3449327" cy="3443055"/>
          </a:xfrm>
          <a:custGeom>
            <a:avLst/>
            <a:gdLst/>
            <a:ahLst/>
            <a:cxnLst/>
            <a:rect l="l" t="t" r="r" b="b"/>
            <a:pathLst>
              <a:path w="3449327" h="3443055">
                <a:moveTo>
                  <a:pt x="3449327" y="0"/>
                </a:moveTo>
                <a:lnTo>
                  <a:pt x="0" y="0"/>
                </a:lnTo>
                <a:lnTo>
                  <a:pt x="0" y="3443055"/>
                </a:lnTo>
                <a:lnTo>
                  <a:pt x="3449327" y="3443055"/>
                </a:lnTo>
                <a:lnTo>
                  <a:pt x="3449327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0" y="-11592"/>
            <a:ext cx="3868586" cy="2864036"/>
          </a:xfrm>
          <a:custGeom>
            <a:avLst/>
            <a:gdLst/>
            <a:ahLst/>
            <a:cxnLst/>
            <a:rect l="l" t="t" r="r" b="b"/>
            <a:pathLst>
              <a:path w="3868586" h="2864036">
                <a:moveTo>
                  <a:pt x="0" y="0"/>
                </a:moveTo>
                <a:lnTo>
                  <a:pt x="3868586" y="0"/>
                </a:lnTo>
                <a:lnTo>
                  <a:pt x="3868586" y="2864036"/>
                </a:lnTo>
                <a:lnTo>
                  <a:pt x="0" y="286403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678479" y="-71008"/>
            <a:ext cx="3672662" cy="1338677"/>
          </a:xfrm>
          <a:custGeom>
            <a:avLst/>
            <a:gdLst/>
            <a:ahLst/>
            <a:cxnLst/>
            <a:rect l="l" t="t" r="r" b="b"/>
            <a:pathLst>
              <a:path w="3672662" h="1338677">
                <a:moveTo>
                  <a:pt x="0" y="0"/>
                </a:moveTo>
                <a:lnTo>
                  <a:pt x="3672662" y="0"/>
                </a:lnTo>
                <a:lnTo>
                  <a:pt x="3672662" y="1338677"/>
                </a:lnTo>
                <a:lnTo>
                  <a:pt x="0" y="133867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447800" y="1534154"/>
            <a:ext cx="7320886" cy="1114290"/>
            <a:chOff x="0" y="0"/>
            <a:chExt cx="1794644" cy="29347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794644" cy="293476"/>
            </a:xfrm>
            <a:custGeom>
              <a:avLst/>
              <a:gdLst/>
              <a:ahLst/>
              <a:cxnLst/>
              <a:rect l="l" t="t" r="r" b="b"/>
              <a:pathLst>
                <a:path w="1794644" h="293476">
                  <a:moveTo>
                    <a:pt x="57945" y="0"/>
                  </a:moveTo>
                  <a:lnTo>
                    <a:pt x="1736699" y="0"/>
                  </a:lnTo>
                  <a:cubicBezTo>
                    <a:pt x="1752067" y="0"/>
                    <a:pt x="1766805" y="6105"/>
                    <a:pt x="1777672" y="16972"/>
                  </a:cubicBezTo>
                  <a:cubicBezTo>
                    <a:pt x="1788539" y="27838"/>
                    <a:pt x="1794644" y="42577"/>
                    <a:pt x="1794644" y="57945"/>
                  </a:cubicBezTo>
                  <a:lnTo>
                    <a:pt x="1794644" y="235531"/>
                  </a:lnTo>
                  <a:cubicBezTo>
                    <a:pt x="1794644" y="267533"/>
                    <a:pt x="1768701" y="293476"/>
                    <a:pt x="1736699" y="293476"/>
                  </a:cubicBezTo>
                  <a:lnTo>
                    <a:pt x="57945" y="293476"/>
                  </a:lnTo>
                  <a:cubicBezTo>
                    <a:pt x="25943" y="293476"/>
                    <a:pt x="0" y="267533"/>
                    <a:pt x="0" y="235531"/>
                  </a:cubicBezTo>
                  <a:lnTo>
                    <a:pt x="0" y="57945"/>
                  </a:lnTo>
                  <a:cubicBezTo>
                    <a:pt x="0" y="25943"/>
                    <a:pt x="25943" y="0"/>
                    <a:pt x="57945" y="0"/>
                  </a:cubicBezTo>
                  <a:close/>
                </a:path>
              </a:pathLst>
            </a:custGeom>
            <a:solidFill>
              <a:srgbClr val="FFC26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794644" cy="3315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 flipV="1">
            <a:off x="14419377" y="6425428"/>
            <a:ext cx="3878148" cy="3871097"/>
          </a:xfrm>
          <a:custGeom>
            <a:avLst/>
            <a:gdLst/>
            <a:ahLst/>
            <a:cxnLst/>
            <a:rect l="l" t="t" r="r" b="b"/>
            <a:pathLst>
              <a:path w="3878148" h="3871097">
                <a:moveTo>
                  <a:pt x="0" y="3871097"/>
                </a:moveTo>
                <a:lnTo>
                  <a:pt x="3878148" y="3871097"/>
                </a:lnTo>
                <a:lnTo>
                  <a:pt x="3878148" y="0"/>
                </a:lnTo>
                <a:lnTo>
                  <a:pt x="0" y="0"/>
                </a:lnTo>
                <a:lnTo>
                  <a:pt x="0" y="3871097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330457" y="8947744"/>
            <a:ext cx="2477372" cy="1234645"/>
          </a:xfrm>
          <a:custGeom>
            <a:avLst/>
            <a:gdLst/>
            <a:ahLst/>
            <a:cxnLst/>
            <a:rect l="l" t="t" r="r" b="b"/>
            <a:pathLst>
              <a:path w="2477372" h="1234645">
                <a:moveTo>
                  <a:pt x="0" y="0"/>
                </a:moveTo>
                <a:lnTo>
                  <a:pt x="2477372" y="0"/>
                </a:lnTo>
                <a:lnTo>
                  <a:pt x="2477372" y="1234645"/>
                </a:lnTo>
                <a:lnTo>
                  <a:pt x="0" y="123464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flipH="1">
            <a:off x="16832096" y="6212598"/>
            <a:ext cx="1457439" cy="2358144"/>
          </a:xfrm>
          <a:custGeom>
            <a:avLst/>
            <a:gdLst/>
            <a:ahLst/>
            <a:cxnLst/>
            <a:rect l="l" t="t" r="r" b="b"/>
            <a:pathLst>
              <a:path w="1457439" h="2358144">
                <a:moveTo>
                  <a:pt x="1457439" y="0"/>
                </a:moveTo>
                <a:lnTo>
                  <a:pt x="0" y="0"/>
                </a:lnTo>
                <a:lnTo>
                  <a:pt x="0" y="2358144"/>
                </a:lnTo>
                <a:lnTo>
                  <a:pt x="1457439" y="2358144"/>
                </a:lnTo>
                <a:lnTo>
                  <a:pt x="1457439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447800" y="3002379"/>
            <a:ext cx="7702006" cy="6227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dirty="0"/>
              <a:t>Dear Miss Pierson</a:t>
            </a:r>
            <a:r>
              <a:rPr lang="en-US" dirty="0" smtClean="0"/>
              <a:t>,</a:t>
            </a:r>
          </a:p>
          <a:p>
            <a:endParaRPr lang="en-US" dirty="0"/>
          </a:p>
          <a:p>
            <a:r>
              <a:rPr lang="en-US" b="1" dirty="0" smtClean="0"/>
              <a:t>Thank </a:t>
            </a:r>
            <a:r>
              <a:rPr lang="en-US" b="1" dirty="0"/>
              <a:t>you for your letter asking for my advice about </a:t>
            </a:r>
            <a:r>
              <a:rPr lang="en-US" dirty="0"/>
              <a:t>what you should do now that you have finished school. I </a:t>
            </a:r>
            <a:r>
              <a:rPr lang="en-US" dirty="0" smtClean="0"/>
              <a:t>realize </a:t>
            </a:r>
            <a:r>
              <a:rPr lang="en-US" dirty="0"/>
              <a:t>how difficult this stage must be for you, but there are a range of options for you to choose from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/>
              <a:t>If I were you, I would </a:t>
            </a:r>
            <a:r>
              <a:rPr lang="en-US" dirty="0"/>
              <a:t>make a list of all the careers which may interest you and then decide which one you feel you are best suited to in terms of exam grades or subject interest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 smtClean="0"/>
              <a:t> I would </a:t>
            </a:r>
            <a:r>
              <a:rPr lang="en-US" b="1" dirty="0"/>
              <a:t>also suggest that you </a:t>
            </a:r>
            <a:r>
              <a:rPr lang="en-US" dirty="0"/>
              <a:t>see a careers officer who would be able to give you professional advice. Furthermore, it would be a good idea to write to some universities and ask them to send you a prospectus; you may find a course which really appeals to you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/>
              <a:t>I hope these suggestions will be of help to you. </a:t>
            </a:r>
            <a:r>
              <a:rPr lang="en-US" dirty="0"/>
              <a:t>I wish you well in whatever course of action you decide upon. Do let me Know what you decide to do; it is always good to hear from former pupils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Yours sincerely,</a:t>
            </a:r>
          </a:p>
          <a:p>
            <a:r>
              <a:rPr lang="en-US" dirty="0"/>
              <a:t>Linda Steel</a:t>
            </a:r>
          </a:p>
          <a:p>
            <a:pPr algn="l">
              <a:lnSpc>
                <a:spcPts val="3220"/>
              </a:lnSpc>
            </a:pPr>
            <a:endParaRPr lang="en-US" sz="2300" dirty="0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403874" y="1625839"/>
            <a:ext cx="7364812" cy="8881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562"/>
              </a:lnSpc>
            </a:pPr>
            <a:r>
              <a:rPr lang="en-US" sz="4400" dirty="0" smtClean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Giving </a:t>
            </a:r>
            <a:r>
              <a:rPr lang="en-US" sz="4400" dirty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A</a:t>
            </a:r>
            <a:r>
              <a:rPr lang="en-US" sz="4400" dirty="0" smtClean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dvice Sample: </a:t>
            </a:r>
            <a:endParaRPr lang="en-US" sz="4400" dirty="0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641018" y="8837216"/>
            <a:ext cx="1060837" cy="920035"/>
          </a:xfrm>
          <a:custGeom>
            <a:avLst/>
            <a:gdLst/>
            <a:ahLst/>
            <a:cxnLst/>
            <a:rect l="l" t="t" r="r" b="b"/>
            <a:pathLst>
              <a:path w="1060837" h="920035">
                <a:moveTo>
                  <a:pt x="0" y="0"/>
                </a:moveTo>
                <a:lnTo>
                  <a:pt x="1060838" y="0"/>
                </a:lnTo>
                <a:lnTo>
                  <a:pt x="1060838" y="920035"/>
                </a:lnTo>
                <a:lnTo>
                  <a:pt x="0" y="920035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23" name="Oval 22"/>
          <p:cNvSpPr/>
          <p:nvPr/>
        </p:nvSpPr>
        <p:spPr>
          <a:xfrm>
            <a:off x="322446" y="362270"/>
            <a:ext cx="2095340" cy="153232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38736" y="610696"/>
            <a:ext cx="2590800" cy="923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Sniglet"/>
                <a:ea typeface="Sniglet"/>
                <a:cs typeface="Sniglet"/>
              </a:rPr>
              <a:t>Formal</a:t>
            </a:r>
            <a:r>
              <a:rPr lang="en-US" sz="5401" dirty="0">
                <a:solidFill>
                  <a:srgbClr val="000000"/>
                </a:solidFill>
                <a:latin typeface="Sniglet"/>
                <a:ea typeface="Sniglet"/>
                <a:cs typeface="Sniglet"/>
              </a:rPr>
              <a:t> 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9448800" y="698653"/>
            <a:ext cx="0" cy="88664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 11"/>
          <p:cNvSpPr/>
          <p:nvPr/>
        </p:nvSpPr>
        <p:spPr>
          <a:xfrm>
            <a:off x="9829800" y="1485900"/>
            <a:ext cx="6400800" cy="1114290"/>
          </a:xfrm>
          <a:custGeom>
            <a:avLst/>
            <a:gdLst/>
            <a:ahLst/>
            <a:cxnLst/>
            <a:rect l="l" t="t" r="r" b="b"/>
            <a:pathLst>
              <a:path w="1794644" h="293476">
                <a:moveTo>
                  <a:pt x="57945" y="0"/>
                </a:moveTo>
                <a:lnTo>
                  <a:pt x="1736699" y="0"/>
                </a:lnTo>
                <a:cubicBezTo>
                  <a:pt x="1752067" y="0"/>
                  <a:pt x="1766805" y="6105"/>
                  <a:pt x="1777672" y="16972"/>
                </a:cubicBezTo>
                <a:cubicBezTo>
                  <a:pt x="1788539" y="27838"/>
                  <a:pt x="1794644" y="42577"/>
                  <a:pt x="1794644" y="57945"/>
                </a:cubicBezTo>
                <a:lnTo>
                  <a:pt x="1794644" y="235531"/>
                </a:lnTo>
                <a:cubicBezTo>
                  <a:pt x="1794644" y="267533"/>
                  <a:pt x="1768701" y="293476"/>
                  <a:pt x="1736699" y="293476"/>
                </a:cubicBezTo>
                <a:lnTo>
                  <a:pt x="57945" y="293476"/>
                </a:lnTo>
                <a:cubicBezTo>
                  <a:pt x="25943" y="293476"/>
                  <a:pt x="0" y="267533"/>
                  <a:pt x="0" y="235531"/>
                </a:cubicBezTo>
                <a:lnTo>
                  <a:pt x="0" y="57945"/>
                </a:lnTo>
                <a:cubicBezTo>
                  <a:pt x="0" y="25943"/>
                  <a:pt x="25943" y="0"/>
                  <a:pt x="57945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</p:sp>
      <p:sp>
        <p:nvSpPr>
          <p:cNvPr id="29" name="TextBox 20"/>
          <p:cNvSpPr txBox="1"/>
          <p:nvPr/>
        </p:nvSpPr>
        <p:spPr>
          <a:xfrm>
            <a:off x="9399188" y="1512172"/>
            <a:ext cx="7364812" cy="8881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562"/>
              </a:lnSpc>
            </a:pPr>
            <a:r>
              <a:rPr lang="en-US" sz="4400" dirty="0" smtClean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Giving </a:t>
            </a:r>
            <a:r>
              <a:rPr lang="en-US" sz="4400" dirty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A</a:t>
            </a:r>
            <a:r>
              <a:rPr lang="en-US" sz="4400" dirty="0" smtClean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dvice Sample: </a:t>
            </a:r>
            <a:endParaRPr lang="en-US" sz="4400" dirty="0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747795" y="2852444"/>
            <a:ext cx="7241851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Dear Stephanie,</a:t>
            </a:r>
          </a:p>
          <a:p>
            <a:endParaRPr lang="en-US" dirty="0" smtClean="0"/>
          </a:p>
          <a:p>
            <a:r>
              <a:rPr lang="en-US" b="1" dirty="0" smtClean="0"/>
              <a:t>Thanks </a:t>
            </a:r>
            <a:r>
              <a:rPr lang="en-US" b="1" dirty="0"/>
              <a:t>for your letter asking me for advice about </a:t>
            </a:r>
            <a:r>
              <a:rPr lang="en-US" dirty="0"/>
              <a:t>how to lose weight. I was sorry to hear that you're feeling depressed. I'm sure your problem isn't as serious as you say it is. You always did exaggerate</a:t>
            </a:r>
            <a:r>
              <a:rPr lang="en-US" dirty="0" smtClean="0"/>
              <a:t>!</a:t>
            </a:r>
          </a:p>
          <a:p>
            <a:endParaRPr lang="en-US" dirty="0"/>
          </a:p>
          <a:p>
            <a:r>
              <a:rPr lang="en-US" b="1" dirty="0"/>
              <a:t>The best advice I can give you is to </a:t>
            </a:r>
            <a:r>
              <a:rPr lang="en-US" dirty="0"/>
              <a:t>choose one diet and really stick to it for a couple of months; it's pointless trying lots of different ones which only last a few days, as you've </a:t>
            </a:r>
            <a:r>
              <a:rPr lang="en-US" dirty="0" smtClean="0"/>
              <a:t>discovered! </a:t>
            </a:r>
            <a:r>
              <a:rPr lang="en-US" b="1" dirty="0" smtClean="0"/>
              <a:t>If </a:t>
            </a:r>
            <a:r>
              <a:rPr lang="en-US" b="1" dirty="0"/>
              <a:t>I were you, I would </a:t>
            </a:r>
            <a:r>
              <a:rPr lang="en-US" dirty="0"/>
              <a:t>go on the same diet I went on: I've </a:t>
            </a:r>
            <a:r>
              <a:rPr lang="en-US" dirty="0" smtClean="0"/>
              <a:t>sent</a:t>
            </a:r>
            <a:r>
              <a:rPr lang="en-US" dirty="0"/>
              <a:t> </a:t>
            </a:r>
            <a:r>
              <a:rPr lang="en-US" dirty="0" smtClean="0"/>
              <a:t>you </a:t>
            </a:r>
            <a:r>
              <a:rPr lang="en-US" dirty="0"/>
              <a:t>the information booklet.</a:t>
            </a:r>
            <a:r>
              <a:rPr lang="en-US" b="1" dirty="0"/>
              <a:t> The most important thing to remember is </a:t>
            </a:r>
            <a:r>
              <a:rPr lang="en-US" dirty="0"/>
              <a:t>to eat plenty of fruit and vegetables and to exercise regularly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/>
              <a:t>Why don't you </a:t>
            </a:r>
            <a:r>
              <a:rPr lang="en-US" dirty="0"/>
              <a:t>join the basketball team</a:t>
            </a:r>
            <a:r>
              <a:rPr lang="en-US" b="1" dirty="0"/>
              <a:t>? </a:t>
            </a:r>
            <a:r>
              <a:rPr lang="en-US" dirty="0"/>
              <a:t>I know how much you love basketball. Also, once you start losing weight you should give yourself little rewards, like a visit to the hairdresser or a new dress. That way you'll probably find that you won't think about food so much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/>
              <a:t>If you follow my advice, </a:t>
            </a:r>
            <a:r>
              <a:rPr lang="en-US" b="1" dirty="0" smtClean="0"/>
              <a:t>I'm </a:t>
            </a:r>
            <a:r>
              <a:rPr lang="en-US" b="1" dirty="0"/>
              <a:t>sure you'll </a:t>
            </a:r>
            <a:r>
              <a:rPr lang="en-US" dirty="0"/>
              <a:t>be back in shape in no time. Anyway, let me know how it goes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Take care,</a:t>
            </a:r>
            <a:endParaRPr lang="en-US" dirty="0"/>
          </a:p>
          <a:p>
            <a:r>
              <a:rPr lang="en-US" dirty="0"/>
              <a:t>Kate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15125860" y="334580"/>
            <a:ext cx="2095340" cy="153232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5163800" y="571500"/>
            <a:ext cx="2590800" cy="923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00"/>
                </a:solidFill>
                <a:latin typeface="Sniglet"/>
                <a:ea typeface="Sniglet"/>
                <a:cs typeface="Sniglet"/>
              </a:rPr>
              <a:t>Informal</a:t>
            </a:r>
            <a:r>
              <a:rPr lang="en-US" sz="5401" dirty="0" smtClean="0">
                <a:solidFill>
                  <a:srgbClr val="000000"/>
                </a:solidFill>
                <a:latin typeface="Sniglet"/>
                <a:ea typeface="Sniglet"/>
                <a:cs typeface="Sniglet"/>
              </a:rPr>
              <a:t> </a:t>
            </a:r>
            <a:endParaRPr lang="en-US" sz="5401" dirty="0">
              <a:solidFill>
                <a:srgbClr val="000000"/>
              </a:solidFill>
              <a:latin typeface="Sniglet"/>
              <a:ea typeface="Sniglet"/>
              <a:cs typeface="Snigle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flipH="1" flipV="1">
            <a:off x="-36415" y="6536439"/>
            <a:ext cx="3828062" cy="3821102"/>
          </a:xfrm>
          <a:custGeom>
            <a:avLst/>
            <a:gdLst/>
            <a:ahLst/>
            <a:cxnLst/>
            <a:rect l="l" t="t" r="r" b="b"/>
            <a:pathLst>
              <a:path w="3828062" h="3821102">
                <a:moveTo>
                  <a:pt x="3828062" y="3821102"/>
                </a:moveTo>
                <a:lnTo>
                  <a:pt x="0" y="3821102"/>
                </a:lnTo>
                <a:lnTo>
                  <a:pt x="0" y="0"/>
                </a:lnTo>
                <a:lnTo>
                  <a:pt x="3828062" y="0"/>
                </a:lnTo>
                <a:lnTo>
                  <a:pt x="3828062" y="382110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850286" y="0"/>
            <a:ext cx="3437714" cy="3431463"/>
          </a:xfrm>
          <a:custGeom>
            <a:avLst/>
            <a:gdLst/>
            <a:ahLst/>
            <a:cxnLst/>
            <a:rect l="l" t="t" r="r" b="b"/>
            <a:pathLst>
              <a:path w="3437714" h="3431463">
                <a:moveTo>
                  <a:pt x="0" y="0"/>
                </a:moveTo>
                <a:lnTo>
                  <a:pt x="3437714" y="0"/>
                </a:lnTo>
                <a:lnTo>
                  <a:pt x="3437714" y="3431463"/>
                </a:lnTo>
                <a:lnTo>
                  <a:pt x="0" y="34314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3926745" y="0"/>
            <a:ext cx="4361255" cy="2549908"/>
          </a:xfrm>
          <a:custGeom>
            <a:avLst/>
            <a:gdLst/>
            <a:ahLst/>
            <a:cxnLst/>
            <a:rect l="l" t="t" r="r" b="b"/>
            <a:pathLst>
              <a:path w="4361255" h="2549908">
                <a:moveTo>
                  <a:pt x="4361255" y="0"/>
                </a:moveTo>
                <a:lnTo>
                  <a:pt x="0" y="0"/>
                </a:lnTo>
                <a:lnTo>
                  <a:pt x="0" y="2549908"/>
                </a:lnTo>
                <a:lnTo>
                  <a:pt x="4361255" y="2549908"/>
                </a:lnTo>
                <a:lnTo>
                  <a:pt x="4361255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0" y="-11592"/>
            <a:ext cx="3449327" cy="3443055"/>
          </a:xfrm>
          <a:custGeom>
            <a:avLst/>
            <a:gdLst/>
            <a:ahLst/>
            <a:cxnLst/>
            <a:rect l="l" t="t" r="r" b="b"/>
            <a:pathLst>
              <a:path w="3449327" h="3443055">
                <a:moveTo>
                  <a:pt x="3449327" y="0"/>
                </a:moveTo>
                <a:lnTo>
                  <a:pt x="0" y="0"/>
                </a:lnTo>
                <a:lnTo>
                  <a:pt x="0" y="3443055"/>
                </a:lnTo>
                <a:lnTo>
                  <a:pt x="3449327" y="3443055"/>
                </a:lnTo>
                <a:lnTo>
                  <a:pt x="3449327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0" y="-11592"/>
            <a:ext cx="3868586" cy="2864036"/>
          </a:xfrm>
          <a:custGeom>
            <a:avLst/>
            <a:gdLst/>
            <a:ahLst/>
            <a:cxnLst/>
            <a:rect l="l" t="t" r="r" b="b"/>
            <a:pathLst>
              <a:path w="3868586" h="2864036">
                <a:moveTo>
                  <a:pt x="0" y="0"/>
                </a:moveTo>
                <a:lnTo>
                  <a:pt x="3868586" y="0"/>
                </a:lnTo>
                <a:lnTo>
                  <a:pt x="3868586" y="2864036"/>
                </a:lnTo>
                <a:lnTo>
                  <a:pt x="0" y="286403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678479" y="-71008"/>
            <a:ext cx="3672662" cy="1338677"/>
          </a:xfrm>
          <a:custGeom>
            <a:avLst/>
            <a:gdLst/>
            <a:ahLst/>
            <a:cxnLst/>
            <a:rect l="l" t="t" r="r" b="b"/>
            <a:pathLst>
              <a:path w="3672662" h="1338677">
                <a:moveTo>
                  <a:pt x="0" y="0"/>
                </a:moveTo>
                <a:lnTo>
                  <a:pt x="3672662" y="0"/>
                </a:lnTo>
                <a:lnTo>
                  <a:pt x="3672662" y="1338677"/>
                </a:lnTo>
                <a:lnTo>
                  <a:pt x="0" y="133867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447800" y="1534154"/>
            <a:ext cx="7320886" cy="1114290"/>
            <a:chOff x="0" y="0"/>
            <a:chExt cx="1794644" cy="29347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794644" cy="293476"/>
            </a:xfrm>
            <a:custGeom>
              <a:avLst/>
              <a:gdLst/>
              <a:ahLst/>
              <a:cxnLst/>
              <a:rect l="l" t="t" r="r" b="b"/>
              <a:pathLst>
                <a:path w="1794644" h="293476">
                  <a:moveTo>
                    <a:pt x="57945" y="0"/>
                  </a:moveTo>
                  <a:lnTo>
                    <a:pt x="1736699" y="0"/>
                  </a:lnTo>
                  <a:cubicBezTo>
                    <a:pt x="1752067" y="0"/>
                    <a:pt x="1766805" y="6105"/>
                    <a:pt x="1777672" y="16972"/>
                  </a:cubicBezTo>
                  <a:cubicBezTo>
                    <a:pt x="1788539" y="27838"/>
                    <a:pt x="1794644" y="42577"/>
                    <a:pt x="1794644" y="57945"/>
                  </a:cubicBezTo>
                  <a:lnTo>
                    <a:pt x="1794644" y="235531"/>
                  </a:lnTo>
                  <a:cubicBezTo>
                    <a:pt x="1794644" y="267533"/>
                    <a:pt x="1768701" y="293476"/>
                    <a:pt x="1736699" y="293476"/>
                  </a:cubicBezTo>
                  <a:lnTo>
                    <a:pt x="57945" y="293476"/>
                  </a:lnTo>
                  <a:cubicBezTo>
                    <a:pt x="25943" y="293476"/>
                    <a:pt x="0" y="267533"/>
                    <a:pt x="0" y="235531"/>
                  </a:cubicBezTo>
                  <a:lnTo>
                    <a:pt x="0" y="57945"/>
                  </a:lnTo>
                  <a:cubicBezTo>
                    <a:pt x="0" y="25943"/>
                    <a:pt x="25943" y="0"/>
                    <a:pt x="57945" y="0"/>
                  </a:cubicBezTo>
                  <a:close/>
                </a:path>
              </a:pathLst>
            </a:custGeom>
            <a:solidFill>
              <a:srgbClr val="FFC26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794644" cy="3315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 flipV="1">
            <a:off x="14419377" y="6425428"/>
            <a:ext cx="3878148" cy="3871097"/>
          </a:xfrm>
          <a:custGeom>
            <a:avLst/>
            <a:gdLst/>
            <a:ahLst/>
            <a:cxnLst/>
            <a:rect l="l" t="t" r="r" b="b"/>
            <a:pathLst>
              <a:path w="3878148" h="3871097">
                <a:moveTo>
                  <a:pt x="0" y="3871097"/>
                </a:moveTo>
                <a:lnTo>
                  <a:pt x="3878148" y="3871097"/>
                </a:lnTo>
                <a:lnTo>
                  <a:pt x="3878148" y="0"/>
                </a:lnTo>
                <a:lnTo>
                  <a:pt x="0" y="0"/>
                </a:lnTo>
                <a:lnTo>
                  <a:pt x="0" y="3871097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330457" y="8947744"/>
            <a:ext cx="2477372" cy="1234645"/>
          </a:xfrm>
          <a:custGeom>
            <a:avLst/>
            <a:gdLst/>
            <a:ahLst/>
            <a:cxnLst/>
            <a:rect l="l" t="t" r="r" b="b"/>
            <a:pathLst>
              <a:path w="2477372" h="1234645">
                <a:moveTo>
                  <a:pt x="0" y="0"/>
                </a:moveTo>
                <a:lnTo>
                  <a:pt x="2477372" y="0"/>
                </a:lnTo>
                <a:lnTo>
                  <a:pt x="2477372" y="1234645"/>
                </a:lnTo>
                <a:lnTo>
                  <a:pt x="0" y="123464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flipH="1">
            <a:off x="16832096" y="6212598"/>
            <a:ext cx="1457439" cy="2358144"/>
          </a:xfrm>
          <a:custGeom>
            <a:avLst/>
            <a:gdLst/>
            <a:ahLst/>
            <a:cxnLst/>
            <a:rect l="l" t="t" r="r" b="b"/>
            <a:pathLst>
              <a:path w="1457439" h="2358144">
                <a:moveTo>
                  <a:pt x="1457439" y="0"/>
                </a:moveTo>
                <a:lnTo>
                  <a:pt x="0" y="0"/>
                </a:lnTo>
                <a:lnTo>
                  <a:pt x="0" y="2358144"/>
                </a:lnTo>
                <a:lnTo>
                  <a:pt x="1457439" y="2358144"/>
                </a:lnTo>
                <a:lnTo>
                  <a:pt x="1457439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1403874" y="1625839"/>
            <a:ext cx="7364812" cy="974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562"/>
              </a:lnSpc>
            </a:pPr>
            <a:r>
              <a:rPr lang="en-US" sz="4400" dirty="0" smtClean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Asking For </a:t>
            </a:r>
            <a:r>
              <a:rPr lang="en-US" sz="4400" dirty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A</a:t>
            </a:r>
            <a:r>
              <a:rPr lang="en-US" sz="4400" dirty="0" smtClean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dvice Sample: </a:t>
            </a:r>
            <a:endParaRPr lang="en-US" sz="4400" dirty="0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22446" y="362270"/>
            <a:ext cx="2095340" cy="153232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38736" y="610696"/>
            <a:ext cx="2590800" cy="923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Sniglet"/>
                <a:ea typeface="Sniglet"/>
                <a:cs typeface="Sniglet"/>
              </a:rPr>
              <a:t>Formal</a:t>
            </a:r>
            <a:r>
              <a:rPr lang="en-US" sz="5401" dirty="0">
                <a:solidFill>
                  <a:srgbClr val="000000"/>
                </a:solidFill>
                <a:latin typeface="Sniglet"/>
                <a:ea typeface="Sniglet"/>
                <a:cs typeface="Sniglet"/>
              </a:rPr>
              <a:t> 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9448800" y="698653"/>
            <a:ext cx="0" cy="88664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 11"/>
          <p:cNvSpPr/>
          <p:nvPr/>
        </p:nvSpPr>
        <p:spPr>
          <a:xfrm>
            <a:off x="9829800" y="1485900"/>
            <a:ext cx="6400800" cy="1114290"/>
          </a:xfrm>
          <a:custGeom>
            <a:avLst/>
            <a:gdLst/>
            <a:ahLst/>
            <a:cxnLst/>
            <a:rect l="l" t="t" r="r" b="b"/>
            <a:pathLst>
              <a:path w="1794644" h="293476">
                <a:moveTo>
                  <a:pt x="57945" y="0"/>
                </a:moveTo>
                <a:lnTo>
                  <a:pt x="1736699" y="0"/>
                </a:lnTo>
                <a:cubicBezTo>
                  <a:pt x="1752067" y="0"/>
                  <a:pt x="1766805" y="6105"/>
                  <a:pt x="1777672" y="16972"/>
                </a:cubicBezTo>
                <a:cubicBezTo>
                  <a:pt x="1788539" y="27838"/>
                  <a:pt x="1794644" y="42577"/>
                  <a:pt x="1794644" y="57945"/>
                </a:cubicBezTo>
                <a:lnTo>
                  <a:pt x="1794644" y="235531"/>
                </a:lnTo>
                <a:cubicBezTo>
                  <a:pt x="1794644" y="267533"/>
                  <a:pt x="1768701" y="293476"/>
                  <a:pt x="1736699" y="293476"/>
                </a:cubicBezTo>
                <a:lnTo>
                  <a:pt x="57945" y="293476"/>
                </a:lnTo>
                <a:cubicBezTo>
                  <a:pt x="25943" y="293476"/>
                  <a:pt x="0" y="267533"/>
                  <a:pt x="0" y="235531"/>
                </a:cubicBezTo>
                <a:lnTo>
                  <a:pt x="0" y="57945"/>
                </a:lnTo>
                <a:cubicBezTo>
                  <a:pt x="0" y="25943"/>
                  <a:pt x="25943" y="0"/>
                  <a:pt x="57945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</p:sp>
      <p:sp>
        <p:nvSpPr>
          <p:cNvPr id="29" name="TextBox 20"/>
          <p:cNvSpPr txBox="1"/>
          <p:nvPr/>
        </p:nvSpPr>
        <p:spPr>
          <a:xfrm>
            <a:off x="9399188" y="1512172"/>
            <a:ext cx="7364812" cy="974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562"/>
              </a:lnSpc>
            </a:pPr>
            <a:r>
              <a:rPr lang="en-US" sz="4400" dirty="0" smtClean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Asking for</a:t>
            </a:r>
            <a:r>
              <a:rPr lang="en-US" sz="4400" dirty="0" smtClean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  <a:r>
              <a:rPr lang="en-US" sz="4400" dirty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A</a:t>
            </a:r>
            <a:r>
              <a:rPr lang="en-US" sz="4400" dirty="0" smtClean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dvice Sample: </a:t>
            </a:r>
            <a:endParaRPr lang="en-US" sz="4400" dirty="0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747795" y="2852444"/>
            <a:ext cx="7241851" cy="718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Dear Aunt Linda,</a:t>
            </a:r>
            <a:endParaRPr lang="en-US" dirty="0"/>
          </a:p>
          <a:p>
            <a:r>
              <a:rPr lang="en-US" b="1" dirty="0"/>
              <a:t>I hope this letter finds you well. I'm writing to ask for your advice about </a:t>
            </a:r>
            <a:r>
              <a:rPr lang="en-US" dirty="0"/>
              <a:t>something that’s been bothering me lately, and I thought of you because you've always given such thoughtful and helpful guidance.</a:t>
            </a:r>
          </a:p>
          <a:p>
            <a:endParaRPr lang="en-US" sz="1100" dirty="0"/>
          </a:p>
          <a:p>
            <a:r>
              <a:rPr lang="en-US" b="1" dirty="0"/>
              <a:t>Lately</a:t>
            </a:r>
            <a:r>
              <a:rPr lang="en-US" dirty="0"/>
              <a:t>, I’ve been feeling overwhelmed at school. The workload has increased a lot this term, and I’m struggling to keep up with all my assignments and prepare for upcoming exams. </a:t>
            </a:r>
            <a:r>
              <a:rPr lang="en-US" b="1" dirty="0"/>
              <a:t>On top of that, </a:t>
            </a:r>
            <a:r>
              <a:rPr lang="en-US" dirty="0"/>
              <a:t>I’ve joined a couple of extracurricular activities that I enjoy, but they take up a lot of my time. I’m finding it really hard to balance everything, and I’m constantly tired and stressed.</a:t>
            </a:r>
          </a:p>
          <a:p>
            <a:endParaRPr lang="en-US" dirty="0"/>
          </a:p>
          <a:p>
            <a:r>
              <a:rPr lang="en-US" b="1" dirty="0"/>
              <a:t>Another problem is that </a:t>
            </a:r>
            <a:r>
              <a:rPr lang="en-US" dirty="0"/>
              <a:t>I don’t want to give anything up. I enjoy what I’m doing, and I don’t want to fall behind academically or miss out on the experiences that clubs and activities offer. I just wish I knew how to manage my time better or maybe how to prioritize without feeling like I’m letting something go.</a:t>
            </a:r>
          </a:p>
          <a:p>
            <a:endParaRPr lang="en-US" dirty="0"/>
          </a:p>
          <a:p>
            <a:r>
              <a:rPr lang="en-US" b="1" dirty="0"/>
              <a:t>I’d really appreciate any advice you could give me on </a:t>
            </a:r>
            <a:r>
              <a:rPr lang="en-US" dirty="0"/>
              <a:t>how to handle this situation. I hope things are going well on your end, and </a:t>
            </a:r>
            <a:r>
              <a:rPr lang="en-US" b="1" dirty="0"/>
              <a:t>I look forward to hearing your thoughts</a:t>
            </a:r>
            <a:r>
              <a:rPr lang="en-US" b="1" dirty="0" smtClean="0"/>
              <a:t>.</a:t>
            </a:r>
          </a:p>
          <a:p>
            <a:endParaRPr lang="en-US" b="1" dirty="0"/>
          </a:p>
          <a:p>
            <a:r>
              <a:rPr lang="en-US" b="1" dirty="0" smtClean="0"/>
              <a:t>Best wishes,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Emily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15125860" y="334580"/>
            <a:ext cx="2095340" cy="153232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5163800" y="571500"/>
            <a:ext cx="2590800" cy="923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00"/>
                </a:solidFill>
                <a:latin typeface="Sniglet"/>
                <a:ea typeface="Sniglet"/>
                <a:cs typeface="Sniglet"/>
              </a:rPr>
              <a:t>Informal</a:t>
            </a:r>
            <a:r>
              <a:rPr lang="en-US" sz="5401" dirty="0" smtClean="0">
                <a:solidFill>
                  <a:srgbClr val="000000"/>
                </a:solidFill>
                <a:latin typeface="Sniglet"/>
                <a:ea typeface="Sniglet"/>
                <a:cs typeface="Sniglet"/>
              </a:rPr>
              <a:t> </a:t>
            </a:r>
            <a:endParaRPr lang="en-US" sz="5401" dirty="0">
              <a:solidFill>
                <a:srgbClr val="000000"/>
              </a:solidFill>
              <a:latin typeface="Sniglet"/>
              <a:ea typeface="Sniglet"/>
              <a:cs typeface="Snigle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19200" y="2852444"/>
            <a:ext cx="797393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Dear Mr. Thompson,</a:t>
            </a:r>
            <a:endParaRPr lang="en-US" dirty="0"/>
          </a:p>
          <a:p>
            <a:r>
              <a:rPr lang="en-US" b="1" dirty="0"/>
              <a:t>I hope this message finds you well. I am writing to seek your advice regarding </a:t>
            </a:r>
            <a:r>
              <a:rPr lang="en-US" dirty="0"/>
              <a:t>a challenge I have been facing recently, and I believe your experience and insight could be of great help to me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/>
              <a:t>Over the past few months, I have found it increasingly difficult to </a:t>
            </a:r>
            <a:r>
              <a:rPr lang="en-US" dirty="0"/>
              <a:t>manage my time effectively. My academic responsibilities have grown significantly, and I am also involved in several extracurricular activities. While I value these commitments, I am beginning to feel overwhelmed and unsure of how to maintain a healthy balance between them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/>
              <a:t>Additionally, </a:t>
            </a:r>
            <a:r>
              <a:rPr lang="en-US" dirty="0"/>
              <a:t>I often find myself working late into the night, which is affecting my energy levels and concentration during the day. I have tried creating schedules and setting priorities, but I still struggle to stay on top of everything. I am concerned that, without making a change soon, the quality of my work—and my well-being—may begin to suffer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 smtClean="0"/>
              <a:t>I would greatly appreciate any suggestions you might have on </a:t>
            </a:r>
            <a:r>
              <a:rPr lang="en-US" dirty="0" smtClean="0"/>
              <a:t>how to improve my time management and maintain a more sustainable routine. </a:t>
            </a:r>
            <a:r>
              <a:rPr lang="en-US" b="1" dirty="0" smtClean="0"/>
              <a:t>Thank you in advance for taking the time to consider my situation.</a:t>
            </a:r>
          </a:p>
          <a:p>
            <a:endParaRPr lang="en-US" dirty="0"/>
          </a:p>
          <a:p>
            <a:r>
              <a:rPr lang="en-US" b="1" dirty="0"/>
              <a:t>Yours sincerely,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Daniel Whitmore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83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5226" y="41912"/>
            <a:ext cx="18343226" cy="10245087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445262" y="4660086"/>
            <a:ext cx="6814038" cy="1114290"/>
            <a:chOff x="0" y="0"/>
            <a:chExt cx="1794644" cy="29347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794644" cy="293476"/>
            </a:xfrm>
            <a:custGeom>
              <a:avLst/>
              <a:gdLst/>
              <a:ahLst/>
              <a:cxnLst/>
              <a:rect l="l" t="t" r="r" b="b"/>
              <a:pathLst>
                <a:path w="1794644" h="293476">
                  <a:moveTo>
                    <a:pt x="57945" y="0"/>
                  </a:moveTo>
                  <a:lnTo>
                    <a:pt x="1736699" y="0"/>
                  </a:lnTo>
                  <a:cubicBezTo>
                    <a:pt x="1752067" y="0"/>
                    <a:pt x="1766805" y="6105"/>
                    <a:pt x="1777672" y="16972"/>
                  </a:cubicBezTo>
                  <a:cubicBezTo>
                    <a:pt x="1788539" y="27838"/>
                    <a:pt x="1794644" y="42577"/>
                    <a:pt x="1794644" y="57945"/>
                  </a:cubicBezTo>
                  <a:lnTo>
                    <a:pt x="1794644" y="235531"/>
                  </a:lnTo>
                  <a:cubicBezTo>
                    <a:pt x="1794644" y="267533"/>
                    <a:pt x="1768701" y="293476"/>
                    <a:pt x="1736699" y="293476"/>
                  </a:cubicBezTo>
                  <a:lnTo>
                    <a:pt x="57945" y="293476"/>
                  </a:lnTo>
                  <a:cubicBezTo>
                    <a:pt x="25943" y="293476"/>
                    <a:pt x="0" y="267533"/>
                    <a:pt x="0" y="235531"/>
                  </a:cubicBezTo>
                  <a:lnTo>
                    <a:pt x="0" y="57945"/>
                  </a:lnTo>
                  <a:cubicBezTo>
                    <a:pt x="0" y="25943"/>
                    <a:pt x="25943" y="0"/>
                    <a:pt x="57945" y="0"/>
                  </a:cubicBezTo>
                  <a:close/>
                </a:path>
              </a:pathLst>
            </a:custGeom>
            <a:solidFill>
              <a:srgbClr val="FFC26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794644" cy="3315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-145574" y="4061183"/>
            <a:ext cx="11098612" cy="3712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99"/>
              </a:lnSpc>
            </a:pPr>
            <a:r>
              <a:rPr lang="en-US" sz="17000" dirty="0" smtClean="0">
                <a:solidFill>
                  <a:srgbClr val="000000"/>
                </a:solidFill>
                <a:latin typeface="Lazydog"/>
                <a:ea typeface="Lazydog"/>
                <a:cs typeface="Lazydog"/>
                <a:sym typeface="Lazydog"/>
              </a:rPr>
              <a:t>Activity</a:t>
            </a:r>
          </a:p>
          <a:p>
            <a:pPr algn="ctr">
              <a:lnSpc>
                <a:spcPts val="9199"/>
              </a:lnSpc>
            </a:pPr>
            <a:endParaRPr lang="en-US" sz="17000" dirty="0" smtClean="0">
              <a:solidFill>
                <a:srgbClr val="000000"/>
              </a:solidFill>
              <a:latin typeface="Lazydog"/>
              <a:ea typeface="Lazydog"/>
              <a:cs typeface="Lazydog"/>
              <a:sym typeface="Lazydog"/>
            </a:endParaRPr>
          </a:p>
          <a:p>
            <a:pPr algn="ctr">
              <a:lnSpc>
                <a:spcPts val="9199"/>
              </a:lnSpc>
            </a:pPr>
            <a:r>
              <a:rPr lang="en-US" sz="17000" dirty="0" smtClean="0">
                <a:solidFill>
                  <a:srgbClr val="000000"/>
                </a:solidFill>
                <a:latin typeface="Lazydog"/>
                <a:ea typeface="Lazydog"/>
                <a:cs typeface="Lazydog"/>
                <a:sym typeface="Lazydog"/>
              </a:rPr>
              <a:t> time </a:t>
            </a:r>
            <a:endParaRPr lang="en-US" sz="17000" dirty="0">
              <a:solidFill>
                <a:srgbClr val="000000"/>
              </a:solidFill>
              <a:latin typeface="Lazydog"/>
              <a:ea typeface="Lazydog"/>
              <a:cs typeface="Lazydog"/>
              <a:sym typeface="Lazydog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0442482" y="6102529"/>
            <a:ext cx="6814038" cy="1114290"/>
            <a:chOff x="0" y="0"/>
            <a:chExt cx="1794644" cy="29347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94644" cy="293476"/>
            </a:xfrm>
            <a:custGeom>
              <a:avLst/>
              <a:gdLst/>
              <a:ahLst/>
              <a:cxnLst/>
              <a:rect l="l" t="t" r="r" b="b"/>
              <a:pathLst>
                <a:path w="1794644" h="293476">
                  <a:moveTo>
                    <a:pt x="57945" y="0"/>
                  </a:moveTo>
                  <a:lnTo>
                    <a:pt x="1736699" y="0"/>
                  </a:lnTo>
                  <a:cubicBezTo>
                    <a:pt x="1752067" y="0"/>
                    <a:pt x="1766805" y="6105"/>
                    <a:pt x="1777672" y="16972"/>
                  </a:cubicBezTo>
                  <a:cubicBezTo>
                    <a:pt x="1788539" y="27838"/>
                    <a:pt x="1794644" y="42577"/>
                    <a:pt x="1794644" y="57945"/>
                  </a:cubicBezTo>
                  <a:lnTo>
                    <a:pt x="1794644" y="235531"/>
                  </a:lnTo>
                  <a:cubicBezTo>
                    <a:pt x="1794644" y="267533"/>
                    <a:pt x="1768701" y="293476"/>
                    <a:pt x="1736699" y="293476"/>
                  </a:cubicBezTo>
                  <a:lnTo>
                    <a:pt x="57945" y="293476"/>
                  </a:lnTo>
                  <a:cubicBezTo>
                    <a:pt x="25943" y="293476"/>
                    <a:pt x="0" y="267533"/>
                    <a:pt x="0" y="235531"/>
                  </a:cubicBezTo>
                  <a:lnTo>
                    <a:pt x="0" y="57945"/>
                  </a:lnTo>
                  <a:cubicBezTo>
                    <a:pt x="0" y="25943"/>
                    <a:pt x="25943" y="0"/>
                    <a:pt x="57945" y="0"/>
                  </a:cubicBezTo>
                  <a:close/>
                </a:path>
              </a:pathLst>
            </a:custGeom>
            <a:solidFill>
              <a:srgbClr val="FFC26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794644" cy="3315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439702" y="7544973"/>
            <a:ext cx="6814038" cy="1114290"/>
            <a:chOff x="0" y="0"/>
            <a:chExt cx="1794644" cy="29347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794644" cy="293476"/>
            </a:xfrm>
            <a:custGeom>
              <a:avLst/>
              <a:gdLst/>
              <a:ahLst/>
              <a:cxnLst/>
              <a:rect l="l" t="t" r="r" b="b"/>
              <a:pathLst>
                <a:path w="1794644" h="293476">
                  <a:moveTo>
                    <a:pt x="57945" y="0"/>
                  </a:moveTo>
                  <a:lnTo>
                    <a:pt x="1736699" y="0"/>
                  </a:lnTo>
                  <a:cubicBezTo>
                    <a:pt x="1752067" y="0"/>
                    <a:pt x="1766805" y="6105"/>
                    <a:pt x="1777672" y="16972"/>
                  </a:cubicBezTo>
                  <a:cubicBezTo>
                    <a:pt x="1788539" y="27838"/>
                    <a:pt x="1794644" y="42577"/>
                    <a:pt x="1794644" y="57945"/>
                  </a:cubicBezTo>
                  <a:lnTo>
                    <a:pt x="1794644" y="235531"/>
                  </a:lnTo>
                  <a:cubicBezTo>
                    <a:pt x="1794644" y="267533"/>
                    <a:pt x="1768701" y="293476"/>
                    <a:pt x="1736699" y="293476"/>
                  </a:cubicBezTo>
                  <a:lnTo>
                    <a:pt x="57945" y="293476"/>
                  </a:lnTo>
                  <a:cubicBezTo>
                    <a:pt x="25943" y="293476"/>
                    <a:pt x="0" y="267533"/>
                    <a:pt x="0" y="235531"/>
                  </a:cubicBezTo>
                  <a:lnTo>
                    <a:pt x="0" y="57945"/>
                  </a:lnTo>
                  <a:cubicBezTo>
                    <a:pt x="0" y="25943"/>
                    <a:pt x="25943" y="0"/>
                    <a:pt x="57945" y="0"/>
                  </a:cubicBezTo>
                  <a:close/>
                </a:path>
              </a:pathLst>
            </a:custGeom>
            <a:solidFill>
              <a:srgbClr val="FFC26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794644" cy="3315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4850286" y="0"/>
            <a:ext cx="3437714" cy="3431463"/>
          </a:xfrm>
          <a:custGeom>
            <a:avLst/>
            <a:gdLst/>
            <a:ahLst/>
            <a:cxnLst/>
            <a:rect l="l" t="t" r="r" b="b"/>
            <a:pathLst>
              <a:path w="3437714" h="3431463">
                <a:moveTo>
                  <a:pt x="0" y="0"/>
                </a:moveTo>
                <a:lnTo>
                  <a:pt x="3437714" y="0"/>
                </a:lnTo>
                <a:lnTo>
                  <a:pt x="3437714" y="3431463"/>
                </a:lnTo>
                <a:lnTo>
                  <a:pt x="0" y="34314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13926745" y="0"/>
            <a:ext cx="4361255" cy="2549908"/>
          </a:xfrm>
          <a:custGeom>
            <a:avLst/>
            <a:gdLst/>
            <a:ahLst/>
            <a:cxnLst/>
            <a:rect l="l" t="t" r="r" b="b"/>
            <a:pathLst>
              <a:path w="4361255" h="2549908">
                <a:moveTo>
                  <a:pt x="4361255" y="0"/>
                </a:moveTo>
                <a:lnTo>
                  <a:pt x="0" y="0"/>
                </a:lnTo>
                <a:lnTo>
                  <a:pt x="0" y="2549908"/>
                </a:lnTo>
                <a:lnTo>
                  <a:pt x="4361255" y="2549908"/>
                </a:lnTo>
                <a:lnTo>
                  <a:pt x="436125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flipH="1">
            <a:off x="0" y="-11592"/>
            <a:ext cx="3449327" cy="3443055"/>
          </a:xfrm>
          <a:custGeom>
            <a:avLst/>
            <a:gdLst/>
            <a:ahLst/>
            <a:cxnLst/>
            <a:rect l="l" t="t" r="r" b="b"/>
            <a:pathLst>
              <a:path w="3449327" h="3443055">
                <a:moveTo>
                  <a:pt x="3449327" y="0"/>
                </a:moveTo>
                <a:lnTo>
                  <a:pt x="0" y="0"/>
                </a:lnTo>
                <a:lnTo>
                  <a:pt x="0" y="3443055"/>
                </a:lnTo>
                <a:lnTo>
                  <a:pt x="3449327" y="3443055"/>
                </a:lnTo>
                <a:lnTo>
                  <a:pt x="3449327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0" y="-11592"/>
            <a:ext cx="3868586" cy="2864036"/>
          </a:xfrm>
          <a:custGeom>
            <a:avLst/>
            <a:gdLst/>
            <a:ahLst/>
            <a:cxnLst/>
            <a:rect l="l" t="t" r="r" b="b"/>
            <a:pathLst>
              <a:path w="3868586" h="2864036">
                <a:moveTo>
                  <a:pt x="0" y="0"/>
                </a:moveTo>
                <a:lnTo>
                  <a:pt x="3868586" y="0"/>
                </a:lnTo>
                <a:lnTo>
                  <a:pt x="3868586" y="2864036"/>
                </a:lnTo>
                <a:lnTo>
                  <a:pt x="0" y="286403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2678479" y="-71008"/>
            <a:ext cx="3672662" cy="1338677"/>
          </a:xfrm>
          <a:custGeom>
            <a:avLst/>
            <a:gdLst/>
            <a:ahLst/>
            <a:cxnLst/>
            <a:rect l="l" t="t" r="r" b="b"/>
            <a:pathLst>
              <a:path w="3672662" h="1338677">
                <a:moveTo>
                  <a:pt x="0" y="0"/>
                </a:moveTo>
                <a:lnTo>
                  <a:pt x="3672662" y="0"/>
                </a:lnTo>
                <a:lnTo>
                  <a:pt x="3672662" y="1338677"/>
                </a:lnTo>
                <a:lnTo>
                  <a:pt x="0" y="133867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0988240" y="3333193"/>
            <a:ext cx="1052813" cy="1003044"/>
          </a:xfrm>
          <a:custGeom>
            <a:avLst/>
            <a:gdLst/>
            <a:ahLst/>
            <a:cxnLst/>
            <a:rect l="l" t="t" r="r" b="b"/>
            <a:pathLst>
              <a:path w="1052813" h="1003044">
                <a:moveTo>
                  <a:pt x="0" y="0"/>
                </a:moveTo>
                <a:lnTo>
                  <a:pt x="1052813" y="0"/>
                </a:lnTo>
                <a:lnTo>
                  <a:pt x="1052813" y="1003043"/>
                </a:lnTo>
                <a:lnTo>
                  <a:pt x="0" y="100304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1722129" y="4703611"/>
            <a:ext cx="4271425" cy="922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62"/>
              </a:lnSpc>
            </a:pPr>
            <a:r>
              <a:rPr lang="en-US" sz="5401" dirty="0" smtClean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Writing </a:t>
            </a:r>
            <a:endParaRPr lang="en-US" sz="5401" dirty="0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2464712" y="5576929"/>
            <a:ext cx="7415670" cy="389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endParaRPr lang="en-US" sz="2300" dirty="0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1711009" y="6116131"/>
            <a:ext cx="4276985" cy="922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62"/>
              </a:lnSpc>
            </a:pPr>
            <a:r>
              <a:rPr lang="en-US" sz="5401" dirty="0" smtClean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+ </a:t>
            </a:r>
            <a:endParaRPr lang="en-US" sz="5401" dirty="0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1711009" y="7588497"/>
            <a:ext cx="4282545" cy="922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62"/>
              </a:lnSpc>
            </a:pPr>
            <a:r>
              <a:rPr lang="en-US" sz="5401" dirty="0" smtClean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Craft</a:t>
            </a:r>
            <a:endParaRPr lang="en-US" sz="5401" dirty="0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4" name="Freeform 24"/>
          <p:cNvSpPr/>
          <p:nvPr/>
        </p:nvSpPr>
        <p:spPr>
          <a:xfrm>
            <a:off x="12131170" y="3333193"/>
            <a:ext cx="1052813" cy="1003044"/>
          </a:xfrm>
          <a:custGeom>
            <a:avLst/>
            <a:gdLst/>
            <a:ahLst/>
            <a:cxnLst/>
            <a:rect l="l" t="t" r="r" b="b"/>
            <a:pathLst>
              <a:path w="1052813" h="1003044">
                <a:moveTo>
                  <a:pt x="0" y="0"/>
                </a:moveTo>
                <a:lnTo>
                  <a:pt x="1052813" y="0"/>
                </a:lnTo>
                <a:lnTo>
                  <a:pt x="1052813" y="1003043"/>
                </a:lnTo>
                <a:lnTo>
                  <a:pt x="0" y="100304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3274099" y="3333193"/>
            <a:ext cx="1052813" cy="1003044"/>
          </a:xfrm>
          <a:custGeom>
            <a:avLst/>
            <a:gdLst/>
            <a:ahLst/>
            <a:cxnLst/>
            <a:rect l="l" t="t" r="r" b="b"/>
            <a:pathLst>
              <a:path w="1052813" h="1003044">
                <a:moveTo>
                  <a:pt x="0" y="0"/>
                </a:moveTo>
                <a:lnTo>
                  <a:pt x="1052814" y="0"/>
                </a:lnTo>
                <a:lnTo>
                  <a:pt x="1052814" y="1003043"/>
                </a:lnTo>
                <a:lnTo>
                  <a:pt x="0" y="100304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4417029" y="3333193"/>
            <a:ext cx="1052813" cy="1003044"/>
          </a:xfrm>
          <a:custGeom>
            <a:avLst/>
            <a:gdLst/>
            <a:ahLst/>
            <a:cxnLst/>
            <a:rect l="l" t="t" r="r" b="b"/>
            <a:pathLst>
              <a:path w="1052813" h="1003044">
                <a:moveTo>
                  <a:pt x="0" y="0"/>
                </a:moveTo>
                <a:lnTo>
                  <a:pt x="1052813" y="0"/>
                </a:lnTo>
                <a:lnTo>
                  <a:pt x="1052813" y="1003043"/>
                </a:lnTo>
                <a:lnTo>
                  <a:pt x="0" y="100304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15559959" y="3333193"/>
            <a:ext cx="1052813" cy="1003044"/>
          </a:xfrm>
          <a:custGeom>
            <a:avLst/>
            <a:gdLst/>
            <a:ahLst/>
            <a:cxnLst/>
            <a:rect l="l" t="t" r="r" b="b"/>
            <a:pathLst>
              <a:path w="1052813" h="1003044">
                <a:moveTo>
                  <a:pt x="0" y="0"/>
                </a:moveTo>
                <a:lnTo>
                  <a:pt x="1052813" y="0"/>
                </a:lnTo>
                <a:lnTo>
                  <a:pt x="1052813" y="1003043"/>
                </a:lnTo>
                <a:lnTo>
                  <a:pt x="0" y="100304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pic>
        <p:nvPicPr>
          <p:cNvPr id="5122" name="Picture 2" descr="Amazon.com : Business Mailing Colorful Envelopes 120-Pack #10-4.125 x 9.5  in Assorted Colors with V-Flap Gummed Seal - Colorful Bulk Office Supplies  : Office Product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19900"/>
            <a:ext cx="3434611" cy="343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Group Students Working Project Stock Illustrations – 466 Group Students Working  Project Stock Illustrations, Vectors &amp; Clipart - Dreamstim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444" y="204910"/>
            <a:ext cx="4486268" cy="267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381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flipH="1" flipV="1">
            <a:off x="-36415" y="6536439"/>
            <a:ext cx="3828062" cy="3821102"/>
          </a:xfrm>
          <a:custGeom>
            <a:avLst/>
            <a:gdLst/>
            <a:ahLst/>
            <a:cxnLst/>
            <a:rect l="l" t="t" r="r" b="b"/>
            <a:pathLst>
              <a:path w="3828062" h="3821102">
                <a:moveTo>
                  <a:pt x="3828062" y="3821102"/>
                </a:moveTo>
                <a:lnTo>
                  <a:pt x="0" y="3821102"/>
                </a:lnTo>
                <a:lnTo>
                  <a:pt x="0" y="0"/>
                </a:lnTo>
                <a:lnTo>
                  <a:pt x="3828062" y="0"/>
                </a:lnTo>
                <a:lnTo>
                  <a:pt x="3828062" y="382110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65850" y="7244250"/>
            <a:ext cx="2787743" cy="3406989"/>
          </a:xfrm>
          <a:custGeom>
            <a:avLst/>
            <a:gdLst/>
            <a:ahLst/>
            <a:cxnLst/>
            <a:rect l="l" t="t" r="r" b="b"/>
            <a:pathLst>
              <a:path w="2787743" h="3406989">
                <a:moveTo>
                  <a:pt x="0" y="0"/>
                </a:moveTo>
                <a:lnTo>
                  <a:pt x="2787743" y="0"/>
                </a:lnTo>
                <a:lnTo>
                  <a:pt x="2787743" y="3406989"/>
                </a:lnTo>
                <a:lnTo>
                  <a:pt x="0" y="340698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850286" y="0"/>
            <a:ext cx="3437714" cy="3431463"/>
          </a:xfrm>
          <a:custGeom>
            <a:avLst/>
            <a:gdLst/>
            <a:ahLst/>
            <a:cxnLst/>
            <a:rect l="l" t="t" r="r" b="b"/>
            <a:pathLst>
              <a:path w="3437714" h="3431463">
                <a:moveTo>
                  <a:pt x="0" y="0"/>
                </a:moveTo>
                <a:lnTo>
                  <a:pt x="3437714" y="0"/>
                </a:lnTo>
                <a:lnTo>
                  <a:pt x="3437714" y="3431463"/>
                </a:lnTo>
                <a:lnTo>
                  <a:pt x="0" y="34314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3926745" y="0"/>
            <a:ext cx="4361255" cy="2549908"/>
          </a:xfrm>
          <a:custGeom>
            <a:avLst/>
            <a:gdLst/>
            <a:ahLst/>
            <a:cxnLst/>
            <a:rect l="l" t="t" r="r" b="b"/>
            <a:pathLst>
              <a:path w="4361255" h="2549908">
                <a:moveTo>
                  <a:pt x="4361255" y="0"/>
                </a:moveTo>
                <a:lnTo>
                  <a:pt x="0" y="0"/>
                </a:lnTo>
                <a:lnTo>
                  <a:pt x="0" y="2549908"/>
                </a:lnTo>
                <a:lnTo>
                  <a:pt x="4361255" y="2549908"/>
                </a:lnTo>
                <a:lnTo>
                  <a:pt x="4361255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0" y="-11592"/>
            <a:ext cx="3449327" cy="3443055"/>
          </a:xfrm>
          <a:custGeom>
            <a:avLst/>
            <a:gdLst/>
            <a:ahLst/>
            <a:cxnLst/>
            <a:rect l="l" t="t" r="r" b="b"/>
            <a:pathLst>
              <a:path w="3449327" h="3443055">
                <a:moveTo>
                  <a:pt x="3449327" y="0"/>
                </a:moveTo>
                <a:lnTo>
                  <a:pt x="0" y="0"/>
                </a:lnTo>
                <a:lnTo>
                  <a:pt x="0" y="3443055"/>
                </a:lnTo>
                <a:lnTo>
                  <a:pt x="3449327" y="3443055"/>
                </a:lnTo>
                <a:lnTo>
                  <a:pt x="3449327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0" y="-11592"/>
            <a:ext cx="3868586" cy="2864036"/>
          </a:xfrm>
          <a:custGeom>
            <a:avLst/>
            <a:gdLst/>
            <a:ahLst/>
            <a:cxnLst/>
            <a:rect l="l" t="t" r="r" b="b"/>
            <a:pathLst>
              <a:path w="3868586" h="2864036">
                <a:moveTo>
                  <a:pt x="0" y="0"/>
                </a:moveTo>
                <a:lnTo>
                  <a:pt x="3868586" y="0"/>
                </a:lnTo>
                <a:lnTo>
                  <a:pt x="3868586" y="2864036"/>
                </a:lnTo>
                <a:lnTo>
                  <a:pt x="0" y="286403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678479" y="-71008"/>
            <a:ext cx="3672662" cy="1338677"/>
          </a:xfrm>
          <a:custGeom>
            <a:avLst/>
            <a:gdLst/>
            <a:ahLst/>
            <a:cxnLst/>
            <a:rect l="l" t="t" r="r" b="b"/>
            <a:pathLst>
              <a:path w="3672662" h="1338677">
                <a:moveTo>
                  <a:pt x="0" y="0"/>
                </a:moveTo>
                <a:lnTo>
                  <a:pt x="3672662" y="0"/>
                </a:lnTo>
                <a:lnTo>
                  <a:pt x="3672662" y="1338677"/>
                </a:lnTo>
                <a:lnTo>
                  <a:pt x="0" y="133867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V="1">
            <a:off x="14419377" y="6425428"/>
            <a:ext cx="3878148" cy="3871097"/>
          </a:xfrm>
          <a:custGeom>
            <a:avLst/>
            <a:gdLst/>
            <a:ahLst/>
            <a:cxnLst/>
            <a:rect l="l" t="t" r="r" b="b"/>
            <a:pathLst>
              <a:path w="3878148" h="3871097">
                <a:moveTo>
                  <a:pt x="0" y="3871097"/>
                </a:moveTo>
                <a:lnTo>
                  <a:pt x="3878148" y="3871097"/>
                </a:lnTo>
                <a:lnTo>
                  <a:pt x="3878148" y="0"/>
                </a:lnTo>
                <a:lnTo>
                  <a:pt x="0" y="0"/>
                </a:lnTo>
                <a:lnTo>
                  <a:pt x="0" y="3871097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330457" y="8947744"/>
            <a:ext cx="2477372" cy="1234645"/>
          </a:xfrm>
          <a:custGeom>
            <a:avLst/>
            <a:gdLst/>
            <a:ahLst/>
            <a:cxnLst/>
            <a:rect l="l" t="t" r="r" b="b"/>
            <a:pathLst>
              <a:path w="2477372" h="1234645">
                <a:moveTo>
                  <a:pt x="0" y="0"/>
                </a:moveTo>
                <a:lnTo>
                  <a:pt x="2477372" y="0"/>
                </a:lnTo>
                <a:lnTo>
                  <a:pt x="2477372" y="1234645"/>
                </a:lnTo>
                <a:lnTo>
                  <a:pt x="0" y="123464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H="1">
            <a:off x="16832096" y="6212598"/>
            <a:ext cx="1457439" cy="2358144"/>
          </a:xfrm>
          <a:custGeom>
            <a:avLst/>
            <a:gdLst/>
            <a:ahLst/>
            <a:cxnLst/>
            <a:rect l="l" t="t" r="r" b="b"/>
            <a:pathLst>
              <a:path w="1457439" h="2358144">
                <a:moveTo>
                  <a:pt x="1457439" y="0"/>
                </a:moveTo>
                <a:lnTo>
                  <a:pt x="0" y="0"/>
                </a:lnTo>
                <a:lnTo>
                  <a:pt x="0" y="2358144"/>
                </a:lnTo>
                <a:lnTo>
                  <a:pt x="1457439" y="2358144"/>
                </a:lnTo>
                <a:lnTo>
                  <a:pt x="1457439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5118430" y="6630876"/>
            <a:ext cx="8051140" cy="945501"/>
            <a:chOff x="0" y="0"/>
            <a:chExt cx="2120465" cy="24902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120465" cy="249021"/>
            </a:xfrm>
            <a:custGeom>
              <a:avLst/>
              <a:gdLst/>
              <a:ahLst/>
              <a:cxnLst/>
              <a:rect l="l" t="t" r="r" b="b"/>
              <a:pathLst>
                <a:path w="2120465" h="249021">
                  <a:moveTo>
                    <a:pt x="49041" y="0"/>
                  </a:moveTo>
                  <a:lnTo>
                    <a:pt x="2071424" y="0"/>
                  </a:lnTo>
                  <a:cubicBezTo>
                    <a:pt x="2098508" y="0"/>
                    <a:pt x="2120465" y="21957"/>
                    <a:pt x="2120465" y="49041"/>
                  </a:cubicBezTo>
                  <a:lnTo>
                    <a:pt x="2120465" y="199980"/>
                  </a:lnTo>
                  <a:cubicBezTo>
                    <a:pt x="2120465" y="227064"/>
                    <a:pt x="2098508" y="249021"/>
                    <a:pt x="2071424" y="249021"/>
                  </a:cubicBezTo>
                  <a:lnTo>
                    <a:pt x="49041" y="249021"/>
                  </a:lnTo>
                  <a:cubicBezTo>
                    <a:pt x="21957" y="249021"/>
                    <a:pt x="0" y="227064"/>
                    <a:pt x="0" y="199980"/>
                  </a:cubicBezTo>
                  <a:lnTo>
                    <a:pt x="0" y="49041"/>
                  </a:lnTo>
                  <a:cubicBezTo>
                    <a:pt x="0" y="21957"/>
                    <a:pt x="21957" y="0"/>
                    <a:pt x="49041" y="0"/>
                  </a:cubicBezTo>
                  <a:close/>
                </a:path>
              </a:pathLst>
            </a:custGeom>
            <a:solidFill>
              <a:srgbClr val="FFB4C9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2120465" cy="2871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5388540" y="6733348"/>
            <a:ext cx="716825" cy="742868"/>
          </a:xfrm>
          <a:custGeom>
            <a:avLst/>
            <a:gdLst/>
            <a:ahLst/>
            <a:cxnLst/>
            <a:rect l="l" t="t" r="r" b="b"/>
            <a:pathLst>
              <a:path w="343859" h="343859">
                <a:moveTo>
                  <a:pt x="0" y="0"/>
                </a:moveTo>
                <a:lnTo>
                  <a:pt x="343859" y="0"/>
                </a:lnTo>
                <a:lnTo>
                  <a:pt x="343859" y="343859"/>
                </a:lnTo>
                <a:lnTo>
                  <a:pt x="0" y="343859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xmlns="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3161147" y="1924895"/>
            <a:ext cx="11965706" cy="2399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86"/>
              </a:lnSpc>
            </a:pPr>
            <a:r>
              <a:rPr lang="en-US" sz="14062">
                <a:solidFill>
                  <a:srgbClr val="000000"/>
                </a:solidFill>
                <a:latin typeface="Lazydog"/>
                <a:ea typeface="Lazydog"/>
                <a:cs typeface="Lazydog"/>
                <a:sym typeface="Lazydog"/>
              </a:rPr>
              <a:t>Let's work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161147" y="3813525"/>
            <a:ext cx="11965706" cy="2399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86"/>
              </a:lnSpc>
            </a:pPr>
            <a:r>
              <a:rPr lang="en-US" sz="14062">
                <a:solidFill>
                  <a:srgbClr val="000000"/>
                </a:solidFill>
                <a:latin typeface="Lazydog"/>
                <a:ea typeface="Lazydog"/>
                <a:cs typeface="Lazydog"/>
                <a:sym typeface="Lazydog"/>
              </a:rPr>
              <a:t>Together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776631" y="6580435"/>
            <a:ext cx="6734738" cy="1777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62"/>
              </a:lnSpc>
            </a:pPr>
            <a:r>
              <a:rPr lang="en-US" sz="2000" dirty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  <a:hlinkClick r:id="rId25"/>
              </a:rPr>
              <a:t>https://</a:t>
            </a:r>
            <a:r>
              <a:rPr lang="en-US" sz="2000" dirty="0" smtClean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  <a:hlinkClick r:id="rId25"/>
              </a:rPr>
              <a:t>www.youtube.com/watch?v=GEyVExBMKXo</a:t>
            </a:r>
            <a:endParaRPr lang="en-US" sz="2000" dirty="0" smtClean="0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algn="ctr">
              <a:lnSpc>
                <a:spcPts val="7562"/>
              </a:lnSpc>
            </a:pPr>
            <a:endParaRPr lang="en-US" sz="2000" dirty="0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5" name="Freeform 25"/>
          <p:cNvSpPr/>
          <p:nvPr/>
        </p:nvSpPr>
        <p:spPr>
          <a:xfrm>
            <a:off x="1403874" y="8274360"/>
            <a:ext cx="1060837" cy="920035"/>
          </a:xfrm>
          <a:custGeom>
            <a:avLst/>
            <a:gdLst/>
            <a:ahLst/>
            <a:cxnLst/>
            <a:rect l="l" t="t" r="r" b="b"/>
            <a:pathLst>
              <a:path w="1060837" h="920035">
                <a:moveTo>
                  <a:pt x="0" y="0"/>
                </a:moveTo>
                <a:lnTo>
                  <a:pt x="1060838" y="0"/>
                </a:lnTo>
                <a:lnTo>
                  <a:pt x="1060838" y="920035"/>
                </a:lnTo>
                <a:lnTo>
                  <a:pt x="0" y="920035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xmlns="" r:embed="rId28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17"/>
          <p:cNvSpPr/>
          <p:nvPr/>
        </p:nvSpPr>
        <p:spPr>
          <a:xfrm>
            <a:off x="12192000" y="6743700"/>
            <a:ext cx="716825" cy="742868"/>
          </a:xfrm>
          <a:custGeom>
            <a:avLst/>
            <a:gdLst/>
            <a:ahLst/>
            <a:cxnLst/>
            <a:rect l="l" t="t" r="r" b="b"/>
            <a:pathLst>
              <a:path w="343859" h="343859">
                <a:moveTo>
                  <a:pt x="0" y="0"/>
                </a:moveTo>
                <a:lnTo>
                  <a:pt x="343859" y="0"/>
                </a:lnTo>
                <a:lnTo>
                  <a:pt x="343859" y="343859"/>
                </a:lnTo>
                <a:lnTo>
                  <a:pt x="0" y="343859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xmlns="" r:embed="rId24"/>
                </a:ext>
              </a:extLst>
            </a:blip>
            <a:stretch>
              <a:fillRect/>
            </a:stretch>
          </a:blipFill>
        </p:spPr>
      </p:sp>
      <p:pic>
        <p:nvPicPr>
          <p:cNvPr id="4098" name="Picture 2" descr="24,300+ Colorful Envelope Stock Photos, Pictures &amp; Royalty-Free Images -  iStock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90307">
            <a:off x="463885" y="3677470"/>
            <a:ext cx="3310573" cy="220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24,300+ Colorful Envelope Stock Photos, Pictures &amp; Royalty-Free Images -  iStock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5181">
            <a:off x="14560769" y="3220445"/>
            <a:ext cx="3310573" cy="220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1568</Words>
  <Application>Microsoft Office PowerPoint</Application>
  <PresentationFormat>Custom</PresentationFormat>
  <Paragraphs>141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Sniglet</vt:lpstr>
      <vt:lpstr>Calibri</vt:lpstr>
      <vt:lpstr>Arial</vt:lpstr>
      <vt:lpstr>Wingdings</vt:lpstr>
      <vt:lpstr>Lazydog</vt:lpstr>
      <vt:lpstr>Andalus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Tosca and Pink Abstract Colorful Creative Portfolio Presentation</dc:title>
  <dc:creator>Lilian Khalaf</dc:creator>
  <cp:lastModifiedBy>Teachers</cp:lastModifiedBy>
  <cp:revision>19</cp:revision>
  <dcterms:created xsi:type="dcterms:W3CDTF">2006-08-16T00:00:00Z</dcterms:created>
  <dcterms:modified xsi:type="dcterms:W3CDTF">2025-10-04T11:32:09Z</dcterms:modified>
  <dc:identifier>DAG0uIh1bX8</dc:identifier>
</cp:coreProperties>
</file>