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48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</p:sldIdLst>
  <p:sldSz cy="6858000" cx="12192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GoogleSlidesCustomDataVersion2">
      <go:slidesCustomData xmlns:go="http://customooxmlschemas.google.com/" r:id="rId16" roundtripDataSignature="AMtx7mj2kERCI37rWzSUhFLd78e/9WUIg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6" Type="http://customschemas.google.com/relationships/presentationmetadata" Target="metadata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2" name="Google Shape;82;p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5" name="Google Shape;145;p1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0" name="Google Shape;150;p1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8" name="Google Shape;88;p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3" name="Google Shape;93;p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4" name="Google Shape;104;p5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9" name="Google Shape;109;p6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8" name="Google Shape;118;p7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3" name="Google Shape;123;p8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4" name="Google Shape;134;p9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9" name="Google Shape;139;p10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14"/>
          <p:cNvSpPr txBox="1"/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" name="Google Shape;13;p14"/>
          <p:cNvSpPr txBox="1"/>
          <p:nvPr>
            <p:ph idx="1" type="subTitle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  <p:sp>
        <p:nvSpPr>
          <p:cNvPr id="14" name="Google Shape;14;p14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" name="Google Shape;15;p14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" name="Google Shape;16;p14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23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23"/>
          <p:cNvSpPr txBox="1"/>
          <p:nvPr>
            <p:ph idx="1" type="body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1" name="Google Shape;71;p23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2" name="Google Shape;72;p23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3" name="Google Shape;73;p23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24"/>
          <p:cNvSpPr txBox="1"/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24"/>
          <p:cNvSpPr txBox="1"/>
          <p:nvPr>
            <p:ph idx="1" type="body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7" name="Google Shape;77;p24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8" name="Google Shape;78;p24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9" name="Google Shape;79;p24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15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15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0" name="Google Shape;20;p15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" name="Google Shape;21;p15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" name="Google Shape;22;p15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16"/>
          <p:cNvSpPr txBox="1"/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16"/>
          <p:cNvSpPr txBox="1"/>
          <p:nvPr>
            <p:ph idx="1" type="body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26" name="Google Shape;26;p16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" name="Google Shape;27;p16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8" name="Google Shape;28;p16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17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17"/>
          <p:cNvSpPr txBox="1"/>
          <p:nvPr>
            <p:ph idx="1" type="body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2" name="Google Shape;32;p17"/>
          <p:cNvSpPr txBox="1"/>
          <p:nvPr>
            <p:ph idx="2" type="body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3" name="Google Shape;33;p17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4" name="Google Shape;34;p17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17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18"/>
          <p:cNvSpPr txBox="1"/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18"/>
          <p:cNvSpPr txBox="1"/>
          <p:nvPr>
            <p:ph idx="1" type="body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39" name="Google Shape;39;p18"/>
          <p:cNvSpPr txBox="1"/>
          <p:nvPr>
            <p:ph idx="2" type="body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0" name="Google Shape;40;p18"/>
          <p:cNvSpPr txBox="1"/>
          <p:nvPr>
            <p:ph idx="3" type="body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1" name="Google Shape;41;p18"/>
          <p:cNvSpPr txBox="1"/>
          <p:nvPr>
            <p:ph idx="4" type="body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2" name="Google Shape;42;p18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3" name="Google Shape;43;p18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4" name="Google Shape;44;p18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19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19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19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9" name="Google Shape;49;p19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20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20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20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21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21"/>
          <p:cNvSpPr txBox="1"/>
          <p:nvPr>
            <p:ph idx="1" type="body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indent="-3810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indent="-355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indent="-355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57" name="Google Shape;57;p21"/>
          <p:cNvSpPr txBox="1"/>
          <p:nvPr>
            <p:ph idx="2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58" name="Google Shape;58;p21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9" name="Google Shape;59;p21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21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22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22"/>
          <p:cNvSpPr/>
          <p:nvPr>
            <p:ph idx="2" type="pic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22"/>
          <p:cNvSpPr txBox="1"/>
          <p:nvPr>
            <p:ph idx="1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65" name="Google Shape;65;p22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6" name="Google Shape;66;p22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22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3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7" name="Google Shape;7;p13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p13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" name="Google Shape;9;p13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" name="Google Shape;10;p13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25.png"/><Relationship Id="rId4" Type="http://schemas.openxmlformats.org/officeDocument/2006/relationships/image" Target="../media/image23.png"/><Relationship Id="rId5" Type="http://schemas.openxmlformats.org/officeDocument/2006/relationships/image" Target="../media/image20.jpg"/><Relationship Id="rId6" Type="http://schemas.openxmlformats.org/officeDocument/2006/relationships/image" Target="../media/image18.jpg"/><Relationship Id="rId7" Type="http://schemas.openxmlformats.org/officeDocument/2006/relationships/image" Target="../media/image22.png"/><Relationship Id="rId8" Type="http://schemas.openxmlformats.org/officeDocument/2006/relationships/image" Target="../media/image24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2.jpg"/><Relationship Id="rId4" Type="http://schemas.openxmlformats.org/officeDocument/2006/relationships/image" Target="../media/image4.png"/><Relationship Id="rId9" Type="http://schemas.openxmlformats.org/officeDocument/2006/relationships/image" Target="../media/image12.png"/><Relationship Id="rId5" Type="http://schemas.openxmlformats.org/officeDocument/2006/relationships/image" Target="../media/image10.png"/><Relationship Id="rId6" Type="http://schemas.openxmlformats.org/officeDocument/2006/relationships/image" Target="../media/image16.png"/><Relationship Id="rId7" Type="http://schemas.openxmlformats.org/officeDocument/2006/relationships/image" Target="../media/image3.png"/><Relationship Id="rId8" Type="http://schemas.openxmlformats.org/officeDocument/2006/relationships/image" Target="../media/image6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21.png"/><Relationship Id="rId4" Type="http://schemas.openxmlformats.org/officeDocument/2006/relationships/image" Target="../media/image26.png"/><Relationship Id="rId5" Type="http://schemas.openxmlformats.org/officeDocument/2006/relationships/image" Target="../media/image1.png"/><Relationship Id="rId6" Type="http://schemas.openxmlformats.org/officeDocument/2006/relationships/image" Target="../media/image5.jpg"/><Relationship Id="rId7" Type="http://schemas.openxmlformats.org/officeDocument/2006/relationships/image" Target="../media/image14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1.jpg"/><Relationship Id="rId4" Type="http://schemas.openxmlformats.org/officeDocument/2006/relationships/image" Target="../media/image7.png"/><Relationship Id="rId9" Type="http://schemas.openxmlformats.org/officeDocument/2006/relationships/image" Target="../media/image8.png"/><Relationship Id="rId5" Type="http://schemas.openxmlformats.org/officeDocument/2006/relationships/image" Target="../media/image9.png"/><Relationship Id="rId6" Type="http://schemas.openxmlformats.org/officeDocument/2006/relationships/image" Target="../media/image17.png"/><Relationship Id="rId7" Type="http://schemas.openxmlformats.org/officeDocument/2006/relationships/image" Target="../media/image19.png"/><Relationship Id="rId8" Type="http://schemas.openxmlformats.org/officeDocument/2006/relationships/image" Target="../media/image15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3.jpg"/><Relationship Id="rId4" Type="http://schemas.openxmlformats.org/officeDocument/2006/relationships/image" Target="../media/image27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"/>
          <p:cNvSpPr txBox="1"/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</a:pPr>
            <a:r>
              <a:rPr lang="en-US"/>
              <a:t>Vocabulary words</a:t>
            </a:r>
            <a:endParaRPr/>
          </a:p>
        </p:txBody>
      </p:sp>
      <p:sp>
        <p:nvSpPr>
          <p:cNvPr id="85" name="Google Shape;85;p1"/>
          <p:cNvSpPr txBox="1"/>
          <p:nvPr>
            <p:ph idx="1" type="subTitle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-US"/>
              <a:t>Writing Sentences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6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11"/>
          <p:cNvSpPr txBox="1"/>
          <p:nvPr>
            <p:ph type="title"/>
          </p:nvPr>
        </p:nvSpPr>
        <p:spPr>
          <a:xfrm>
            <a:off x="1104900" y="247967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 fontScale="90000"/>
          </a:bodyPr>
          <a:lstStyle/>
          <a:p>
            <a:pPr indent="-447675" lvl="0" marL="228600" rtl="0" algn="l">
              <a:spcBef>
                <a:spcPts val="1000"/>
              </a:spcBef>
              <a:spcAft>
                <a:spcPts val="0"/>
              </a:spcAft>
              <a:buSzPct val="100000"/>
              <a:buFont typeface="Arial"/>
              <a:buChar char="•"/>
            </a:pPr>
            <a:r>
              <a:rPr b="1" lang="en-US" sz="6000">
                <a:latin typeface="Comic Sans MS"/>
                <a:ea typeface="Comic Sans MS"/>
                <a:cs typeface="Comic Sans MS"/>
                <a:sym typeface="Comic Sans MS"/>
              </a:rPr>
              <a:t>5) Haystack (n.): </a:t>
            </a:r>
            <a:r>
              <a:rPr lang="en-US" sz="6000">
                <a:latin typeface="Comic Sans MS"/>
                <a:ea typeface="Comic Sans MS"/>
                <a:cs typeface="Comic Sans MS"/>
                <a:sym typeface="Comic Sans MS"/>
              </a:rPr>
              <a:t>grass that has been cut and dried is collected into tall piles. </a:t>
            </a:r>
            <a:endParaRPr sz="6000"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0" lvl="0" marL="22860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6000">
                <a:latin typeface="Comic Sans MS"/>
                <a:ea typeface="Comic Sans MS"/>
                <a:cs typeface="Comic Sans MS"/>
                <a:sym typeface="Comic Sans MS"/>
              </a:rPr>
              <a:t>*</a:t>
            </a:r>
            <a:r>
              <a:rPr b="1" lang="en-US" sz="6000">
                <a:latin typeface="Comic Sans MS"/>
                <a:ea typeface="Comic Sans MS"/>
                <a:cs typeface="Comic Sans MS"/>
                <a:sym typeface="Comic Sans MS"/>
              </a:rPr>
              <a:t>Sentence</a:t>
            </a:r>
            <a:r>
              <a:rPr lang="en-US" sz="6000">
                <a:latin typeface="Comic Sans MS"/>
                <a:ea typeface="Comic Sans MS"/>
                <a:cs typeface="Comic Sans MS"/>
                <a:sym typeface="Comic Sans MS"/>
              </a:rPr>
              <a:t>: The mouse was hiding behind the pile of </a:t>
            </a:r>
            <a:r>
              <a:rPr b="1" lang="en-US" sz="6000">
                <a:solidFill>
                  <a:schemeClr val="accent6"/>
                </a:solidFill>
                <a:latin typeface="Comic Sans MS"/>
                <a:ea typeface="Comic Sans MS"/>
                <a:cs typeface="Comic Sans MS"/>
                <a:sym typeface="Comic Sans MS"/>
              </a:rPr>
              <a:t>haystack </a:t>
            </a:r>
            <a:r>
              <a:rPr lang="en-US" sz="6000">
                <a:latin typeface="Comic Sans MS"/>
                <a:ea typeface="Comic Sans MS"/>
                <a:cs typeface="Comic Sans MS"/>
                <a:sym typeface="Comic Sans MS"/>
              </a:rPr>
              <a:t>because the cat was chasing it. </a:t>
            </a:r>
            <a:endParaRPr sz="6000">
              <a:latin typeface="Comic Sans MS"/>
              <a:ea typeface="Comic Sans MS"/>
              <a:cs typeface="Comic Sans MS"/>
              <a:sym typeface="Comic Sans MS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2" name="Google Shape;152;p1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244054" y="2426411"/>
            <a:ext cx="2947988" cy="4730105"/>
          </a:xfrm>
          <a:prstGeom prst="rect">
            <a:avLst/>
          </a:prstGeom>
          <a:noFill/>
          <a:ln>
            <a:noFill/>
          </a:ln>
        </p:spPr>
      </p:pic>
      <p:pic>
        <p:nvPicPr>
          <p:cNvPr id="153" name="Google Shape;153;p1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856974" y="46299"/>
            <a:ext cx="4595812" cy="33250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Premium Photo | Photo of teenage boy during jump Blue sky and yellow hay  Ukraine Child runs and jumps on the haystack Harvesting hay harvesting" id="154" name="Google Shape;154;p12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35038" y="1428749"/>
            <a:ext cx="3612920" cy="54292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Tall haystack hi-res stock photography and images - Alamy" id="155" name="Google Shape;155;p12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9198769" y="2038389"/>
            <a:ext cx="2993231" cy="4819611"/>
          </a:xfrm>
          <a:prstGeom prst="rect">
            <a:avLst/>
          </a:prstGeom>
          <a:noFill/>
          <a:ln>
            <a:noFill/>
          </a:ln>
        </p:spPr>
      </p:pic>
      <p:pic>
        <p:nvPicPr>
          <p:cNvPr id="156" name="Google Shape;156;p12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2304141" y="114706"/>
            <a:ext cx="4350544" cy="3188185"/>
          </a:xfrm>
          <a:prstGeom prst="rect">
            <a:avLst/>
          </a:prstGeom>
          <a:noFill/>
          <a:ln>
            <a:noFill/>
          </a:ln>
        </p:spPr>
      </p:pic>
      <p:pic>
        <p:nvPicPr>
          <p:cNvPr id="157" name="Google Shape;157;p12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5557838" y="3832650"/>
            <a:ext cx="3640931" cy="266816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3"/>
          <p:cNvSpPr txBox="1"/>
          <p:nvPr>
            <p:ph type="title"/>
          </p:nvPr>
        </p:nvSpPr>
        <p:spPr>
          <a:xfrm>
            <a:off x="1123950" y="2236788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 fontScale="90000"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omic Sans MS"/>
              <a:buNone/>
            </a:pPr>
            <a:r>
              <a:t/>
            </a:r>
            <a:endParaRPr sz="8000"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-447675" lvl="0" marL="228600" rtl="0" algn="l">
              <a:spcBef>
                <a:spcPts val="0"/>
              </a:spcBef>
              <a:spcAft>
                <a:spcPts val="0"/>
              </a:spcAft>
              <a:buSzPct val="100000"/>
              <a:buFont typeface="Arial"/>
              <a:buChar char="•"/>
            </a:pPr>
            <a:r>
              <a:rPr b="1" lang="en-US" sz="6000">
                <a:latin typeface="Comic Sans MS"/>
                <a:ea typeface="Comic Sans MS"/>
                <a:cs typeface="Comic Sans MS"/>
                <a:sym typeface="Comic Sans MS"/>
              </a:rPr>
              <a:t>1) Wilderness (n.): </a:t>
            </a:r>
            <a:r>
              <a:rPr lang="en-US" sz="6000">
                <a:latin typeface="Comic Sans MS"/>
                <a:ea typeface="Comic Sans MS"/>
                <a:cs typeface="Comic Sans MS"/>
                <a:sym typeface="Comic Sans MS"/>
              </a:rPr>
              <a:t>overgrown and abandoned area.</a:t>
            </a:r>
            <a:endParaRPr sz="2800"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r>
              <a:rPr lang="en-US" sz="6000">
                <a:latin typeface="Comic Sans MS"/>
                <a:ea typeface="Comic Sans MS"/>
                <a:cs typeface="Comic Sans MS"/>
                <a:sym typeface="Comic Sans MS"/>
              </a:rPr>
              <a:t>-</a:t>
            </a:r>
            <a:r>
              <a:rPr lang="en-US" sz="6000">
                <a:solidFill>
                  <a:srgbClr val="FF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Synonym: </a:t>
            </a:r>
            <a:r>
              <a:rPr lang="en-US" sz="6000">
                <a:latin typeface="Comic Sans MS"/>
                <a:ea typeface="Comic Sans MS"/>
                <a:cs typeface="Comic Sans MS"/>
                <a:sym typeface="Comic Sans MS"/>
              </a:rPr>
              <a:t>desert / wild</a:t>
            </a:r>
            <a:endParaRPr sz="6000"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r>
              <a:rPr lang="en-US" sz="6000">
                <a:latin typeface="Comic Sans MS"/>
                <a:ea typeface="Comic Sans MS"/>
                <a:cs typeface="Comic Sans MS"/>
                <a:sym typeface="Comic Sans MS"/>
              </a:rPr>
              <a:t>*</a:t>
            </a:r>
            <a:r>
              <a:rPr b="1" lang="en-US" sz="6000">
                <a:latin typeface="Comic Sans MS"/>
                <a:ea typeface="Comic Sans MS"/>
                <a:cs typeface="Comic Sans MS"/>
                <a:sym typeface="Comic Sans MS"/>
              </a:rPr>
              <a:t>Sentence</a:t>
            </a:r>
            <a:r>
              <a:rPr lang="en-US" sz="6000">
                <a:latin typeface="Comic Sans MS"/>
                <a:ea typeface="Comic Sans MS"/>
                <a:cs typeface="Comic Sans MS"/>
                <a:sym typeface="Comic Sans MS"/>
              </a:rPr>
              <a:t>: The hunters released the wolf back into the </a:t>
            </a:r>
            <a:r>
              <a:rPr b="1" lang="en-US" sz="6000">
                <a:solidFill>
                  <a:schemeClr val="accent6"/>
                </a:solidFill>
                <a:latin typeface="Comic Sans MS"/>
                <a:ea typeface="Comic Sans MS"/>
                <a:cs typeface="Comic Sans MS"/>
                <a:sym typeface="Comic Sans MS"/>
              </a:rPr>
              <a:t>wilderness </a:t>
            </a:r>
            <a:r>
              <a:rPr lang="en-US" sz="6000">
                <a:latin typeface="Comic Sans MS"/>
                <a:ea typeface="Comic Sans MS"/>
                <a:cs typeface="Comic Sans MS"/>
                <a:sym typeface="Comic Sans MS"/>
              </a:rPr>
              <a:t>when they finished their research. </a:t>
            </a:r>
            <a:endParaRPr sz="6000">
              <a:latin typeface="Comic Sans MS"/>
              <a:ea typeface="Comic Sans MS"/>
              <a:cs typeface="Comic Sans MS"/>
              <a:sym typeface="Comic Sans MS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Deer Forest Beautiful View Oil Coloring ..." id="95" name="Google Shape;95;p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547608" y="491661"/>
            <a:ext cx="3859212" cy="3317010"/>
          </a:xfrm>
          <a:prstGeom prst="rect">
            <a:avLst/>
          </a:prstGeom>
          <a:noFill/>
          <a:ln>
            <a:noFill/>
          </a:ln>
        </p:spPr>
      </p:pic>
      <p:pic>
        <p:nvPicPr>
          <p:cNvPr id="96" name="Google Shape;96;p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461010" y="4062314"/>
            <a:ext cx="4079356" cy="2714626"/>
          </a:xfrm>
          <a:prstGeom prst="rect">
            <a:avLst/>
          </a:prstGeom>
          <a:noFill/>
          <a:ln>
            <a:noFill/>
          </a:ln>
        </p:spPr>
      </p:pic>
      <p:pic>
        <p:nvPicPr>
          <p:cNvPr id="97" name="Google Shape;97;p4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257176" y="585583"/>
            <a:ext cx="5658733" cy="3129167"/>
          </a:xfrm>
          <a:prstGeom prst="rect">
            <a:avLst/>
          </a:prstGeom>
          <a:noFill/>
          <a:ln>
            <a:noFill/>
          </a:ln>
        </p:spPr>
      </p:pic>
      <p:pic>
        <p:nvPicPr>
          <p:cNvPr id="98" name="Google Shape;98;p4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3805238" y="585583"/>
            <a:ext cx="1409700" cy="1409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9" name="Google Shape;99;p4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257176" y="4017546"/>
            <a:ext cx="3911068" cy="2804162"/>
          </a:xfrm>
          <a:prstGeom prst="rect">
            <a:avLst/>
          </a:prstGeom>
          <a:noFill/>
          <a:ln>
            <a:noFill/>
          </a:ln>
        </p:spPr>
      </p:pic>
      <p:pic>
        <p:nvPicPr>
          <p:cNvPr id="100" name="Google Shape;100;p4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9458676" y="491661"/>
            <a:ext cx="2590800" cy="4044527"/>
          </a:xfrm>
          <a:prstGeom prst="rect">
            <a:avLst/>
          </a:prstGeom>
          <a:noFill/>
          <a:ln>
            <a:noFill/>
          </a:ln>
        </p:spPr>
      </p:pic>
      <p:pic>
        <p:nvPicPr>
          <p:cNvPr id="101" name="Google Shape;101;p4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>
            <a:off x="8205787" y="4209952"/>
            <a:ext cx="3427061" cy="256698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5"/>
          <p:cNvSpPr txBox="1"/>
          <p:nvPr>
            <p:ph type="title"/>
          </p:nvPr>
        </p:nvSpPr>
        <p:spPr>
          <a:xfrm>
            <a:off x="838200" y="2508250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 fontScale="90000"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20000"/>
              <a:buFont typeface="Comic Sans MS"/>
              <a:buNone/>
            </a:pPr>
            <a:r>
              <a:rPr b="1" lang="en-US" sz="6000">
                <a:latin typeface="Comic Sans MS"/>
                <a:ea typeface="Comic Sans MS"/>
                <a:cs typeface="Comic Sans MS"/>
                <a:sym typeface="Comic Sans MS"/>
              </a:rPr>
              <a:t>2) Reeds (n.): </a:t>
            </a:r>
            <a:r>
              <a:rPr lang="en-US" sz="6000">
                <a:latin typeface="Comic Sans MS"/>
                <a:ea typeface="Comic Sans MS"/>
                <a:cs typeface="Comic Sans MS"/>
                <a:sym typeface="Comic Sans MS"/>
              </a:rPr>
              <a:t>tall plants that grow beside water. </a:t>
            </a:r>
            <a:endParaRPr sz="6000"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20000"/>
              <a:buFont typeface="Comic Sans MS"/>
              <a:buNone/>
            </a:pPr>
            <a:r>
              <a:rPr lang="en-US" sz="6000">
                <a:latin typeface="Comic Sans MS"/>
                <a:ea typeface="Comic Sans MS"/>
                <a:cs typeface="Comic Sans MS"/>
                <a:sym typeface="Comic Sans MS"/>
              </a:rPr>
              <a:t>*</a:t>
            </a:r>
            <a:r>
              <a:rPr b="1" lang="en-US" sz="6000">
                <a:latin typeface="Comic Sans MS"/>
                <a:ea typeface="Comic Sans MS"/>
                <a:cs typeface="Comic Sans MS"/>
                <a:sym typeface="Comic Sans MS"/>
              </a:rPr>
              <a:t>Sentence</a:t>
            </a:r>
            <a:r>
              <a:rPr lang="en-US" sz="6000">
                <a:latin typeface="Comic Sans MS"/>
                <a:ea typeface="Comic Sans MS"/>
                <a:cs typeface="Comic Sans MS"/>
                <a:sym typeface="Comic Sans MS"/>
              </a:rPr>
              <a:t>: The hunter was hiding behind the </a:t>
            </a:r>
            <a:r>
              <a:rPr b="1" lang="en-US" sz="6000">
                <a:solidFill>
                  <a:schemeClr val="accent6"/>
                </a:solidFill>
                <a:latin typeface="Comic Sans MS"/>
                <a:ea typeface="Comic Sans MS"/>
                <a:cs typeface="Comic Sans MS"/>
                <a:sym typeface="Comic Sans MS"/>
              </a:rPr>
              <a:t>reeds </a:t>
            </a:r>
            <a:r>
              <a:rPr lang="en-US" sz="6000">
                <a:latin typeface="Comic Sans MS"/>
                <a:ea typeface="Comic Sans MS"/>
                <a:cs typeface="Comic Sans MS"/>
                <a:sym typeface="Comic Sans MS"/>
              </a:rPr>
              <a:t>while waiting for his prey. </a:t>
            </a:r>
            <a:endParaRPr sz="6000">
              <a:latin typeface="Comic Sans MS"/>
              <a:ea typeface="Comic Sans MS"/>
              <a:cs typeface="Comic Sans MS"/>
              <a:sym typeface="Comic Sans MS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1" name="Google Shape;111;p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926341" y="3249641"/>
            <a:ext cx="4898394" cy="3608359"/>
          </a:xfrm>
          <a:prstGeom prst="rect">
            <a:avLst/>
          </a:prstGeom>
          <a:noFill/>
          <a:ln>
            <a:noFill/>
          </a:ln>
        </p:spPr>
      </p:pic>
      <p:pic>
        <p:nvPicPr>
          <p:cNvPr id="112" name="Google Shape;112;p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0" y="0"/>
            <a:ext cx="4534436" cy="3714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3" name="Google Shape;113;p6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0" y="2114550"/>
            <a:ext cx="2857500" cy="16002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Young man working with laptop sitting by river on summer day. Programmer  surrounded by beautiful nature getting ready for work, stretching fingers.  Fr Stock Photo - Alamy" id="114" name="Google Shape;114;p6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6824735" y="2940269"/>
            <a:ext cx="3125937" cy="2290763"/>
          </a:xfrm>
          <a:prstGeom prst="rect">
            <a:avLst/>
          </a:prstGeom>
          <a:noFill/>
          <a:ln>
            <a:noFill/>
          </a:ln>
        </p:spPr>
      </p:pic>
      <p:pic>
        <p:nvPicPr>
          <p:cNvPr id="115" name="Google Shape;115;p6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6561285" y="291990"/>
            <a:ext cx="3652838" cy="2247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7"/>
          <p:cNvSpPr txBox="1"/>
          <p:nvPr>
            <p:ph type="title"/>
          </p:nvPr>
        </p:nvSpPr>
        <p:spPr>
          <a:xfrm>
            <a:off x="1104900" y="247967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 fontScale="90000"/>
          </a:bodyPr>
          <a:lstStyle/>
          <a:p>
            <a:pPr indent="-447675" lvl="0" marL="228600" rtl="0" algn="l">
              <a:spcBef>
                <a:spcPts val="1000"/>
              </a:spcBef>
              <a:spcAft>
                <a:spcPts val="0"/>
              </a:spcAft>
              <a:buSzPct val="100000"/>
              <a:buFont typeface="Arial"/>
              <a:buChar char="•"/>
            </a:pPr>
            <a:r>
              <a:rPr b="1" lang="en-US" sz="6000">
                <a:latin typeface="Comic Sans MS"/>
                <a:ea typeface="Comic Sans MS"/>
                <a:cs typeface="Comic Sans MS"/>
                <a:sym typeface="Comic Sans MS"/>
              </a:rPr>
              <a:t>3) Flickered (v.):</a:t>
            </a:r>
            <a:r>
              <a:rPr lang="en-US" sz="6000">
                <a:latin typeface="Comic Sans MS"/>
                <a:ea typeface="Comic Sans MS"/>
                <a:cs typeface="Comic Sans MS"/>
                <a:sym typeface="Comic Sans MS"/>
              </a:rPr>
              <a:t> to make an irregular series of quick, sudden movements. </a:t>
            </a:r>
            <a:endParaRPr sz="2800"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r>
              <a:rPr lang="en-US" sz="6000">
                <a:latin typeface="Comic Sans MS"/>
                <a:ea typeface="Comic Sans MS"/>
                <a:cs typeface="Comic Sans MS"/>
                <a:sym typeface="Comic Sans MS"/>
              </a:rPr>
              <a:t>-</a:t>
            </a:r>
            <a:r>
              <a:rPr lang="en-US" sz="6000">
                <a:solidFill>
                  <a:srgbClr val="FF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Synonyms: </a:t>
            </a:r>
            <a:r>
              <a:rPr lang="en-US" sz="6000">
                <a:latin typeface="Comic Sans MS"/>
                <a:ea typeface="Comic Sans MS"/>
                <a:cs typeface="Comic Sans MS"/>
                <a:sym typeface="Comic Sans MS"/>
              </a:rPr>
              <a:t>fluttered </a:t>
            </a:r>
            <a:endParaRPr sz="6000"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r>
              <a:rPr lang="en-US" sz="6000">
                <a:latin typeface="Comic Sans MS"/>
                <a:ea typeface="Comic Sans MS"/>
                <a:cs typeface="Comic Sans MS"/>
                <a:sym typeface="Comic Sans MS"/>
              </a:rPr>
              <a:t>*</a:t>
            </a:r>
            <a:r>
              <a:rPr b="1" lang="en-US" sz="6000">
                <a:latin typeface="Comic Sans MS"/>
                <a:ea typeface="Comic Sans MS"/>
                <a:cs typeface="Comic Sans MS"/>
                <a:sym typeface="Comic Sans MS"/>
              </a:rPr>
              <a:t>Sentence</a:t>
            </a:r>
            <a:r>
              <a:rPr lang="en-US" sz="6000">
                <a:latin typeface="Comic Sans MS"/>
                <a:ea typeface="Comic Sans MS"/>
                <a:cs typeface="Comic Sans MS"/>
                <a:sym typeface="Comic Sans MS"/>
              </a:rPr>
              <a:t>: The candle’s light </a:t>
            </a:r>
            <a:r>
              <a:rPr b="1" lang="en-US" sz="6000">
                <a:solidFill>
                  <a:schemeClr val="accent6"/>
                </a:solidFill>
                <a:latin typeface="Comic Sans MS"/>
                <a:ea typeface="Comic Sans MS"/>
                <a:cs typeface="Comic Sans MS"/>
                <a:sym typeface="Comic Sans MS"/>
              </a:rPr>
              <a:t>flickered </a:t>
            </a:r>
            <a:r>
              <a:rPr lang="en-US" sz="6000">
                <a:latin typeface="Comic Sans MS"/>
                <a:ea typeface="Comic Sans MS"/>
                <a:cs typeface="Comic Sans MS"/>
                <a:sym typeface="Comic Sans MS"/>
              </a:rPr>
              <a:t>when I ran next to it. </a:t>
            </a:r>
            <a:endParaRPr sz="6000">
              <a:latin typeface="Comic Sans MS"/>
              <a:ea typeface="Comic Sans MS"/>
              <a:cs typeface="Comic Sans MS"/>
              <a:sym typeface="Comic Sans MS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A beautiful candle is burning in front of the window The rain is falling  outside The candle is flickering in the wind The window is old and wooden |  Premium AI-generated image" id="125" name="Google Shape;125;p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061061" y="3516005"/>
            <a:ext cx="4077026" cy="2986088"/>
          </a:xfrm>
          <a:prstGeom prst="rect">
            <a:avLst/>
          </a:prstGeom>
          <a:noFill/>
          <a:ln>
            <a:noFill/>
          </a:ln>
        </p:spPr>
      </p:pic>
      <p:pic>
        <p:nvPicPr>
          <p:cNvPr id="126" name="Google Shape;126;p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881613" y="3516005"/>
            <a:ext cx="4487290" cy="2986088"/>
          </a:xfrm>
          <a:prstGeom prst="rect">
            <a:avLst/>
          </a:prstGeom>
          <a:noFill/>
          <a:ln>
            <a:noFill/>
          </a:ln>
        </p:spPr>
      </p:pic>
      <p:pic>
        <p:nvPicPr>
          <p:cNvPr id="127" name="Google Shape;127;p8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3954065" y="0"/>
            <a:ext cx="4414838" cy="29378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28" name="Google Shape;128;p8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0" y="0"/>
            <a:ext cx="4919662" cy="3273811"/>
          </a:xfrm>
          <a:prstGeom prst="rect">
            <a:avLst/>
          </a:prstGeom>
          <a:noFill/>
          <a:ln>
            <a:noFill/>
          </a:ln>
        </p:spPr>
      </p:pic>
      <p:pic>
        <p:nvPicPr>
          <p:cNvPr id="129" name="Google Shape;129;p8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7403306" y="167968"/>
            <a:ext cx="4669631" cy="3348037"/>
          </a:xfrm>
          <a:prstGeom prst="rect">
            <a:avLst/>
          </a:prstGeom>
          <a:noFill/>
          <a:ln>
            <a:noFill/>
          </a:ln>
        </p:spPr>
      </p:pic>
      <p:pic>
        <p:nvPicPr>
          <p:cNvPr id="130" name="Google Shape;130;p8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135050" y="3516005"/>
            <a:ext cx="5332300" cy="2986088"/>
          </a:xfrm>
          <a:prstGeom prst="rect">
            <a:avLst/>
          </a:prstGeom>
          <a:noFill/>
          <a:ln>
            <a:noFill/>
          </a:ln>
        </p:spPr>
      </p:pic>
      <p:pic>
        <p:nvPicPr>
          <p:cNvPr id="131" name="Google Shape;131;p8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>
            <a:off x="8338969" y="3516006"/>
            <a:ext cx="1914525" cy="298608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9"/>
          <p:cNvSpPr txBox="1"/>
          <p:nvPr>
            <p:ph type="title"/>
          </p:nvPr>
        </p:nvSpPr>
        <p:spPr>
          <a:xfrm>
            <a:off x="1104900" y="247967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 fontScale="90000"/>
          </a:bodyPr>
          <a:lstStyle/>
          <a:p>
            <a:pPr indent="-447675" lvl="0" marL="228600" rtl="0" algn="l">
              <a:spcBef>
                <a:spcPts val="1000"/>
              </a:spcBef>
              <a:spcAft>
                <a:spcPts val="0"/>
              </a:spcAft>
              <a:buSzPct val="100000"/>
              <a:buFont typeface="Arial"/>
              <a:buChar char="•"/>
            </a:pPr>
            <a:r>
              <a:rPr b="1" lang="en-US" sz="6000">
                <a:latin typeface="Comic Sans MS"/>
                <a:ea typeface="Comic Sans MS"/>
                <a:cs typeface="Comic Sans MS"/>
                <a:sym typeface="Comic Sans MS"/>
              </a:rPr>
              <a:t>4) Darting (v.): </a:t>
            </a:r>
            <a:r>
              <a:rPr lang="en-US" sz="6000">
                <a:latin typeface="Comic Sans MS"/>
                <a:ea typeface="Comic Sans MS"/>
                <a:cs typeface="Comic Sans MS"/>
                <a:sym typeface="Comic Sans MS"/>
              </a:rPr>
              <a:t>move or run somewhere suddenly or rapidly</a:t>
            </a:r>
            <a:endParaRPr sz="2800"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Clr>
                <a:srgbClr val="FF0000"/>
              </a:buClr>
              <a:buSzPct val="100000"/>
              <a:buFont typeface="Arial"/>
              <a:buNone/>
            </a:pPr>
            <a:r>
              <a:rPr b="1" lang="en-US" sz="6000">
                <a:solidFill>
                  <a:srgbClr val="FF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Synonym: </a:t>
            </a:r>
            <a:r>
              <a:rPr lang="en-US" sz="6000">
                <a:latin typeface="Comic Sans MS"/>
                <a:ea typeface="Comic Sans MS"/>
                <a:cs typeface="Comic Sans MS"/>
                <a:sym typeface="Comic Sans MS"/>
              </a:rPr>
              <a:t>dash</a:t>
            </a:r>
            <a:endParaRPr sz="2800"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Clr>
                <a:srgbClr val="FF0000"/>
              </a:buClr>
              <a:buSzPct val="100000"/>
              <a:buFont typeface="Arial"/>
              <a:buNone/>
            </a:pPr>
            <a:r>
              <a:rPr b="1" lang="en-US" sz="6000">
                <a:solidFill>
                  <a:srgbClr val="FF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Antonym: </a:t>
            </a:r>
            <a:r>
              <a:rPr lang="en-US" sz="6000">
                <a:latin typeface="Comic Sans MS"/>
                <a:ea typeface="Comic Sans MS"/>
                <a:cs typeface="Comic Sans MS"/>
                <a:sym typeface="Comic Sans MS"/>
              </a:rPr>
              <a:t>creep, crawl</a:t>
            </a:r>
            <a:endParaRPr sz="6000"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Clr>
                <a:srgbClr val="FF0000"/>
              </a:buClr>
              <a:buSzPct val="100000"/>
              <a:buFont typeface="Arial"/>
              <a:buNone/>
            </a:pPr>
            <a:r>
              <a:rPr lang="en-US" sz="6000">
                <a:latin typeface="Comic Sans MS"/>
                <a:ea typeface="Comic Sans MS"/>
                <a:cs typeface="Comic Sans MS"/>
                <a:sym typeface="Comic Sans MS"/>
              </a:rPr>
              <a:t>*</a:t>
            </a:r>
            <a:r>
              <a:rPr b="1" lang="en-US" sz="6000">
                <a:latin typeface="Comic Sans MS"/>
                <a:ea typeface="Comic Sans MS"/>
                <a:cs typeface="Comic Sans MS"/>
                <a:sym typeface="Comic Sans MS"/>
              </a:rPr>
              <a:t>Sentence</a:t>
            </a:r>
            <a:r>
              <a:rPr lang="en-US" sz="6000">
                <a:latin typeface="Comic Sans MS"/>
                <a:ea typeface="Comic Sans MS"/>
                <a:cs typeface="Comic Sans MS"/>
                <a:sym typeface="Comic Sans MS"/>
              </a:rPr>
              <a:t>: The fly </a:t>
            </a:r>
            <a:r>
              <a:rPr b="1" lang="en-US" sz="6000">
                <a:solidFill>
                  <a:schemeClr val="accent6"/>
                </a:solidFill>
                <a:latin typeface="Comic Sans MS"/>
                <a:ea typeface="Comic Sans MS"/>
                <a:cs typeface="Comic Sans MS"/>
                <a:sym typeface="Comic Sans MS"/>
              </a:rPr>
              <a:t>darted </a:t>
            </a:r>
            <a:r>
              <a:rPr lang="en-US" sz="6000">
                <a:latin typeface="Comic Sans MS"/>
                <a:ea typeface="Comic Sans MS"/>
                <a:cs typeface="Comic Sans MS"/>
                <a:sym typeface="Comic Sans MS"/>
              </a:rPr>
              <a:t>about the room until it found an open window and flew out. </a:t>
            </a:r>
            <a:endParaRPr sz="6000">
              <a:latin typeface="Comic Sans MS"/>
              <a:ea typeface="Comic Sans MS"/>
              <a:cs typeface="Comic Sans MS"/>
              <a:sym typeface="Comic Sans MS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1" name="Google Shape;141;p1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52400"/>
            <a:ext cx="5817724" cy="6583898"/>
          </a:xfrm>
          <a:prstGeom prst="rect">
            <a:avLst/>
          </a:prstGeom>
          <a:noFill/>
          <a:ln>
            <a:noFill/>
          </a:ln>
        </p:spPr>
      </p:pic>
      <p:pic>
        <p:nvPicPr>
          <p:cNvPr id="142" name="Google Shape;142;p10"/>
          <p:cNvPicPr preferRelativeResize="0"/>
          <p:nvPr/>
        </p:nvPicPr>
        <p:blipFill rotWithShape="1">
          <a:blip r:embed="rId4">
            <a:alphaModFix/>
          </a:blip>
          <a:srcRect b="-8260" l="0" r="0" t="0"/>
          <a:stretch/>
        </p:blipFill>
        <p:spPr>
          <a:xfrm>
            <a:off x="5970075" y="289450"/>
            <a:ext cx="6362600" cy="6035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2024-09-17T20:09:19Z</dcterms:created>
  <dc:creator>User</dc:creator>
</cp:coreProperties>
</file>