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6" r:id="rId6"/>
    <p:sldId id="263" r:id="rId7"/>
    <p:sldId id="267" r:id="rId8"/>
    <p:sldId id="261" r:id="rId9"/>
    <p:sldId id="265" r:id="rId10"/>
  </p:sldIdLst>
  <p:sldSz cx="18288000" cy="10287000"/>
  <p:notesSz cx="6858000" cy="9144000"/>
  <p:embeddedFontLst>
    <p:embeddedFont>
      <p:font typeface="Sniglet" panose="020B0604020202020204" charset="0"/>
      <p:regular r:id="rId11"/>
    </p:embeddedFont>
    <p:embeddedFont>
      <p:font typeface="Lazydog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ndalus" panose="020B0604020202020204" charset="-7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jpe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24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3" Type="http://schemas.openxmlformats.org/officeDocument/2006/relationships/image" Target="../media/image21.sv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26.svg"/><Relationship Id="rId19" Type="http://schemas.openxmlformats.org/officeDocument/2006/relationships/image" Target="../media/image17.jpe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4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8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3" Type="http://schemas.openxmlformats.org/officeDocument/2006/relationships/image" Target="../media/image21.sv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3" Type="http://schemas.openxmlformats.org/officeDocument/2006/relationships/image" Target="../media/image6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18" Type="http://schemas.openxmlformats.org/officeDocument/2006/relationships/image" Target="../media/image15.svg"/><Relationship Id="rId26" Type="http://schemas.openxmlformats.org/officeDocument/2006/relationships/image" Target="../media/image11.png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8.png"/><Relationship Id="rId25" Type="http://schemas.openxmlformats.org/officeDocument/2006/relationships/hyperlink" Target="https://www.youtube.com/watch?v=GEyVExBMKXo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20" Type="http://schemas.openxmlformats.org/officeDocument/2006/relationships/image" Target="../media/image19.svg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.png"/><Relationship Id="rId24" Type="http://schemas.openxmlformats.org/officeDocument/2006/relationships/image" Target="../media/image37.sv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28" Type="http://schemas.openxmlformats.org/officeDocument/2006/relationships/image" Target="../media/image21.svg"/><Relationship Id="rId10" Type="http://schemas.openxmlformats.org/officeDocument/2006/relationships/image" Target="../media/image5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5705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58251" y="0"/>
            <a:ext cx="5229749" cy="3057694"/>
          </a:xfrm>
          <a:custGeom>
            <a:avLst/>
            <a:gdLst/>
            <a:ahLst/>
            <a:cxnLst/>
            <a:rect l="l" t="t" r="r" b="b"/>
            <a:pathLst>
              <a:path w="5229749" h="3057694">
                <a:moveTo>
                  <a:pt x="5229749" y="0"/>
                </a:moveTo>
                <a:lnTo>
                  <a:pt x="0" y="0"/>
                </a:lnTo>
                <a:lnTo>
                  <a:pt x="0" y="3057694"/>
                </a:lnTo>
                <a:lnTo>
                  <a:pt x="5229749" y="3057694"/>
                </a:lnTo>
                <a:lnTo>
                  <a:pt x="52297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0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4122295" y="0"/>
                </a:moveTo>
                <a:lnTo>
                  <a:pt x="0" y="0"/>
                </a:lnTo>
                <a:lnTo>
                  <a:pt x="0" y="4114800"/>
                </a:lnTo>
                <a:lnTo>
                  <a:pt x="4122295" y="4114800"/>
                </a:lnTo>
                <a:lnTo>
                  <a:pt x="412229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4623352" cy="3422813"/>
          </a:xfrm>
          <a:custGeom>
            <a:avLst/>
            <a:gdLst/>
            <a:ahLst/>
            <a:cxnLst/>
            <a:rect l="l" t="t" r="r" b="b"/>
            <a:pathLst>
              <a:path w="4623352" h="3422813">
                <a:moveTo>
                  <a:pt x="0" y="0"/>
                </a:moveTo>
                <a:lnTo>
                  <a:pt x="4623352" y="0"/>
                </a:lnTo>
                <a:lnTo>
                  <a:pt x="4623352" y="3422813"/>
                </a:lnTo>
                <a:lnTo>
                  <a:pt x="0" y="3422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16452" y="5732414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4623352" y="4614946"/>
                </a:moveTo>
                <a:lnTo>
                  <a:pt x="0" y="4614946"/>
                </a:lnTo>
                <a:lnTo>
                  <a:pt x="0" y="0"/>
                </a:lnTo>
                <a:lnTo>
                  <a:pt x="4623352" y="0"/>
                </a:lnTo>
                <a:lnTo>
                  <a:pt x="4623352" y="461494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5850" y="6536439"/>
            <a:ext cx="3366904" cy="4114800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3" y="0"/>
                </a:lnTo>
                <a:lnTo>
                  <a:pt x="3366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3674173" y="5681579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0" y="4614946"/>
                </a:moveTo>
                <a:lnTo>
                  <a:pt x="4623352" y="4614946"/>
                </a:lnTo>
                <a:lnTo>
                  <a:pt x="4623352" y="0"/>
                </a:lnTo>
                <a:lnTo>
                  <a:pt x="0" y="0"/>
                </a:lnTo>
                <a:lnTo>
                  <a:pt x="0" y="461494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10453" y="8239125"/>
            <a:ext cx="3660597" cy="1824327"/>
          </a:xfrm>
          <a:custGeom>
            <a:avLst/>
            <a:gdLst/>
            <a:ahLst/>
            <a:cxnLst/>
            <a:rect l="l" t="t" r="r" b="b"/>
            <a:pathLst>
              <a:path w="3660597" h="1824327">
                <a:moveTo>
                  <a:pt x="0" y="0"/>
                </a:moveTo>
                <a:lnTo>
                  <a:pt x="3660597" y="0"/>
                </a:lnTo>
                <a:lnTo>
                  <a:pt x="3660597" y="1824327"/>
                </a:lnTo>
                <a:lnTo>
                  <a:pt x="0" y="18243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01053" y="-71008"/>
            <a:ext cx="4389203" cy="1599855"/>
          </a:xfrm>
          <a:custGeom>
            <a:avLst/>
            <a:gdLst/>
            <a:ahLst/>
            <a:cxnLst/>
            <a:rect l="l" t="t" r="r" b="b"/>
            <a:pathLst>
              <a:path w="4389203" h="1599855">
                <a:moveTo>
                  <a:pt x="0" y="0"/>
                </a:moveTo>
                <a:lnTo>
                  <a:pt x="4389204" y="0"/>
                </a:lnTo>
                <a:lnTo>
                  <a:pt x="4389204" y="1599855"/>
                </a:lnTo>
                <a:lnTo>
                  <a:pt x="0" y="15998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550507" y="5427853"/>
            <a:ext cx="1737493" cy="2811272"/>
          </a:xfrm>
          <a:custGeom>
            <a:avLst/>
            <a:gdLst/>
            <a:ahLst/>
            <a:cxnLst/>
            <a:rect l="l" t="t" r="r" b="b"/>
            <a:pathLst>
              <a:path w="1737493" h="2811272">
                <a:moveTo>
                  <a:pt x="1737493" y="0"/>
                </a:moveTo>
                <a:lnTo>
                  <a:pt x="0" y="0"/>
                </a:lnTo>
                <a:lnTo>
                  <a:pt x="0" y="2811272"/>
                </a:lnTo>
                <a:lnTo>
                  <a:pt x="1737493" y="2811272"/>
                </a:lnTo>
                <a:lnTo>
                  <a:pt x="173749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562600" y="7007966"/>
            <a:ext cx="6905456" cy="2326534"/>
            <a:chOff x="0" y="0"/>
            <a:chExt cx="2120465" cy="2490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20465" cy="249021"/>
            </a:xfrm>
            <a:custGeom>
              <a:avLst/>
              <a:gdLst/>
              <a:ahLst/>
              <a:cxnLst/>
              <a:rect l="l" t="t" r="r" b="b"/>
              <a:pathLst>
                <a:path w="2120465" h="249021">
                  <a:moveTo>
                    <a:pt x="49041" y="0"/>
                  </a:moveTo>
                  <a:lnTo>
                    <a:pt x="2071424" y="0"/>
                  </a:lnTo>
                  <a:cubicBezTo>
                    <a:pt x="2098508" y="0"/>
                    <a:pt x="2120465" y="21957"/>
                    <a:pt x="2120465" y="49041"/>
                  </a:cubicBezTo>
                  <a:lnTo>
                    <a:pt x="2120465" y="199980"/>
                  </a:lnTo>
                  <a:cubicBezTo>
                    <a:pt x="2120465" y="227064"/>
                    <a:pt x="2098508" y="249021"/>
                    <a:pt x="2071424" y="249021"/>
                  </a:cubicBezTo>
                  <a:lnTo>
                    <a:pt x="49041" y="249021"/>
                  </a:lnTo>
                  <a:cubicBezTo>
                    <a:pt x="21957" y="249021"/>
                    <a:pt x="0" y="227064"/>
                    <a:pt x="0" y="199980"/>
                  </a:cubicBezTo>
                  <a:lnTo>
                    <a:pt x="0" y="49041"/>
                  </a:lnTo>
                  <a:cubicBezTo>
                    <a:pt x="0" y="21957"/>
                    <a:pt x="21957" y="0"/>
                    <a:pt x="49041" y="0"/>
                  </a:cubicBezTo>
                  <a:close/>
                </a:path>
              </a:pathLst>
            </a:custGeom>
            <a:solidFill>
              <a:srgbClr val="FFB4C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20465" cy="287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972394" y="7706334"/>
            <a:ext cx="1228659" cy="1065583"/>
          </a:xfrm>
          <a:custGeom>
            <a:avLst/>
            <a:gdLst/>
            <a:ahLst/>
            <a:cxnLst/>
            <a:rect l="l" t="t" r="r" b="b"/>
            <a:pathLst>
              <a:path w="1228659" h="1065583">
                <a:moveTo>
                  <a:pt x="0" y="0"/>
                </a:moveTo>
                <a:lnTo>
                  <a:pt x="1228659" y="0"/>
                </a:lnTo>
                <a:lnTo>
                  <a:pt x="1228659" y="1065582"/>
                </a:lnTo>
                <a:lnTo>
                  <a:pt x="0" y="1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2669" y="1129060"/>
            <a:ext cx="16535400" cy="5052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86"/>
              </a:lnSpc>
            </a:pPr>
            <a:r>
              <a:rPr lang="en-US" sz="96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Letters</a:t>
            </a:r>
          </a:p>
          <a:p>
            <a:pPr algn="ctr">
              <a:lnSpc>
                <a:spcPts val="19686"/>
              </a:lnSpc>
            </a:pPr>
            <a:r>
              <a:rPr lang="en-US" sz="96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asking for/ giving Advice</a:t>
            </a:r>
            <a:endParaRPr lang="en-US" sz="96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486400" y="7262325"/>
            <a:ext cx="7041404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Successful Writing book: 44+45.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5705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58251" y="0"/>
            <a:ext cx="5229749" cy="3057694"/>
          </a:xfrm>
          <a:custGeom>
            <a:avLst/>
            <a:gdLst/>
            <a:ahLst/>
            <a:cxnLst/>
            <a:rect l="l" t="t" r="r" b="b"/>
            <a:pathLst>
              <a:path w="5229749" h="3057694">
                <a:moveTo>
                  <a:pt x="5229749" y="0"/>
                </a:moveTo>
                <a:lnTo>
                  <a:pt x="0" y="0"/>
                </a:lnTo>
                <a:lnTo>
                  <a:pt x="0" y="3057694"/>
                </a:lnTo>
                <a:lnTo>
                  <a:pt x="5229749" y="3057694"/>
                </a:lnTo>
                <a:lnTo>
                  <a:pt x="52297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0" y="0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4122295" y="0"/>
                </a:moveTo>
                <a:lnTo>
                  <a:pt x="0" y="0"/>
                </a:lnTo>
                <a:lnTo>
                  <a:pt x="0" y="4114800"/>
                </a:lnTo>
                <a:lnTo>
                  <a:pt x="4122295" y="4114800"/>
                </a:lnTo>
                <a:lnTo>
                  <a:pt x="412229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4623352" cy="3422813"/>
          </a:xfrm>
          <a:custGeom>
            <a:avLst/>
            <a:gdLst/>
            <a:ahLst/>
            <a:cxnLst/>
            <a:rect l="l" t="t" r="r" b="b"/>
            <a:pathLst>
              <a:path w="4623352" h="3422813">
                <a:moveTo>
                  <a:pt x="0" y="0"/>
                </a:moveTo>
                <a:lnTo>
                  <a:pt x="4623352" y="0"/>
                </a:lnTo>
                <a:lnTo>
                  <a:pt x="4623352" y="3422813"/>
                </a:lnTo>
                <a:lnTo>
                  <a:pt x="0" y="3422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9525" y="5681579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4623352" y="4614946"/>
                </a:moveTo>
                <a:lnTo>
                  <a:pt x="0" y="4614946"/>
                </a:lnTo>
                <a:lnTo>
                  <a:pt x="0" y="0"/>
                </a:lnTo>
                <a:lnTo>
                  <a:pt x="4623352" y="0"/>
                </a:lnTo>
                <a:lnTo>
                  <a:pt x="4623352" y="461494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5850" y="6536439"/>
            <a:ext cx="3366904" cy="4114800"/>
          </a:xfrm>
          <a:custGeom>
            <a:avLst/>
            <a:gdLst/>
            <a:ahLst/>
            <a:cxnLst/>
            <a:rect l="l" t="t" r="r" b="b"/>
            <a:pathLst>
              <a:path w="3366904" h="4114800">
                <a:moveTo>
                  <a:pt x="0" y="0"/>
                </a:moveTo>
                <a:lnTo>
                  <a:pt x="3366903" y="0"/>
                </a:lnTo>
                <a:lnTo>
                  <a:pt x="33669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13674173" y="5681579"/>
            <a:ext cx="4623352" cy="4614946"/>
          </a:xfrm>
          <a:custGeom>
            <a:avLst/>
            <a:gdLst/>
            <a:ahLst/>
            <a:cxnLst/>
            <a:rect l="l" t="t" r="r" b="b"/>
            <a:pathLst>
              <a:path w="4623352" h="4614946">
                <a:moveTo>
                  <a:pt x="0" y="4614946"/>
                </a:moveTo>
                <a:lnTo>
                  <a:pt x="4623352" y="4614946"/>
                </a:lnTo>
                <a:lnTo>
                  <a:pt x="4623352" y="0"/>
                </a:lnTo>
                <a:lnTo>
                  <a:pt x="0" y="0"/>
                </a:lnTo>
                <a:lnTo>
                  <a:pt x="0" y="4614946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10453" y="8239125"/>
            <a:ext cx="3660597" cy="1824327"/>
          </a:xfrm>
          <a:custGeom>
            <a:avLst/>
            <a:gdLst/>
            <a:ahLst/>
            <a:cxnLst/>
            <a:rect l="l" t="t" r="r" b="b"/>
            <a:pathLst>
              <a:path w="3660597" h="1824327">
                <a:moveTo>
                  <a:pt x="0" y="0"/>
                </a:moveTo>
                <a:lnTo>
                  <a:pt x="3660597" y="0"/>
                </a:lnTo>
                <a:lnTo>
                  <a:pt x="3660597" y="1824327"/>
                </a:lnTo>
                <a:lnTo>
                  <a:pt x="0" y="18243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01053" y="-71008"/>
            <a:ext cx="4389203" cy="1599855"/>
          </a:xfrm>
          <a:custGeom>
            <a:avLst/>
            <a:gdLst/>
            <a:ahLst/>
            <a:cxnLst/>
            <a:rect l="l" t="t" r="r" b="b"/>
            <a:pathLst>
              <a:path w="4389203" h="1599855">
                <a:moveTo>
                  <a:pt x="0" y="0"/>
                </a:moveTo>
                <a:lnTo>
                  <a:pt x="4389204" y="0"/>
                </a:lnTo>
                <a:lnTo>
                  <a:pt x="4389204" y="1599855"/>
                </a:lnTo>
                <a:lnTo>
                  <a:pt x="0" y="15998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550507" y="5427853"/>
            <a:ext cx="1737493" cy="2811272"/>
          </a:xfrm>
          <a:custGeom>
            <a:avLst/>
            <a:gdLst/>
            <a:ahLst/>
            <a:cxnLst/>
            <a:rect l="l" t="t" r="r" b="b"/>
            <a:pathLst>
              <a:path w="1737493" h="2811272">
                <a:moveTo>
                  <a:pt x="1737493" y="0"/>
                </a:moveTo>
                <a:lnTo>
                  <a:pt x="0" y="0"/>
                </a:lnTo>
                <a:lnTo>
                  <a:pt x="0" y="2811272"/>
                </a:lnTo>
                <a:lnTo>
                  <a:pt x="1737493" y="2811272"/>
                </a:lnTo>
                <a:lnTo>
                  <a:pt x="1737493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72394" y="7706334"/>
            <a:ext cx="1228659" cy="1065583"/>
          </a:xfrm>
          <a:custGeom>
            <a:avLst/>
            <a:gdLst/>
            <a:ahLst/>
            <a:cxnLst/>
            <a:rect l="l" t="t" r="r" b="b"/>
            <a:pathLst>
              <a:path w="1228659" h="1065583">
                <a:moveTo>
                  <a:pt x="0" y="0"/>
                </a:moveTo>
                <a:lnTo>
                  <a:pt x="1228659" y="0"/>
                </a:lnTo>
                <a:lnTo>
                  <a:pt x="1228659" y="1065582"/>
                </a:lnTo>
                <a:lnTo>
                  <a:pt x="0" y="10655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/>
          <p:cNvSpPr/>
          <p:nvPr/>
        </p:nvSpPr>
        <p:spPr>
          <a:xfrm>
            <a:off x="3913542" y="1782573"/>
            <a:ext cx="10731084" cy="969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76509" y="1989071"/>
            <a:ext cx="1072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Lazydog" panose="020B0604020202020204" charset="0"/>
              </a:rPr>
              <a:t>Letters/Emails asking for or giving advice</a:t>
            </a:r>
          </a:p>
        </p:txBody>
      </p:sp>
      <p:sp>
        <p:nvSpPr>
          <p:cNvPr id="25" name="Oval 24"/>
          <p:cNvSpPr/>
          <p:nvPr/>
        </p:nvSpPr>
        <p:spPr>
          <a:xfrm>
            <a:off x="1762966" y="3041543"/>
            <a:ext cx="4243892" cy="37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14586" y="4064238"/>
            <a:ext cx="3400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Formality level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: Can be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formal, informal, or semi-formal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depending on:</a:t>
            </a:r>
          </a:p>
          <a:p>
            <a:pPr algn="ctr"/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Who you are writing to (friend, consultant, magazine column, etc.)</a:t>
            </a:r>
          </a:p>
          <a:p>
            <a:pPr algn="ctr"/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The situation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76508" y="3086100"/>
            <a:ext cx="4243892" cy="37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88549" y="3957184"/>
            <a:ext cx="35436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If You’re Asking for Advice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algn="ctr"/>
            <a:endParaRPr lang="en-US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Clearly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state the problem or issue you need advice on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Provide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enough details so the recipient understands your situation.</a:t>
            </a:r>
          </a:p>
          <a:p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1552227" y="3086100"/>
            <a:ext cx="4243892" cy="3791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0"/>
            <a:ext cx="18288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886829" y="3588963"/>
            <a:ext cx="3543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If You’re Giving Advice</a:t>
            </a:r>
            <a:r>
              <a:rPr lang="en-US" sz="2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algn="ctr"/>
            <a:endParaRPr lang="en-US" sz="2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Offer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helpful suggestions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algn="ctr"/>
            <a:endParaRPr lang="en-US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Use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appropriate, polite, and suitable language for the level of formality (e.g., formal for a consultant, informal for a friend).</a:t>
            </a:r>
            <a:endParaRPr lang="en-US" dirty="0"/>
          </a:p>
        </p:txBody>
      </p:sp>
      <p:pic>
        <p:nvPicPr>
          <p:cNvPr id="1031" name="Picture 7" descr="Times gives good advice: Advice from professional | by Iqra Rahman | Medium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3" b="35334"/>
          <a:stretch/>
        </p:blipFill>
        <p:spPr bwMode="auto">
          <a:xfrm>
            <a:off x="4993200" y="7272185"/>
            <a:ext cx="762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488" y="-476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5850" y="7244250"/>
            <a:ext cx="2787743" cy="3406989"/>
          </a:xfrm>
          <a:custGeom>
            <a:avLst/>
            <a:gdLst/>
            <a:ahLst/>
            <a:cxnLst/>
            <a:rect l="l" t="t" r="r" b="b"/>
            <a:pathLst>
              <a:path w="2787743" h="3406989">
                <a:moveTo>
                  <a:pt x="0" y="0"/>
                </a:moveTo>
                <a:lnTo>
                  <a:pt x="2787743" y="0"/>
                </a:lnTo>
                <a:lnTo>
                  <a:pt x="2787743" y="3406989"/>
                </a:lnTo>
                <a:lnTo>
                  <a:pt x="0" y="340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00200" y="2914911"/>
            <a:ext cx="6814038" cy="1114290"/>
            <a:chOff x="0" y="0"/>
            <a:chExt cx="1794644" cy="2934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58071" y="3597521"/>
            <a:ext cx="6814038" cy="1114290"/>
            <a:chOff x="0" y="0"/>
            <a:chExt cx="1794644" cy="2934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28418" y="1420426"/>
            <a:ext cx="882632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99"/>
              </a:lnSpc>
            </a:pPr>
            <a:r>
              <a:rPr lang="en-US" sz="9999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Structure: </a:t>
            </a:r>
            <a:endParaRPr lang="en-US" sz="9999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10333" y="2972755"/>
            <a:ext cx="535536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Asking for advice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523817" y="3621102"/>
            <a:ext cx="428254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 Advice: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403874" y="8274360"/>
            <a:ext cx="1060837" cy="920035"/>
          </a:xfrm>
          <a:custGeom>
            <a:avLst/>
            <a:gdLst/>
            <a:ahLst/>
            <a:cxnLst/>
            <a:rect l="l" t="t" r="r" b="b"/>
            <a:pathLst>
              <a:path w="1060837" h="920035">
                <a:moveTo>
                  <a:pt x="0" y="0"/>
                </a:moveTo>
                <a:lnTo>
                  <a:pt x="1060838" y="0"/>
                </a:lnTo>
                <a:lnTo>
                  <a:pt x="1060838" y="920035"/>
                </a:lnTo>
                <a:lnTo>
                  <a:pt x="0" y="9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8"/>
          <p:cNvGrpSpPr/>
          <p:nvPr/>
        </p:nvGrpSpPr>
        <p:grpSpPr>
          <a:xfrm>
            <a:off x="2286000" y="4068347"/>
            <a:ext cx="6120667" cy="5116013"/>
            <a:chOff x="0" y="-38100"/>
            <a:chExt cx="1480886" cy="1579123"/>
          </a:xfrm>
        </p:grpSpPr>
        <p:sp>
          <p:nvSpPr>
            <p:cNvPr id="30" name="Freeform 9"/>
            <p:cNvSpPr/>
            <p:nvPr/>
          </p:nvSpPr>
          <p:spPr>
            <a:xfrm>
              <a:off x="0" y="0"/>
              <a:ext cx="1379799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464711" y="4443683"/>
            <a:ext cx="53682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Greeting:</a:t>
            </a:r>
            <a:r>
              <a:rPr lang="en-US" sz="2800" dirty="0" smtClean="0"/>
              <a:t> </a:t>
            </a:r>
            <a:r>
              <a:rPr lang="en-US" b="1" dirty="0" smtClean="0"/>
              <a:t>(formal or informal), </a:t>
            </a:r>
          </a:p>
          <a:p>
            <a:endParaRPr lang="en-US" sz="1400" dirty="0" smtClean="0"/>
          </a:p>
          <a:p>
            <a:r>
              <a:rPr lang="en-US" sz="2800" b="1" dirty="0" smtClean="0"/>
              <a:t>Introduction: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(paragraph 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Reason(s) for writing.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Main body paragraphs: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(Paragraphs 2-3)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Description of problems (s).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Conclusion: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Final paragraph)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Closing remark + wishing for something to happen.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Sign off</a:t>
            </a:r>
            <a:r>
              <a:rPr lang="en-US" b="1" dirty="0" smtClean="0">
                <a:sym typeface="Wingdings" panose="05000000000000000000" pitchFamily="2" charset="2"/>
              </a:rPr>
              <a:t>: (formal/informal), 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(full) name. </a:t>
            </a:r>
          </a:p>
        </p:txBody>
      </p:sp>
      <p:grpSp>
        <p:nvGrpSpPr>
          <p:cNvPr id="33" name="Group 8"/>
          <p:cNvGrpSpPr/>
          <p:nvPr/>
        </p:nvGrpSpPr>
        <p:grpSpPr>
          <a:xfrm>
            <a:off x="10338533" y="4779841"/>
            <a:ext cx="6882667" cy="4783259"/>
            <a:chOff x="0" y="-38100"/>
            <a:chExt cx="1480886" cy="1579123"/>
          </a:xfrm>
        </p:grpSpPr>
        <p:sp>
          <p:nvSpPr>
            <p:cNvPr id="34" name="Freeform 9"/>
            <p:cNvSpPr/>
            <p:nvPr/>
          </p:nvSpPr>
          <p:spPr>
            <a:xfrm>
              <a:off x="0" y="0"/>
              <a:ext cx="1379799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35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646361" y="5067300"/>
            <a:ext cx="562666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Greeting:</a:t>
            </a:r>
            <a:r>
              <a:rPr lang="en-US" sz="2800" dirty="0" smtClean="0"/>
              <a:t> </a:t>
            </a:r>
            <a:r>
              <a:rPr lang="en-US" b="1" dirty="0" smtClean="0"/>
              <a:t>(formal or informal), </a:t>
            </a:r>
          </a:p>
          <a:p>
            <a:endParaRPr lang="en-US" sz="1100" dirty="0" smtClean="0"/>
          </a:p>
          <a:p>
            <a:r>
              <a:rPr lang="en-US" sz="2800" b="1" dirty="0" smtClean="0"/>
              <a:t>Introduction: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(paragraph 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Thanks for letter/express understanding of problem.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Main body paragraphs: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(Paragraphs 2-3)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Suggestions + reasons. </a:t>
            </a: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Conclusion: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Final paragraph)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Closing </a:t>
            </a:r>
            <a:r>
              <a:rPr lang="en-US" dirty="0" smtClean="0">
                <a:sym typeface="Wingdings" panose="05000000000000000000" pitchFamily="2" charset="2"/>
              </a:rPr>
              <a:t>remark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2800" b="1" dirty="0">
                <a:sym typeface="Wingdings" panose="05000000000000000000" pitchFamily="2" charset="2"/>
              </a:rPr>
              <a:t>Sign off</a:t>
            </a:r>
            <a:r>
              <a:rPr lang="en-US" b="1" dirty="0">
                <a:sym typeface="Wingdings" panose="05000000000000000000" pitchFamily="2" charset="2"/>
              </a:rPr>
              <a:t>: (formal/informal),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(full) name.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00400" y="8947744"/>
            <a:ext cx="1066800" cy="76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419600" y="9410700"/>
            <a:ext cx="5270419" cy="6754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0058400" y="9410700"/>
            <a:ext cx="1066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19600" y="943399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it is a formal letter: (you write your First + Family name) / If it is an informal letter: (First name only). </a:t>
            </a:r>
            <a:endParaRPr lang="en-US" dirty="0"/>
          </a:p>
        </p:txBody>
      </p:sp>
      <p:sp>
        <p:nvSpPr>
          <p:cNvPr id="45" name="AutoShape 6" descr="Role of a Mentor: How to Give Advice - Antoinette Oglethorpe"/>
          <p:cNvSpPr>
            <a:spLocks noChangeAspect="1" noChangeArrowheads="1"/>
          </p:cNvSpPr>
          <p:nvPr/>
        </p:nvSpPr>
        <p:spPr bwMode="auto">
          <a:xfrm>
            <a:off x="11679316" y="1951423"/>
            <a:ext cx="235101" cy="2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Three Pieces of Advice That Will Change Your Lif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317" y="351222"/>
            <a:ext cx="4224482" cy="281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4103246"/>
            <a:ext cx="5846315" cy="5316979"/>
            <a:chOff x="0" y="0"/>
            <a:chExt cx="1480886" cy="1541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9400" y="3971790"/>
            <a:ext cx="5053341" cy="5448435"/>
            <a:chOff x="0" y="-38100"/>
            <a:chExt cx="1480886" cy="15791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9799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55796" y="4103246"/>
            <a:ext cx="6775881" cy="5316979"/>
            <a:chOff x="0" y="0"/>
            <a:chExt cx="1480886" cy="15410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B5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268679" y="3543025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5400" y="1511382"/>
            <a:ext cx="153924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400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Useful Language for Letters/Emails Asking for Advice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654" y="6173529"/>
            <a:ext cx="566534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I am writing to ask if you could help me with / I would appreciate it if you could give me some advice about / I am writing to ask for your advice / I would be grateful if you could offer your advice / Could you possibly offer your advice / I wonder if you could help me with a problem, etc.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10400" y="6414055"/>
            <a:ext cx="3947141" cy="162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I'm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writing to ask for your advice / Can you give me your advice / I've got a problem and I need your advice, etc.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87479" y="5676900"/>
            <a:ext cx="654812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would appreciate it if you could give me your advice as soon as possible / I look forward to receiving your advice / It would be of great help if you could advise me, etc. </a:t>
            </a:r>
            <a:endParaRPr lang="en-US" sz="2299" dirty="0" smtClean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(Informal):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What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do you think I should do? / Please let me know what you think I should do. / Please tell me what to do, etc.</a:t>
            </a:r>
          </a:p>
        </p:txBody>
      </p:sp>
      <p:sp>
        <p:nvSpPr>
          <p:cNvPr id="19" name="Freeform 19"/>
          <p:cNvSpPr/>
          <p:nvPr/>
        </p:nvSpPr>
        <p:spPr>
          <a:xfrm>
            <a:off x="8587709" y="3540069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906739" y="3537113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26124" y="36481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45154" y="36481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64184" y="36481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6839" y="4781037"/>
            <a:ext cx="5501561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Opening Remarks : (formal)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7" name="Freeform 2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4"/>
          <p:cNvSpPr txBox="1"/>
          <p:nvPr/>
        </p:nvSpPr>
        <p:spPr>
          <a:xfrm>
            <a:off x="6629400" y="4685780"/>
            <a:ext cx="4768951" cy="108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6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Opening Remarks : (Informal)  </a:t>
            </a:r>
            <a:endParaRPr lang="en-US" sz="36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1995049" y="4533900"/>
            <a:ext cx="606435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Closing Remarks : (formal/informal 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pic>
        <p:nvPicPr>
          <p:cNvPr id="3074" name="Picture 2" descr="Advise vs. Advice - Differences and Definitions - Udemy Blo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4" b="11844"/>
          <a:stretch/>
        </p:blipFill>
        <p:spPr bwMode="auto">
          <a:xfrm>
            <a:off x="14463030" y="571523"/>
            <a:ext cx="3313041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28600" y="3734436"/>
            <a:ext cx="6338266" cy="5685790"/>
            <a:chOff x="0" y="0"/>
            <a:chExt cx="1480886" cy="1541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10723" y="3593861"/>
            <a:ext cx="6676677" cy="5772125"/>
            <a:chOff x="0" y="-38100"/>
            <a:chExt cx="1480886" cy="15791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1928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C8EBE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229973" y="3678464"/>
            <a:ext cx="4685889" cy="5724526"/>
            <a:chOff x="0" y="0"/>
            <a:chExt cx="1480886" cy="15410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80886" cy="1541023"/>
            </a:xfrm>
            <a:custGeom>
              <a:avLst/>
              <a:gdLst/>
              <a:ahLst/>
              <a:cxnLst/>
              <a:rect l="l" t="t" r="r" b="b"/>
              <a:pathLst>
                <a:path w="1480886" h="1541023">
                  <a:moveTo>
                    <a:pt x="77275" y="0"/>
                  </a:moveTo>
                  <a:lnTo>
                    <a:pt x="1403611" y="0"/>
                  </a:lnTo>
                  <a:cubicBezTo>
                    <a:pt x="1446289" y="0"/>
                    <a:pt x="1480886" y="34597"/>
                    <a:pt x="1480886" y="77275"/>
                  </a:cubicBezTo>
                  <a:lnTo>
                    <a:pt x="1480886" y="1463747"/>
                  </a:lnTo>
                  <a:cubicBezTo>
                    <a:pt x="1480886" y="1506425"/>
                    <a:pt x="1446289" y="1541023"/>
                    <a:pt x="1403611" y="1541023"/>
                  </a:cubicBezTo>
                  <a:lnTo>
                    <a:pt x="77275" y="1541023"/>
                  </a:lnTo>
                  <a:cubicBezTo>
                    <a:pt x="34597" y="1541023"/>
                    <a:pt x="0" y="1506425"/>
                    <a:pt x="0" y="1463747"/>
                  </a:cubicBezTo>
                  <a:lnTo>
                    <a:pt x="0" y="77275"/>
                  </a:lnTo>
                  <a:cubicBezTo>
                    <a:pt x="0" y="34597"/>
                    <a:pt x="34597" y="0"/>
                    <a:pt x="77275" y="0"/>
                  </a:cubicBezTo>
                  <a:close/>
                </a:path>
              </a:pathLst>
            </a:custGeom>
            <a:solidFill>
              <a:srgbClr val="FFB58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80886" cy="1579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013816" y="3200284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5400" y="647700"/>
            <a:ext cx="15392400" cy="1450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400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Useful Language for Letters/Emails </a:t>
            </a:r>
            <a:r>
              <a:rPr lang="en-US" sz="40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Giving Advice</a:t>
            </a:r>
            <a:endParaRPr lang="en-US" sz="40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1000" y="5564981"/>
            <a:ext cx="606064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Thank you for your letter/email requesting / I am writing in reply to your letter/email asking for advice about / I hope the following advice will be of some help to you, etc. </a:t>
            </a:r>
            <a:endParaRPr lang="en-US" sz="2299" dirty="0" smtClean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</a:t>
            </a:r>
            <a:r>
              <a:rPr lang="en-US" sz="2299" b="1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Informal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): </a:t>
            </a: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just got your letter/email and I think I can help you / I was sorry to hear about your problem. Here's what I think you should do, etc.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62804" y="4856079"/>
            <a:ext cx="586259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(Formal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): </a:t>
            </a: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strongly recommend that / I would suggest that / I believe the best course of action is / I would advise you to / You should / You ought to / If I were you I would 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(Informal):</a:t>
            </a:r>
          </a:p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Why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don't you/ You should / You ought to / It would be a good idea to / What you should do is ..!How about... / I think you should ... / The best advice I can give you is..,.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35000" y="5622100"/>
            <a:ext cx="4419600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﻿﻿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(Formal): 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 trust you will accept this advice / I hope this will be of help / I would very much like to know if this was </a:t>
            </a: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helpful.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b="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(Informal):</a:t>
            </a:r>
          </a:p>
          <a:p>
            <a:pPr algn="ctr">
              <a:lnSpc>
                <a:spcPts val="3219"/>
              </a:lnSpc>
            </a:pPr>
            <a:r>
              <a:rPr lang="en-US" sz="2299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299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Hope this has helped / Let me know what happens, etc.</a:t>
            </a:r>
          </a:p>
        </p:txBody>
      </p:sp>
      <p:sp>
        <p:nvSpPr>
          <p:cNvPr id="19" name="Freeform 19"/>
          <p:cNvSpPr/>
          <p:nvPr/>
        </p:nvSpPr>
        <p:spPr>
          <a:xfrm>
            <a:off x="9022018" y="3162300"/>
            <a:ext cx="1112582" cy="1032329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782800" y="3238500"/>
            <a:ext cx="1112582" cy="1094376"/>
          </a:xfrm>
          <a:custGeom>
            <a:avLst/>
            <a:gdLst/>
            <a:ahLst/>
            <a:cxnLst/>
            <a:rect l="l" t="t" r="r" b="b"/>
            <a:pathLst>
              <a:path w="1112582" h="1094376">
                <a:moveTo>
                  <a:pt x="0" y="0"/>
                </a:moveTo>
                <a:lnTo>
                  <a:pt x="1112582" y="0"/>
                </a:lnTo>
                <a:lnTo>
                  <a:pt x="1112582" y="1094376"/>
                </a:lnTo>
                <a:lnTo>
                  <a:pt x="0" y="1094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56786" y="3338821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67800" y="32385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782800" y="3390900"/>
            <a:ext cx="997692" cy="83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4804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8546" y="4249890"/>
            <a:ext cx="5501561" cy="1070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Opening Remarks : (formal/Informal)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7" name="Freeform 2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4"/>
          <p:cNvSpPr txBox="1"/>
          <p:nvPr/>
        </p:nvSpPr>
        <p:spPr>
          <a:xfrm>
            <a:off x="8413649" y="4223922"/>
            <a:ext cx="476895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﻿﻿</a:t>
            </a:r>
            <a:r>
              <a:rPr lang="en-US" sz="3200" dirty="0">
                <a:solidFill>
                  <a:srgbClr val="000000"/>
                </a:solidFill>
                <a:latin typeface="Lazydog"/>
                <a:ea typeface="Lazydog"/>
                <a:cs typeface="Lazydog"/>
              </a:rPr>
              <a:t>Suggestions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13335000" y="4305300"/>
            <a:ext cx="43434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32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Closing Remarks : (formal/informal )  </a:t>
            </a:r>
            <a:endParaRPr lang="en-US" sz="32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244297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5850" y="7244250"/>
            <a:ext cx="2787743" cy="3406989"/>
          </a:xfrm>
          <a:custGeom>
            <a:avLst/>
            <a:gdLst/>
            <a:ahLst/>
            <a:cxnLst/>
            <a:rect l="l" t="t" r="r" b="b"/>
            <a:pathLst>
              <a:path w="2787743" h="3406989">
                <a:moveTo>
                  <a:pt x="0" y="0"/>
                </a:moveTo>
                <a:lnTo>
                  <a:pt x="2787743" y="0"/>
                </a:lnTo>
                <a:lnTo>
                  <a:pt x="2787743" y="3406989"/>
                </a:lnTo>
                <a:lnTo>
                  <a:pt x="0" y="340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47800" y="1534154"/>
            <a:ext cx="7320886" cy="1114290"/>
            <a:chOff x="0" y="0"/>
            <a:chExt cx="1794644" cy="2934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47800" y="3002379"/>
            <a:ext cx="7702006" cy="6227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Dear Miss Pierson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b="1" dirty="0" smtClean="0"/>
              <a:t>Thank </a:t>
            </a:r>
            <a:r>
              <a:rPr lang="en-US" b="1" dirty="0"/>
              <a:t>you for your letter asking for my advice about </a:t>
            </a:r>
            <a:r>
              <a:rPr lang="en-US" dirty="0"/>
              <a:t>what you should do now that you have finished school. I </a:t>
            </a:r>
            <a:r>
              <a:rPr lang="en-US" dirty="0" smtClean="0"/>
              <a:t>realize </a:t>
            </a:r>
            <a:r>
              <a:rPr lang="en-US" dirty="0"/>
              <a:t>how difficult this stage must be for you, but there are a range of options for you to choose from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If I were you, I would </a:t>
            </a:r>
            <a:r>
              <a:rPr lang="en-US" dirty="0"/>
              <a:t>make a list of all the careers which may interest you and then decide which one you feel you are best suited to in terms of exam grades or subject interest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 I would </a:t>
            </a:r>
            <a:r>
              <a:rPr lang="en-US" b="1" dirty="0"/>
              <a:t>also suggest that you </a:t>
            </a:r>
            <a:r>
              <a:rPr lang="en-US" dirty="0"/>
              <a:t>see a careers officer who would be able to give you professional advice. Furthermore, it would be a good idea to write to some universities and ask them to send you a prospectus; you may find a course which really appeals to you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 hope these suggestions will be of help to you. </a:t>
            </a:r>
            <a:r>
              <a:rPr lang="en-US" dirty="0"/>
              <a:t>I wish you well in whatever course of action you decide upon. Do let me Know what you decide to do; it is always good to hear from former pupils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Yours sincerely,</a:t>
            </a:r>
          </a:p>
          <a:p>
            <a:r>
              <a:rPr lang="en-US" dirty="0"/>
              <a:t>Linda Steel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03874" y="1625839"/>
            <a:ext cx="7364812" cy="88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641018" y="8837216"/>
            <a:ext cx="1060837" cy="920035"/>
          </a:xfrm>
          <a:custGeom>
            <a:avLst/>
            <a:gdLst/>
            <a:ahLst/>
            <a:cxnLst/>
            <a:rect l="l" t="t" r="r" b="b"/>
            <a:pathLst>
              <a:path w="1060837" h="920035">
                <a:moveTo>
                  <a:pt x="0" y="0"/>
                </a:moveTo>
                <a:lnTo>
                  <a:pt x="1060838" y="0"/>
                </a:lnTo>
                <a:lnTo>
                  <a:pt x="1060838" y="920035"/>
                </a:lnTo>
                <a:lnTo>
                  <a:pt x="0" y="9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Oval 22"/>
          <p:cNvSpPr/>
          <p:nvPr/>
        </p:nvSpPr>
        <p:spPr>
          <a:xfrm>
            <a:off x="322446" y="36227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8736" y="610696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Formal</a:t>
            </a:r>
            <a:r>
              <a:rPr lang="en-US" sz="5401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448800" y="698653"/>
            <a:ext cx="0" cy="886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1"/>
          <p:cNvSpPr/>
          <p:nvPr/>
        </p:nvSpPr>
        <p:spPr>
          <a:xfrm>
            <a:off x="9829800" y="1485900"/>
            <a:ext cx="6400800" cy="1114290"/>
          </a:xfrm>
          <a:custGeom>
            <a:avLst/>
            <a:gdLst/>
            <a:ahLst/>
            <a:cxnLst/>
            <a:rect l="l" t="t" r="r" b="b"/>
            <a:pathLst>
              <a:path w="1794644" h="293476">
                <a:moveTo>
                  <a:pt x="57945" y="0"/>
                </a:moveTo>
                <a:lnTo>
                  <a:pt x="1736699" y="0"/>
                </a:lnTo>
                <a:cubicBezTo>
                  <a:pt x="1752067" y="0"/>
                  <a:pt x="1766805" y="6105"/>
                  <a:pt x="1777672" y="16972"/>
                </a:cubicBezTo>
                <a:cubicBezTo>
                  <a:pt x="1788539" y="27838"/>
                  <a:pt x="1794644" y="42577"/>
                  <a:pt x="1794644" y="57945"/>
                </a:cubicBezTo>
                <a:lnTo>
                  <a:pt x="1794644" y="235531"/>
                </a:lnTo>
                <a:cubicBezTo>
                  <a:pt x="1794644" y="267533"/>
                  <a:pt x="1768701" y="293476"/>
                  <a:pt x="1736699" y="293476"/>
                </a:cubicBezTo>
                <a:lnTo>
                  <a:pt x="57945" y="293476"/>
                </a:lnTo>
                <a:cubicBezTo>
                  <a:pt x="25943" y="293476"/>
                  <a:pt x="0" y="267533"/>
                  <a:pt x="0" y="235531"/>
                </a:cubicBezTo>
                <a:lnTo>
                  <a:pt x="0" y="57945"/>
                </a:lnTo>
                <a:cubicBezTo>
                  <a:pt x="0" y="25943"/>
                  <a:pt x="25943" y="0"/>
                  <a:pt x="5794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9" name="TextBox 20"/>
          <p:cNvSpPr txBox="1"/>
          <p:nvPr/>
        </p:nvSpPr>
        <p:spPr>
          <a:xfrm>
            <a:off x="9399188" y="1512172"/>
            <a:ext cx="7364812" cy="88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47795" y="2852444"/>
            <a:ext cx="724185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Stephanie,</a:t>
            </a:r>
          </a:p>
          <a:p>
            <a:endParaRPr lang="en-US" dirty="0" smtClean="0"/>
          </a:p>
          <a:p>
            <a:r>
              <a:rPr lang="en-US" b="1" dirty="0" smtClean="0"/>
              <a:t>Thanks </a:t>
            </a:r>
            <a:r>
              <a:rPr lang="en-US" b="1" dirty="0"/>
              <a:t>for your letter asking me for advice about </a:t>
            </a:r>
            <a:r>
              <a:rPr lang="en-US" dirty="0"/>
              <a:t>how to lose weight. I was sorry to hear that you're feeling depressed. I'm sure your problem isn't as serious as you say it is. You always did exaggerate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b="1" dirty="0"/>
              <a:t>The best advice I can give you is to </a:t>
            </a:r>
            <a:r>
              <a:rPr lang="en-US" dirty="0"/>
              <a:t>choose one diet and really stick to it for a couple of months; it's pointless trying lots of different ones which only last a few days, as you've </a:t>
            </a:r>
            <a:r>
              <a:rPr lang="en-US" dirty="0" smtClean="0"/>
              <a:t>discovered! </a:t>
            </a:r>
            <a:r>
              <a:rPr lang="en-US" b="1" dirty="0" smtClean="0"/>
              <a:t>If </a:t>
            </a:r>
            <a:r>
              <a:rPr lang="en-US" b="1" dirty="0"/>
              <a:t>I were you, I would </a:t>
            </a:r>
            <a:r>
              <a:rPr lang="en-US" dirty="0"/>
              <a:t>go on the same diet I went on: I've </a:t>
            </a:r>
            <a:r>
              <a:rPr lang="en-US" dirty="0" smtClean="0"/>
              <a:t>sent</a:t>
            </a:r>
            <a:r>
              <a:rPr lang="en-US" dirty="0"/>
              <a:t> </a:t>
            </a:r>
            <a:r>
              <a:rPr lang="en-US" dirty="0" smtClean="0"/>
              <a:t>you </a:t>
            </a:r>
            <a:r>
              <a:rPr lang="en-US" dirty="0"/>
              <a:t>the information booklet.</a:t>
            </a:r>
            <a:r>
              <a:rPr lang="en-US" b="1" dirty="0"/>
              <a:t> The most important thing to remember is </a:t>
            </a:r>
            <a:r>
              <a:rPr lang="en-US" dirty="0"/>
              <a:t>to eat plenty of fruit and vegetables and to exercise regularly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Why don't you </a:t>
            </a:r>
            <a:r>
              <a:rPr lang="en-US" dirty="0"/>
              <a:t>join the basketball team</a:t>
            </a:r>
            <a:r>
              <a:rPr lang="en-US" b="1" dirty="0"/>
              <a:t>? </a:t>
            </a:r>
            <a:r>
              <a:rPr lang="en-US" dirty="0"/>
              <a:t>I know how much you love basketball. Also, once you start losing weight you should give yourself little rewards, like a visit to the hairdresser or a new dress. That way you'll probably find that you won't think about food so much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If you follow my advice, </a:t>
            </a:r>
            <a:r>
              <a:rPr lang="en-US" b="1" dirty="0" smtClean="0"/>
              <a:t>I'm </a:t>
            </a:r>
            <a:r>
              <a:rPr lang="en-US" b="1" dirty="0"/>
              <a:t>sure you'll </a:t>
            </a:r>
            <a:r>
              <a:rPr lang="en-US" dirty="0"/>
              <a:t>be back in shape in no time. Anyway, let me know how it goes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Take care,</a:t>
            </a:r>
            <a:endParaRPr lang="en-US" dirty="0"/>
          </a:p>
          <a:p>
            <a:r>
              <a:rPr lang="en-US" dirty="0"/>
              <a:t>Kate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125860" y="33458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163800" y="571500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Informal</a:t>
            </a: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47800" y="1534154"/>
            <a:ext cx="7320886" cy="1114290"/>
            <a:chOff x="0" y="0"/>
            <a:chExt cx="1794644" cy="2934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03874" y="1625839"/>
            <a:ext cx="736481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Asking For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2446" y="36227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8736" y="610696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Formal</a:t>
            </a:r>
            <a:r>
              <a:rPr lang="en-US" sz="5401" dirty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448800" y="698653"/>
            <a:ext cx="0" cy="8866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1"/>
          <p:cNvSpPr/>
          <p:nvPr/>
        </p:nvSpPr>
        <p:spPr>
          <a:xfrm>
            <a:off x="9829800" y="1485900"/>
            <a:ext cx="6400800" cy="1114290"/>
          </a:xfrm>
          <a:custGeom>
            <a:avLst/>
            <a:gdLst/>
            <a:ahLst/>
            <a:cxnLst/>
            <a:rect l="l" t="t" r="r" b="b"/>
            <a:pathLst>
              <a:path w="1794644" h="293476">
                <a:moveTo>
                  <a:pt x="57945" y="0"/>
                </a:moveTo>
                <a:lnTo>
                  <a:pt x="1736699" y="0"/>
                </a:lnTo>
                <a:cubicBezTo>
                  <a:pt x="1752067" y="0"/>
                  <a:pt x="1766805" y="6105"/>
                  <a:pt x="1777672" y="16972"/>
                </a:cubicBezTo>
                <a:cubicBezTo>
                  <a:pt x="1788539" y="27838"/>
                  <a:pt x="1794644" y="42577"/>
                  <a:pt x="1794644" y="57945"/>
                </a:cubicBezTo>
                <a:lnTo>
                  <a:pt x="1794644" y="235531"/>
                </a:lnTo>
                <a:cubicBezTo>
                  <a:pt x="1794644" y="267533"/>
                  <a:pt x="1768701" y="293476"/>
                  <a:pt x="1736699" y="293476"/>
                </a:cubicBezTo>
                <a:lnTo>
                  <a:pt x="57945" y="293476"/>
                </a:lnTo>
                <a:cubicBezTo>
                  <a:pt x="25943" y="293476"/>
                  <a:pt x="0" y="267533"/>
                  <a:pt x="0" y="235531"/>
                </a:cubicBezTo>
                <a:lnTo>
                  <a:pt x="0" y="57945"/>
                </a:lnTo>
                <a:cubicBezTo>
                  <a:pt x="0" y="25943"/>
                  <a:pt x="25943" y="0"/>
                  <a:pt x="5794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9" name="TextBox 20"/>
          <p:cNvSpPr txBox="1"/>
          <p:nvPr/>
        </p:nvSpPr>
        <p:spPr>
          <a:xfrm>
            <a:off x="9399188" y="1512172"/>
            <a:ext cx="7364812" cy="888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Giving </a:t>
            </a:r>
            <a:r>
              <a:rPr lang="en-US" sz="44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A</a:t>
            </a:r>
            <a:r>
              <a:rPr lang="en-US" sz="44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dvice Sample: </a:t>
            </a:r>
            <a:endParaRPr lang="en-US" sz="44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47795" y="2852444"/>
            <a:ext cx="7241851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Dear Aunt Linda,</a:t>
            </a:r>
            <a:endParaRPr lang="en-US" dirty="0"/>
          </a:p>
          <a:p>
            <a:r>
              <a:rPr lang="en-US" b="1" dirty="0"/>
              <a:t>I hope this letter finds you well. I'm writing to ask for your advice about </a:t>
            </a:r>
            <a:r>
              <a:rPr lang="en-US" dirty="0"/>
              <a:t>something that’s been bothering me lately, and I thought of you because you've always given such thoughtful and helpful guidance.</a:t>
            </a:r>
          </a:p>
          <a:p>
            <a:endParaRPr lang="en-US" sz="1100" dirty="0"/>
          </a:p>
          <a:p>
            <a:r>
              <a:rPr lang="en-US" b="1" dirty="0"/>
              <a:t>Lately</a:t>
            </a:r>
            <a:r>
              <a:rPr lang="en-US" dirty="0"/>
              <a:t>, I’ve been feeling overwhelmed at school. The workload has increased a lot this term, and I’m struggling to keep up with all my assignments and prepare for upcoming exams. </a:t>
            </a:r>
            <a:r>
              <a:rPr lang="en-US" b="1" dirty="0"/>
              <a:t>On top of that, </a:t>
            </a:r>
            <a:r>
              <a:rPr lang="en-US" dirty="0"/>
              <a:t>I’ve joined a couple of extracurricular activities that I enjoy, but they take up a lot of my time. I’m finding it really hard to balance everything, and I’m constantly tired and stressed.</a:t>
            </a:r>
          </a:p>
          <a:p>
            <a:endParaRPr lang="en-US" dirty="0"/>
          </a:p>
          <a:p>
            <a:r>
              <a:rPr lang="en-US" b="1" dirty="0"/>
              <a:t>Another problem is that </a:t>
            </a:r>
            <a:r>
              <a:rPr lang="en-US" dirty="0"/>
              <a:t>I don’t want to give anything up. I enjoy what I’m doing, and I don’t want to fall behind academically or miss out on the experiences that clubs and activities offer. I just wish I knew how to manage my time better or maybe how to prioritize without feeling like I’m letting something go.</a:t>
            </a:r>
          </a:p>
          <a:p>
            <a:endParaRPr lang="en-US" dirty="0"/>
          </a:p>
          <a:p>
            <a:r>
              <a:rPr lang="en-US" b="1" dirty="0"/>
              <a:t>I’d really appreciate any advice you could give me on </a:t>
            </a:r>
            <a:r>
              <a:rPr lang="en-US" dirty="0"/>
              <a:t>how to handle this situation. I hope things are going well on your end, and </a:t>
            </a:r>
            <a:r>
              <a:rPr lang="en-US" b="1" dirty="0"/>
              <a:t>I look forward to hearing your thoughts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Best wishes,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Emily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125860" y="334580"/>
            <a:ext cx="2095340" cy="15323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163800" y="571500"/>
            <a:ext cx="2590800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Informal</a:t>
            </a: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</a:rPr>
              <a:t>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2852444"/>
            <a:ext cx="7973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Dear Mr. Thompson,</a:t>
            </a:r>
            <a:endParaRPr lang="en-US" dirty="0"/>
          </a:p>
          <a:p>
            <a:r>
              <a:rPr lang="en-US" b="1" dirty="0"/>
              <a:t>I hope this message finds you well. I am writing to seek your advice regarding </a:t>
            </a:r>
            <a:r>
              <a:rPr lang="en-US" dirty="0"/>
              <a:t>a challenge I have been facing recently, and I believe your experience and insight could be of great help to 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Over the past few months, I have found it increasingly difficult to </a:t>
            </a:r>
            <a:r>
              <a:rPr lang="en-US" dirty="0"/>
              <a:t>manage my time effectively. My academic responsibilities have grown significantly, and I am also involved in several extracurricular activities. While I value these commitments, I am beginning to feel overwhelmed and unsure of how to maintain a healthy balance between them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Additionally, </a:t>
            </a:r>
            <a:r>
              <a:rPr lang="en-US" dirty="0"/>
              <a:t>I often find myself working late into the night, which is affecting my energy levels and concentration during the day. I have tried creating schedules and setting priorities, but I still struggle to stay on top of everything. I am concerned that, without making a change soon, the quality of my work—and my well-being—may begin to suffer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I would greatly appreciate any suggestions you might have on </a:t>
            </a:r>
            <a:r>
              <a:rPr lang="en-US" dirty="0" smtClean="0"/>
              <a:t>how to improve my time management and maintain a more sustainable routine. </a:t>
            </a:r>
            <a:r>
              <a:rPr lang="en-US" b="1" dirty="0" smtClean="0"/>
              <a:t>Thank you in advance for taking the time to consider my situation.</a:t>
            </a:r>
          </a:p>
          <a:p>
            <a:endParaRPr lang="en-US" dirty="0"/>
          </a:p>
          <a:p>
            <a:r>
              <a:rPr lang="en-US" b="1" dirty="0"/>
              <a:t>Yours sincerely,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Daniel Whitmore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226" y="41912"/>
            <a:ext cx="18343226" cy="1024508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45262" y="4660086"/>
            <a:ext cx="6814038" cy="1114290"/>
            <a:chOff x="0" y="0"/>
            <a:chExt cx="1794644" cy="293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45574" y="4061183"/>
            <a:ext cx="11098612" cy="371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99"/>
              </a:lnSpc>
            </a:pPr>
            <a:r>
              <a:rPr lang="en-US" sz="170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Activity</a:t>
            </a:r>
          </a:p>
          <a:p>
            <a:pPr algn="ctr">
              <a:lnSpc>
                <a:spcPts val="9199"/>
              </a:lnSpc>
            </a:pPr>
            <a:endParaRPr lang="en-US" sz="17000" dirty="0" smtClean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ctr">
              <a:lnSpc>
                <a:spcPts val="9199"/>
              </a:lnSpc>
            </a:pPr>
            <a:r>
              <a:rPr lang="en-US" sz="17000" dirty="0" smtClean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 time </a:t>
            </a:r>
            <a:endParaRPr lang="en-US" sz="17000" dirty="0">
              <a:solidFill>
                <a:srgbClr val="000000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442482" y="6102529"/>
            <a:ext cx="6814038" cy="1114290"/>
            <a:chOff x="0" y="0"/>
            <a:chExt cx="1794644" cy="2934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39702" y="7544973"/>
            <a:ext cx="6814038" cy="1114290"/>
            <a:chOff x="0" y="0"/>
            <a:chExt cx="1794644" cy="2934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94644" cy="293476"/>
            </a:xfrm>
            <a:custGeom>
              <a:avLst/>
              <a:gdLst/>
              <a:ahLst/>
              <a:cxnLst/>
              <a:rect l="l" t="t" r="r" b="b"/>
              <a:pathLst>
                <a:path w="1794644" h="293476">
                  <a:moveTo>
                    <a:pt x="57945" y="0"/>
                  </a:moveTo>
                  <a:lnTo>
                    <a:pt x="1736699" y="0"/>
                  </a:lnTo>
                  <a:cubicBezTo>
                    <a:pt x="1752067" y="0"/>
                    <a:pt x="1766805" y="6105"/>
                    <a:pt x="1777672" y="16972"/>
                  </a:cubicBezTo>
                  <a:cubicBezTo>
                    <a:pt x="1788539" y="27838"/>
                    <a:pt x="1794644" y="42577"/>
                    <a:pt x="1794644" y="57945"/>
                  </a:cubicBezTo>
                  <a:lnTo>
                    <a:pt x="1794644" y="235531"/>
                  </a:lnTo>
                  <a:cubicBezTo>
                    <a:pt x="1794644" y="267533"/>
                    <a:pt x="1768701" y="293476"/>
                    <a:pt x="1736699" y="293476"/>
                  </a:cubicBezTo>
                  <a:lnTo>
                    <a:pt x="57945" y="293476"/>
                  </a:lnTo>
                  <a:cubicBezTo>
                    <a:pt x="25943" y="293476"/>
                    <a:pt x="0" y="267533"/>
                    <a:pt x="0" y="235531"/>
                  </a:cubicBezTo>
                  <a:lnTo>
                    <a:pt x="0" y="57945"/>
                  </a:lnTo>
                  <a:cubicBezTo>
                    <a:pt x="0" y="25943"/>
                    <a:pt x="25943" y="0"/>
                    <a:pt x="57945" y="0"/>
                  </a:cubicBezTo>
                  <a:close/>
                </a:path>
              </a:pathLst>
            </a:custGeom>
            <a:solidFill>
              <a:srgbClr val="FFC2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94644" cy="33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988240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722129" y="4703611"/>
            <a:ext cx="427142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Writing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64712" y="5576929"/>
            <a:ext cx="7415670" cy="3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 lang="en-US" sz="23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711009" y="6116131"/>
            <a:ext cx="427698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+ 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11009" y="7588497"/>
            <a:ext cx="4282545" cy="92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5401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Craft</a:t>
            </a:r>
            <a:endParaRPr lang="en-US" sz="5401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2131170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274099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4" y="0"/>
                </a:lnTo>
                <a:lnTo>
                  <a:pt x="1052814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417029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559959" y="3333193"/>
            <a:ext cx="1052813" cy="1003044"/>
          </a:xfrm>
          <a:custGeom>
            <a:avLst/>
            <a:gdLst/>
            <a:ahLst/>
            <a:cxnLst/>
            <a:rect l="l" t="t" r="r" b="b"/>
            <a:pathLst>
              <a:path w="1052813" h="1003044">
                <a:moveTo>
                  <a:pt x="0" y="0"/>
                </a:moveTo>
                <a:lnTo>
                  <a:pt x="1052813" y="0"/>
                </a:lnTo>
                <a:lnTo>
                  <a:pt x="1052813" y="1003043"/>
                </a:lnTo>
                <a:lnTo>
                  <a:pt x="0" y="1003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5122" name="Picture 2" descr="Amazon.com : Business Mailing Colorful Envelopes 120-Pack #10-4.125 x 9.5  in Assorted Colors with V-Flap Gummed Seal - Colorful Bulk Office Supplies  : Office Product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9900"/>
            <a:ext cx="3434611" cy="34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oup Students Working Project Stock Illustrations – 466 Group Students Working  Project Stock Illustrations, Vectors &amp; Clipart - Dreamsti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44" y="204910"/>
            <a:ext cx="4486268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6415" y="6536439"/>
            <a:ext cx="3828062" cy="3821102"/>
          </a:xfrm>
          <a:custGeom>
            <a:avLst/>
            <a:gdLst/>
            <a:ahLst/>
            <a:cxnLst/>
            <a:rect l="l" t="t" r="r" b="b"/>
            <a:pathLst>
              <a:path w="3828062" h="3821102">
                <a:moveTo>
                  <a:pt x="3828062" y="3821102"/>
                </a:moveTo>
                <a:lnTo>
                  <a:pt x="0" y="3821102"/>
                </a:lnTo>
                <a:lnTo>
                  <a:pt x="0" y="0"/>
                </a:lnTo>
                <a:lnTo>
                  <a:pt x="3828062" y="0"/>
                </a:lnTo>
                <a:lnTo>
                  <a:pt x="3828062" y="382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5850" y="7244250"/>
            <a:ext cx="2787743" cy="3406989"/>
          </a:xfrm>
          <a:custGeom>
            <a:avLst/>
            <a:gdLst/>
            <a:ahLst/>
            <a:cxnLst/>
            <a:rect l="l" t="t" r="r" b="b"/>
            <a:pathLst>
              <a:path w="2787743" h="3406989">
                <a:moveTo>
                  <a:pt x="0" y="0"/>
                </a:moveTo>
                <a:lnTo>
                  <a:pt x="2787743" y="0"/>
                </a:lnTo>
                <a:lnTo>
                  <a:pt x="2787743" y="3406989"/>
                </a:lnTo>
                <a:lnTo>
                  <a:pt x="0" y="340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50286" y="0"/>
            <a:ext cx="3437714" cy="3431463"/>
          </a:xfrm>
          <a:custGeom>
            <a:avLst/>
            <a:gdLst/>
            <a:ahLst/>
            <a:cxnLst/>
            <a:rect l="l" t="t" r="r" b="b"/>
            <a:pathLst>
              <a:path w="3437714" h="3431463">
                <a:moveTo>
                  <a:pt x="0" y="0"/>
                </a:moveTo>
                <a:lnTo>
                  <a:pt x="3437714" y="0"/>
                </a:lnTo>
                <a:lnTo>
                  <a:pt x="3437714" y="3431463"/>
                </a:lnTo>
                <a:lnTo>
                  <a:pt x="0" y="3431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926745" y="0"/>
            <a:ext cx="4361255" cy="2549908"/>
          </a:xfrm>
          <a:custGeom>
            <a:avLst/>
            <a:gdLst/>
            <a:ahLst/>
            <a:cxnLst/>
            <a:rect l="l" t="t" r="r" b="b"/>
            <a:pathLst>
              <a:path w="4361255" h="2549908">
                <a:moveTo>
                  <a:pt x="4361255" y="0"/>
                </a:moveTo>
                <a:lnTo>
                  <a:pt x="0" y="0"/>
                </a:lnTo>
                <a:lnTo>
                  <a:pt x="0" y="2549908"/>
                </a:lnTo>
                <a:lnTo>
                  <a:pt x="4361255" y="2549908"/>
                </a:lnTo>
                <a:lnTo>
                  <a:pt x="43612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-11592"/>
            <a:ext cx="3449327" cy="3443055"/>
          </a:xfrm>
          <a:custGeom>
            <a:avLst/>
            <a:gdLst/>
            <a:ahLst/>
            <a:cxnLst/>
            <a:rect l="l" t="t" r="r" b="b"/>
            <a:pathLst>
              <a:path w="3449327" h="3443055">
                <a:moveTo>
                  <a:pt x="3449327" y="0"/>
                </a:moveTo>
                <a:lnTo>
                  <a:pt x="0" y="0"/>
                </a:lnTo>
                <a:lnTo>
                  <a:pt x="0" y="3443055"/>
                </a:lnTo>
                <a:lnTo>
                  <a:pt x="3449327" y="3443055"/>
                </a:lnTo>
                <a:lnTo>
                  <a:pt x="344932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-11592"/>
            <a:ext cx="3868586" cy="2864036"/>
          </a:xfrm>
          <a:custGeom>
            <a:avLst/>
            <a:gdLst/>
            <a:ahLst/>
            <a:cxnLst/>
            <a:rect l="l" t="t" r="r" b="b"/>
            <a:pathLst>
              <a:path w="3868586" h="2864036">
                <a:moveTo>
                  <a:pt x="0" y="0"/>
                </a:moveTo>
                <a:lnTo>
                  <a:pt x="3868586" y="0"/>
                </a:lnTo>
                <a:lnTo>
                  <a:pt x="3868586" y="2864036"/>
                </a:lnTo>
                <a:lnTo>
                  <a:pt x="0" y="2864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78479" y="-71008"/>
            <a:ext cx="3672662" cy="1338677"/>
          </a:xfrm>
          <a:custGeom>
            <a:avLst/>
            <a:gdLst/>
            <a:ahLst/>
            <a:cxnLst/>
            <a:rect l="l" t="t" r="r" b="b"/>
            <a:pathLst>
              <a:path w="3672662" h="1338677">
                <a:moveTo>
                  <a:pt x="0" y="0"/>
                </a:moveTo>
                <a:lnTo>
                  <a:pt x="3672662" y="0"/>
                </a:lnTo>
                <a:lnTo>
                  <a:pt x="3672662" y="1338677"/>
                </a:lnTo>
                <a:lnTo>
                  <a:pt x="0" y="13386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14419377" y="6425428"/>
            <a:ext cx="3878148" cy="3871097"/>
          </a:xfrm>
          <a:custGeom>
            <a:avLst/>
            <a:gdLst/>
            <a:ahLst/>
            <a:cxnLst/>
            <a:rect l="l" t="t" r="r" b="b"/>
            <a:pathLst>
              <a:path w="3878148" h="3871097">
                <a:moveTo>
                  <a:pt x="0" y="3871097"/>
                </a:moveTo>
                <a:lnTo>
                  <a:pt x="3878148" y="3871097"/>
                </a:lnTo>
                <a:lnTo>
                  <a:pt x="3878148" y="0"/>
                </a:lnTo>
                <a:lnTo>
                  <a:pt x="0" y="0"/>
                </a:lnTo>
                <a:lnTo>
                  <a:pt x="0" y="3871097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30457" y="8947744"/>
            <a:ext cx="2477372" cy="1234645"/>
          </a:xfrm>
          <a:custGeom>
            <a:avLst/>
            <a:gdLst/>
            <a:ahLst/>
            <a:cxnLst/>
            <a:rect l="l" t="t" r="r" b="b"/>
            <a:pathLst>
              <a:path w="2477372" h="1234645">
                <a:moveTo>
                  <a:pt x="0" y="0"/>
                </a:moveTo>
                <a:lnTo>
                  <a:pt x="2477372" y="0"/>
                </a:lnTo>
                <a:lnTo>
                  <a:pt x="2477372" y="1234645"/>
                </a:lnTo>
                <a:lnTo>
                  <a:pt x="0" y="12346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832096" y="6212598"/>
            <a:ext cx="1457439" cy="2358144"/>
          </a:xfrm>
          <a:custGeom>
            <a:avLst/>
            <a:gdLst/>
            <a:ahLst/>
            <a:cxnLst/>
            <a:rect l="l" t="t" r="r" b="b"/>
            <a:pathLst>
              <a:path w="1457439" h="2358144">
                <a:moveTo>
                  <a:pt x="1457439" y="0"/>
                </a:moveTo>
                <a:lnTo>
                  <a:pt x="0" y="0"/>
                </a:lnTo>
                <a:lnTo>
                  <a:pt x="0" y="2358144"/>
                </a:lnTo>
                <a:lnTo>
                  <a:pt x="1457439" y="2358144"/>
                </a:lnTo>
                <a:lnTo>
                  <a:pt x="1457439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118430" y="6630876"/>
            <a:ext cx="8051140" cy="945501"/>
            <a:chOff x="0" y="0"/>
            <a:chExt cx="2120465" cy="2490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20465" cy="249021"/>
            </a:xfrm>
            <a:custGeom>
              <a:avLst/>
              <a:gdLst/>
              <a:ahLst/>
              <a:cxnLst/>
              <a:rect l="l" t="t" r="r" b="b"/>
              <a:pathLst>
                <a:path w="2120465" h="249021">
                  <a:moveTo>
                    <a:pt x="49041" y="0"/>
                  </a:moveTo>
                  <a:lnTo>
                    <a:pt x="2071424" y="0"/>
                  </a:lnTo>
                  <a:cubicBezTo>
                    <a:pt x="2098508" y="0"/>
                    <a:pt x="2120465" y="21957"/>
                    <a:pt x="2120465" y="49041"/>
                  </a:cubicBezTo>
                  <a:lnTo>
                    <a:pt x="2120465" y="199980"/>
                  </a:lnTo>
                  <a:cubicBezTo>
                    <a:pt x="2120465" y="227064"/>
                    <a:pt x="2098508" y="249021"/>
                    <a:pt x="2071424" y="249021"/>
                  </a:cubicBezTo>
                  <a:lnTo>
                    <a:pt x="49041" y="249021"/>
                  </a:lnTo>
                  <a:cubicBezTo>
                    <a:pt x="21957" y="249021"/>
                    <a:pt x="0" y="227064"/>
                    <a:pt x="0" y="199980"/>
                  </a:cubicBezTo>
                  <a:lnTo>
                    <a:pt x="0" y="49041"/>
                  </a:lnTo>
                  <a:cubicBezTo>
                    <a:pt x="0" y="21957"/>
                    <a:pt x="21957" y="0"/>
                    <a:pt x="49041" y="0"/>
                  </a:cubicBezTo>
                  <a:close/>
                </a:path>
              </a:pathLst>
            </a:custGeom>
            <a:solidFill>
              <a:srgbClr val="FFB4C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20465" cy="287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388540" y="6733348"/>
            <a:ext cx="716825" cy="742868"/>
          </a:xfrm>
          <a:custGeom>
            <a:avLst/>
            <a:gdLst/>
            <a:ahLst/>
            <a:cxnLst/>
            <a:rect l="l" t="t" r="r" b="b"/>
            <a:pathLst>
              <a:path w="343859" h="343859">
                <a:moveTo>
                  <a:pt x="0" y="0"/>
                </a:moveTo>
                <a:lnTo>
                  <a:pt x="343859" y="0"/>
                </a:lnTo>
                <a:lnTo>
                  <a:pt x="343859" y="343859"/>
                </a:lnTo>
                <a:lnTo>
                  <a:pt x="0" y="3438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161147" y="1924895"/>
            <a:ext cx="11965706" cy="239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6"/>
              </a:lnSpc>
            </a:pPr>
            <a:r>
              <a:rPr lang="en-US" sz="1406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Let's work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61147" y="3813525"/>
            <a:ext cx="11965706" cy="239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86"/>
              </a:lnSpc>
            </a:pPr>
            <a:r>
              <a:rPr lang="en-US" sz="14062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Together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76631" y="6580435"/>
            <a:ext cx="6734738" cy="177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2"/>
              </a:lnSpc>
            </a:pPr>
            <a:r>
              <a:rPr lang="en-US" sz="2000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  <a:hlinkClick r:id="rId25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  <a:hlinkClick r:id="rId25"/>
              </a:rPr>
              <a:t>www.youtube.com/watch?v=GEyVExBMKXo</a:t>
            </a:r>
            <a:endParaRPr lang="en-US" sz="2000" dirty="0" smtClean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ctr">
              <a:lnSpc>
                <a:spcPts val="7562"/>
              </a:lnSpc>
            </a:pPr>
            <a:endParaRPr lang="en-US" sz="2000" dirty="0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403874" y="8274360"/>
            <a:ext cx="1060837" cy="920035"/>
          </a:xfrm>
          <a:custGeom>
            <a:avLst/>
            <a:gdLst/>
            <a:ahLst/>
            <a:cxnLst/>
            <a:rect l="l" t="t" r="r" b="b"/>
            <a:pathLst>
              <a:path w="1060837" h="920035">
                <a:moveTo>
                  <a:pt x="0" y="0"/>
                </a:moveTo>
                <a:lnTo>
                  <a:pt x="1060838" y="0"/>
                </a:lnTo>
                <a:lnTo>
                  <a:pt x="1060838" y="920035"/>
                </a:lnTo>
                <a:lnTo>
                  <a:pt x="0" y="9200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7"/>
          <p:cNvSpPr/>
          <p:nvPr/>
        </p:nvSpPr>
        <p:spPr>
          <a:xfrm>
            <a:off x="12192000" y="6743700"/>
            <a:ext cx="716825" cy="742868"/>
          </a:xfrm>
          <a:custGeom>
            <a:avLst/>
            <a:gdLst/>
            <a:ahLst/>
            <a:cxnLst/>
            <a:rect l="l" t="t" r="r" b="b"/>
            <a:pathLst>
              <a:path w="343859" h="343859">
                <a:moveTo>
                  <a:pt x="0" y="0"/>
                </a:moveTo>
                <a:lnTo>
                  <a:pt x="343859" y="0"/>
                </a:lnTo>
                <a:lnTo>
                  <a:pt x="343859" y="343859"/>
                </a:lnTo>
                <a:lnTo>
                  <a:pt x="0" y="34385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pic>
        <p:nvPicPr>
          <p:cNvPr id="4098" name="Picture 2" descr="24,300+ Colorful Envelope Stock Photos, Pictures &amp; Royalty-Free Images -  iStock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07">
            <a:off x="463885" y="3677470"/>
            <a:ext cx="3310573" cy="2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24,300+ Colorful Envelope Stock Photos, Pictures &amp; Royalty-Free Images -  iStock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181">
            <a:off x="14560769" y="3220445"/>
            <a:ext cx="3310573" cy="2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1567</Words>
  <Application>Microsoft Office PowerPoint</Application>
  <PresentationFormat>Custom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Sniglet</vt:lpstr>
      <vt:lpstr>Lazydog</vt:lpstr>
      <vt:lpstr>Calibri</vt:lpstr>
      <vt:lpstr>Arial</vt:lpstr>
      <vt:lpstr>Wingdings</vt:lpstr>
      <vt:lpstr>Andalus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and Pink Abstract Colorful Creative Portfolio Presentation</dc:title>
  <dc:creator>Lilian Khalaf</dc:creator>
  <cp:lastModifiedBy>Teachers</cp:lastModifiedBy>
  <cp:revision>18</cp:revision>
  <dcterms:created xsi:type="dcterms:W3CDTF">2006-08-16T00:00:00Z</dcterms:created>
  <dcterms:modified xsi:type="dcterms:W3CDTF">2025-10-04T09:50:36Z</dcterms:modified>
  <dc:identifier>DAG0uIh1bX8</dc:identifier>
</cp:coreProperties>
</file>