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40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pos="5420">
          <p15:clr>
            <a:srgbClr val="A4A3A4"/>
          </p15:clr>
        </p15:guide>
        <p15:guide id="6" orient="horz" pos="346">
          <p15:clr>
            <a:srgbClr val="A4A3A4"/>
          </p15:clr>
        </p15:guide>
        <p15:guide id="7" pos="476">
          <p15:clr>
            <a:srgbClr val="A4A3A4"/>
          </p15:clr>
        </p15:guide>
        <p15:guide id="8" orient="horz" pos="482">
          <p15:clr>
            <a:srgbClr val="A4A3A4"/>
          </p15:clr>
        </p15:guide>
        <p15:guide id="9" orient="horz" pos="3838">
          <p15:clr>
            <a:srgbClr val="A4A3A4"/>
          </p15:clr>
        </p15:guide>
        <p15:guide id="10" pos="5284">
          <p15:clr>
            <a:srgbClr val="A4A3A4"/>
          </p15:clr>
        </p15:guide>
      </p15:sldGuideLst>
    </p:ext>
    <p:ext uri="GoogleSlidesCustomDataVersion2">
      <go:slidesCustomData xmlns:go="http://customooxmlschemas.google.com/" r:id="rId36" roundtripDataSignature="AMtx7mjCD3V7TOCiI8djFFoE7VlJFUP7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  <p:guide pos="340"/>
        <p:guide pos="3974" orient="horz"/>
        <p:guide pos="5420"/>
        <p:guide pos="346" orient="horz"/>
        <p:guide pos="476"/>
        <p:guide pos="482" orient="horz"/>
        <p:guide pos="3838" orient="horz"/>
        <p:guide pos="528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customschemas.google.com/relationships/presentationmetadata" Target="meta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" name="Google Shape;24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5" name="Google Shape;105;p2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2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2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p2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3" name="Google Shape;143;p3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1" name="Google Shape;151;p3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p3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9" name="Google Shape;169;p3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7" name="Google Shape;177;p3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3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" name="Google Shape;31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9" name="Google Shape;199;p3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9" name="Google Shape;209;p3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p3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9" name="Google Shape;229;p3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9" name="Google Shape;239;p4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0" name="Google Shape;250;p4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p4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2" name="Google Shape;272;p4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3" name="Google Shape;283;p4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4" name="Google Shape;294;p4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" name="Google Shape;38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5" name="Google Shape;305;p4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" name="Google Shape;45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6" name="Google Shape;56;p2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" name="Google Shape;67;p2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7" name="Google Shape;77;p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2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2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hyperlink" Target="http://www.twinkl.com/resources/compound-sentences-sentences-grammar-language-english-language-arts-fourth-grade-usa" TargetMode="External"/><Relationship Id="rId4" Type="http://schemas.openxmlformats.org/officeDocument/2006/relationships/hyperlink" Target="http://www.twinkl.com/resources/compound-sentences-sentences-grammar-language-english-language-arts-fourth-grade-usa" TargetMode="Externa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hyperlink" Target="http://www.twinkl.com/resources/compound-sentences-sentences-grammar-language-english-language-arts-fourth-grade-usa" TargetMode="Externa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 Slide">
  <p:cSld name="End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7">
            <a:hlinkClick r:id="rId3"/>
          </p:cNvPr>
          <p:cNvSpPr/>
          <p:nvPr/>
        </p:nvSpPr>
        <p:spPr>
          <a:xfrm>
            <a:off x="188926" y="6109855"/>
            <a:ext cx="528991" cy="5856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47">
            <a:hlinkClick r:id="rId4"/>
          </p:cNvPr>
          <p:cNvSpPr/>
          <p:nvPr/>
        </p:nvSpPr>
        <p:spPr>
          <a:xfrm>
            <a:off x="7980218" y="5970050"/>
            <a:ext cx="974856" cy="7254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/>
          <p:nvPr/>
        </p:nvSpPr>
        <p:spPr>
          <a:xfrm>
            <a:off x="457198" y="438151"/>
            <a:ext cx="8220075" cy="5957887"/>
          </a:xfrm>
          <a:prstGeom prst="roundRect">
            <a:avLst>
              <a:gd fmla="val 0" name="adj"/>
            </a:avLst>
          </a:prstGeom>
          <a:solidFill>
            <a:schemeClr val="lt1">
              <a:alpha val="96470"/>
            </a:schemeClr>
          </a:solidFill>
          <a:ln cap="rnd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2"/>
          <p:cNvSpPr/>
          <p:nvPr>
            <p:ph type="title"/>
          </p:nvPr>
        </p:nvSpPr>
        <p:spPr>
          <a:xfrm>
            <a:off x="457198" y="478895"/>
            <a:ext cx="8220075" cy="994306"/>
          </a:xfrm>
          <a:prstGeom prst="roundRect">
            <a:avLst>
              <a:gd fmla="val 9641" name="adj"/>
            </a:avLst>
          </a:prstGeom>
          <a:noFill/>
          <a:ln>
            <a:noFill/>
          </a:ln>
        </p:spPr>
        <p:txBody>
          <a:bodyPr anchorCtr="1" anchor="ctr" bIns="252000" lIns="252000" spcFirstLastPara="1" rIns="252000" wrap="square" tIns="2520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40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2">
            <a:hlinkClick r:id="rId3"/>
          </p:cNvPr>
          <p:cNvSpPr/>
          <p:nvPr/>
        </p:nvSpPr>
        <p:spPr>
          <a:xfrm>
            <a:off x="8615009" y="6703081"/>
            <a:ext cx="528991" cy="1549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ims Slide">
  <p:cSld name="Aims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Box">
  <p:cSld name="Title Slide with Box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/>
          <p:nvPr/>
        </p:nvSpPr>
        <p:spPr>
          <a:xfrm>
            <a:off x="457198" y="438151"/>
            <a:ext cx="8220075" cy="5957887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 cap="rnd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8A0DB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/>
          <p:nvPr>
            <p:ph type="title"/>
          </p:nvPr>
        </p:nvSpPr>
        <p:spPr>
          <a:xfrm>
            <a:off x="489745" y="695325"/>
            <a:ext cx="8164510" cy="1150938"/>
          </a:xfrm>
          <a:prstGeom prst="roundRect">
            <a:avLst>
              <a:gd fmla="val 9641" name="adj"/>
            </a:avLst>
          </a:prstGeom>
          <a:noFill/>
          <a:ln>
            <a:noFill/>
          </a:ln>
        </p:spPr>
        <p:txBody>
          <a:bodyPr anchorCtr="1" anchor="ctr" bIns="252000" lIns="252000" spcFirstLastPara="1" rIns="252000" wrap="square" tIns="2520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/>
          <p:nvPr>
            <p:ph idx="1" type="body"/>
          </p:nvPr>
        </p:nvSpPr>
        <p:spPr>
          <a:xfrm>
            <a:off x="489745" y="1957386"/>
            <a:ext cx="8164510" cy="4387851"/>
          </a:xfrm>
          <a:prstGeom prst="roundRect">
            <a:avLst>
              <a:gd fmla="val 2585" name="adj"/>
            </a:avLst>
          </a:prstGeom>
          <a:noFill/>
          <a:ln>
            <a:noFill/>
          </a:ln>
        </p:spPr>
        <p:txBody>
          <a:bodyPr anchorCtr="0" anchor="t" bIns="252000" lIns="252000" spcFirstLastPara="1" rIns="252000" wrap="square" tIns="252000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4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4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4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4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/>
          <p:nvPr/>
        </p:nvSpPr>
        <p:spPr>
          <a:xfrm>
            <a:off x="1204546" y="984739"/>
            <a:ext cx="6857999" cy="4519246"/>
          </a:xfrm>
          <a:prstGeom prst="wedgeEllipseCallout">
            <a:avLst>
              <a:gd fmla="val -30833" name="adj1"/>
              <a:gd fmla="val 75146" name="adj2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3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Run-On Sentence &amp; Sentence Fragment  </a:t>
            </a:r>
            <a:endParaRPr b="1" i="0" sz="3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7"/>
          <p:cNvSpPr/>
          <p:nvPr/>
        </p:nvSpPr>
        <p:spPr>
          <a:xfrm>
            <a:off x="7851531" y="5961185"/>
            <a:ext cx="1186962" cy="729762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7"/>
          <p:cNvSpPr/>
          <p:nvPr/>
        </p:nvSpPr>
        <p:spPr>
          <a:xfrm>
            <a:off x="140677" y="5978769"/>
            <a:ext cx="597877" cy="73855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"/>
          <p:cNvSpPr/>
          <p:nvPr/>
        </p:nvSpPr>
        <p:spPr>
          <a:xfrm>
            <a:off x="977821" y="4298492"/>
            <a:ext cx="718835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read a book He wrote a report about it.</a:t>
            </a:r>
            <a:endParaRPr/>
          </a:p>
        </p:txBody>
      </p:sp>
      <p:grpSp>
        <p:nvGrpSpPr>
          <p:cNvPr id="108" name="Google Shape;108;p26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109" name="Google Shape;109;p26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110" name="Google Shape;110;p26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Correct this run-on sentence by joining the complete thoughts with a semicolon.</a:t>
              </a:r>
              <a:endParaRPr b="1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" name="Google Shape;111;p26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112" name="Google Shape;112;p26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113" name="Google Shape;113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/>
          <p:nvPr/>
        </p:nvSpPr>
        <p:spPr>
          <a:xfrm>
            <a:off x="687030" y="4473752"/>
            <a:ext cx="7769939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store, and I bought some apples.</a:t>
            </a:r>
            <a:endParaRPr/>
          </a:p>
        </p:txBody>
      </p:sp>
      <p:grpSp>
        <p:nvGrpSpPr>
          <p:cNvPr id="119" name="Google Shape;119;p27"/>
          <p:cNvGrpSpPr/>
          <p:nvPr/>
        </p:nvGrpSpPr>
        <p:grpSpPr>
          <a:xfrm>
            <a:off x="596821" y="2278895"/>
            <a:ext cx="7950359" cy="1763107"/>
            <a:chOff x="596821" y="2278895"/>
            <a:chExt cx="7950359" cy="1763107"/>
          </a:xfrm>
        </p:grpSpPr>
        <p:sp>
          <p:nvSpPr>
            <p:cNvPr id="120" name="Google Shape;120;p27"/>
            <p:cNvSpPr/>
            <p:nvPr/>
          </p:nvSpPr>
          <p:spPr>
            <a:xfrm>
              <a:off x="596821" y="2278895"/>
              <a:ext cx="7950359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 went to the store I bought some apples.</a:t>
              </a:r>
              <a:endParaRPr/>
            </a:p>
          </p:txBody>
        </p:sp>
        <p:sp>
          <p:nvSpPr>
            <p:cNvPr id="121" name="Google Shape;121;p27"/>
            <p:cNvSpPr/>
            <p:nvPr/>
          </p:nvSpPr>
          <p:spPr>
            <a:xfrm>
              <a:off x="1094582" y="3272561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These two thoughts can be joined with a comma and coordinating conjunction.</a:t>
              </a:r>
              <a:endParaRPr/>
            </a:p>
          </p:txBody>
        </p:sp>
      </p:grpSp>
      <p:sp>
        <p:nvSpPr>
          <p:cNvPr id="122" name="Google Shape;122;p27"/>
          <p:cNvSpPr/>
          <p:nvPr/>
        </p:nvSpPr>
        <p:spPr>
          <a:xfrm>
            <a:off x="1513354" y="633329"/>
            <a:ext cx="6117292" cy="138766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a Comma and a Coordinating Conjunction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8"/>
          <p:cNvSpPr/>
          <p:nvPr/>
        </p:nvSpPr>
        <p:spPr>
          <a:xfrm>
            <a:off x="1094582" y="925716"/>
            <a:ext cx="6954837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Coordinating Conjunctions</a:t>
            </a:r>
            <a:endParaRPr/>
          </a:p>
        </p:txBody>
      </p:sp>
      <p:sp>
        <p:nvSpPr>
          <p:cNvPr id="128" name="Google Shape;128;p28"/>
          <p:cNvSpPr/>
          <p:nvPr/>
        </p:nvSpPr>
        <p:spPr>
          <a:xfrm>
            <a:off x="985441" y="3429000"/>
            <a:ext cx="7173118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Sometimes people use the mnemonic FANBOYS to help them remember these coordinating conjunctions.</a:t>
            </a:r>
            <a:endParaRPr/>
          </a:p>
        </p:txBody>
      </p:sp>
      <p:sp>
        <p:nvSpPr>
          <p:cNvPr id="129" name="Google Shape;129;p28"/>
          <p:cNvSpPr/>
          <p:nvPr/>
        </p:nvSpPr>
        <p:spPr>
          <a:xfrm>
            <a:off x="1094582" y="2096706"/>
            <a:ext cx="6954836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 is a list of coordinating conjunctions: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for, and, nor, but, or, yet, so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9"/>
          <p:cNvSpPr/>
          <p:nvPr/>
        </p:nvSpPr>
        <p:spPr>
          <a:xfrm>
            <a:off x="977821" y="4298492"/>
            <a:ext cx="718835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read a book He wrote a report about it.</a:t>
            </a:r>
            <a:endParaRPr/>
          </a:p>
        </p:txBody>
      </p:sp>
      <p:grpSp>
        <p:nvGrpSpPr>
          <p:cNvPr id="135" name="Google Shape;135;p29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136" name="Google Shape;136;p29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137" name="Google Shape;137;p29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Correct this run-on sentence by adding a comma and a coordinating conjunction.</a:t>
              </a:r>
              <a:endParaRPr/>
            </a:p>
          </p:txBody>
        </p:sp>
      </p:grpSp>
      <p:grpSp>
        <p:nvGrpSpPr>
          <p:cNvPr id="138" name="Google Shape;138;p29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139" name="Google Shape;139;p29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140" name="Google Shape;140;p2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0"/>
          <p:cNvSpPr/>
          <p:nvPr/>
        </p:nvSpPr>
        <p:spPr>
          <a:xfrm>
            <a:off x="768271" y="925716"/>
            <a:ext cx="7607458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a subordinating conjunction.</a:t>
            </a:r>
            <a:endParaRPr/>
          </a:p>
        </p:txBody>
      </p:sp>
      <p:sp>
        <p:nvSpPr>
          <p:cNvPr id="146" name="Google Shape;146;p30"/>
          <p:cNvSpPr/>
          <p:nvPr/>
        </p:nvSpPr>
        <p:spPr>
          <a:xfrm>
            <a:off x="466051" y="4314179"/>
            <a:ext cx="8211899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 where I bought some apples.</a:t>
            </a:r>
            <a:endParaRPr/>
          </a:p>
        </p:txBody>
      </p:sp>
      <p:sp>
        <p:nvSpPr>
          <p:cNvPr id="147" name="Google Shape;147;p30"/>
          <p:cNvSpPr/>
          <p:nvPr/>
        </p:nvSpPr>
        <p:spPr>
          <a:xfrm>
            <a:off x="1094582" y="2097546"/>
            <a:ext cx="6954837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 I bought some apples.</a:t>
            </a:r>
            <a:endParaRPr/>
          </a:p>
        </p:txBody>
      </p:sp>
      <p:sp>
        <p:nvSpPr>
          <p:cNvPr id="148" name="Google Shape;148;p30"/>
          <p:cNvSpPr/>
          <p:nvPr/>
        </p:nvSpPr>
        <p:spPr>
          <a:xfrm>
            <a:off x="1148041" y="3070875"/>
            <a:ext cx="684791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thoughts can be joined with a subordinating conjunction.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1"/>
          <p:cNvSpPr/>
          <p:nvPr/>
        </p:nvSpPr>
        <p:spPr>
          <a:xfrm>
            <a:off x="1297623" y="925716"/>
            <a:ext cx="6548755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Subordinating Conjunctions</a:t>
            </a:r>
            <a:endParaRPr/>
          </a:p>
        </p:txBody>
      </p:sp>
      <p:sp>
        <p:nvSpPr>
          <p:cNvPr id="154" name="Google Shape;154;p31"/>
          <p:cNvSpPr/>
          <p:nvPr/>
        </p:nvSpPr>
        <p:spPr>
          <a:xfrm>
            <a:off x="1297623" y="2077908"/>
            <a:ext cx="6548756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 are some common subordinating conjunctions:</a:t>
            </a:r>
            <a:endParaRPr/>
          </a:p>
        </p:txBody>
      </p:sp>
      <p:sp>
        <p:nvSpPr>
          <p:cNvPr id="155" name="Google Shape;155;p31"/>
          <p:cNvSpPr/>
          <p:nvPr/>
        </p:nvSpPr>
        <p:spPr>
          <a:xfrm>
            <a:off x="1297622" y="3319767"/>
            <a:ext cx="6548756" cy="19236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after, although, as, because, before, even if, even though, if, in order to, once, provided that, rather than, since, so that, than, that, though, unless, until, when, whenever, where, whereas, wherever, whether, while, why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2"/>
          <p:cNvSpPr/>
          <p:nvPr/>
        </p:nvSpPr>
        <p:spPr>
          <a:xfrm>
            <a:off x="977821" y="4298492"/>
            <a:ext cx="718835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read a book He wrote a report about it.</a:t>
            </a:r>
            <a:endParaRPr/>
          </a:p>
        </p:txBody>
      </p:sp>
      <p:grpSp>
        <p:nvGrpSpPr>
          <p:cNvPr id="161" name="Google Shape;161;p32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162" name="Google Shape;162;p32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163" name="Google Shape;163;p32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Correct this run-on sentence by adding subordinating conjunction.</a:t>
              </a:r>
              <a:endParaRPr/>
            </a:p>
          </p:txBody>
        </p:sp>
      </p:grpSp>
      <p:grpSp>
        <p:nvGrpSpPr>
          <p:cNvPr id="164" name="Google Shape;164;p32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165" name="Google Shape;165;p32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166" name="Google Shape;166;p3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3"/>
          <p:cNvSpPr/>
          <p:nvPr/>
        </p:nvSpPr>
        <p:spPr>
          <a:xfrm>
            <a:off x="1297623" y="925716"/>
            <a:ext cx="6548755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Sentence Fragment?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33"/>
          <p:cNvSpPr/>
          <p:nvPr/>
        </p:nvSpPr>
        <p:spPr>
          <a:xfrm>
            <a:off x="1297623" y="2077099"/>
            <a:ext cx="6548756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rgbClr val="0582CF"/>
                </a:solidFill>
                <a:latin typeface="Arial"/>
                <a:ea typeface="Arial"/>
                <a:cs typeface="Arial"/>
                <a:sym typeface="Arial"/>
              </a:rPr>
              <a:t>A sentence fragment </a:t>
            </a: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a phrase or clause that is punctuated as a sentence but is not a grammatical sentence because it does not express a complete thought. 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33"/>
          <p:cNvSpPr/>
          <p:nvPr/>
        </p:nvSpPr>
        <p:spPr>
          <a:xfrm>
            <a:off x="1376754" y="5134032"/>
            <a:ext cx="6548756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sentence fragments are grammatically incorrect. If you find one, be sure to correct it.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33"/>
          <p:cNvSpPr/>
          <p:nvPr/>
        </p:nvSpPr>
        <p:spPr>
          <a:xfrm>
            <a:off x="1297623" y="3610610"/>
            <a:ext cx="6548756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rgbClr val="6CEA53"/>
                </a:solidFill>
                <a:latin typeface="Arial"/>
                <a:ea typeface="Arial"/>
                <a:cs typeface="Arial"/>
                <a:sym typeface="Arial"/>
              </a:rPr>
              <a:t>A fragment </a:t>
            </a: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a group of words that look like a sentence complete thought; therefore, it is an </a:t>
            </a:r>
            <a:r>
              <a:rPr b="0" i="1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incomplete</a:t>
            </a: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sentence but is missing a subject, a verb or a complete idea 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4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34"/>
          <p:cNvSpPr/>
          <p:nvPr/>
        </p:nvSpPr>
        <p:spPr>
          <a:xfrm>
            <a:off x="678090" y="4659527"/>
            <a:ext cx="7776854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make it a complete sentence, you could revise it as: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1" name="Google Shape;181;p34"/>
          <p:cNvGrpSpPr/>
          <p:nvPr/>
        </p:nvGrpSpPr>
        <p:grpSpPr>
          <a:xfrm>
            <a:off x="678090" y="2181611"/>
            <a:ext cx="7910909" cy="1883011"/>
            <a:chOff x="616545" y="2097546"/>
            <a:chExt cx="7910909" cy="1883011"/>
          </a:xfrm>
        </p:grpSpPr>
        <p:sp>
          <p:nvSpPr>
            <p:cNvPr id="182" name="Google Shape;182;p34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Running through the park.</a:t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34"/>
            <p:cNvSpPr/>
            <p:nvPr/>
          </p:nvSpPr>
          <p:spPr>
            <a:xfrm>
              <a:off x="616545" y="3211116"/>
              <a:ext cx="7910909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doesn’t have a subject or a complete thought.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34"/>
            <p:cNvSpPr/>
            <p:nvPr/>
          </p:nvSpPr>
          <p:spPr>
            <a:xfrm rot="5400000">
              <a:off x="1570892" y="2177808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" name="Google Shape;185;p34"/>
          <p:cNvSpPr/>
          <p:nvPr/>
        </p:nvSpPr>
        <p:spPr>
          <a:xfrm>
            <a:off x="768855" y="5416015"/>
            <a:ext cx="772937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She was running through the park.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35"/>
          <p:cNvSpPr/>
          <p:nvPr/>
        </p:nvSpPr>
        <p:spPr>
          <a:xfrm>
            <a:off x="731927" y="4347196"/>
            <a:ext cx="7803234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make it a complete sentence, you could revise it as: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" name="Google Shape;192;p35"/>
          <p:cNvGrpSpPr/>
          <p:nvPr/>
        </p:nvGrpSpPr>
        <p:grpSpPr>
          <a:xfrm>
            <a:off x="678090" y="2181611"/>
            <a:ext cx="7910909" cy="1498291"/>
            <a:chOff x="616545" y="2097546"/>
            <a:chExt cx="7910909" cy="1498291"/>
          </a:xfrm>
        </p:grpSpPr>
        <p:sp>
          <p:nvSpPr>
            <p:cNvPr id="193" name="Google Shape;193;p35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After the rain stopped.</a:t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35"/>
            <p:cNvSpPr/>
            <p:nvPr/>
          </p:nvSpPr>
          <p:spPr>
            <a:xfrm>
              <a:off x="616545" y="3211116"/>
              <a:ext cx="7910909" cy="3847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doesn’t express a complete idea.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35"/>
            <p:cNvSpPr/>
            <p:nvPr/>
          </p:nvSpPr>
          <p:spPr>
            <a:xfrm rot="5400000">
              <a:off x="1570892" y="2177808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6" name="Google Shape;196;p35"/>
          <p:cNvSpPr/>
          <p:nvPr/>
        </p:nvSpPr>
        <p:spPr>
          <a:xfrm>
            <a:off x="449490" y="5059255"/>
            <a:ext cx="822851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the rain stopped, we went outside to play.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8"/>
          <p:cNvSpPr/>
          <p:nvPr/>
        </p:nvSpPr>
        <p:spPr>
          <a:xfrm>
            <a:off x="1297623" y="925716"/>
            <a:ext cx="6548755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Learning Objectives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8"/>
          <p:cNvSpPr/>
          <p:nvPr/>
        </p:nvSpPr>
        <p:spPr>
          <a:xfrm>
            <a:off x="1297623" y="2077908"/>
            <a:ext cx="654875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be able to recognize incomplete sentences and distinguish them from complete sentences.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8"/>
          <p:cNvSpPr/>
          <p:nvPr/>
        </p:nvSpPr>
        <p:spPr>
          <a:xfrm>
            <a:off x="1297623" y="3340401"/>
            <a:ext cx="654875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learn strategies to correct sentence fragments by adding missing subjects, verbs, or other necessary components.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6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36"/>
          <p:cNvSpPr/>
          <p:nvPr/>
        </p:nvSpPr>
        <p:spPr>
          <a:xfrm>
            <a:off x="855563" y="4448709"/>
            <a:ext cx="7759273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make it a complete sentence, you could revise it as: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3" name="Google Shape;203;p36"/>
          <p:cNvGrpSpPr/>
          <p:nvPr/>
        </p:nvGrpSpPr>
        <p:grpSpPr>
          <a:xfrm>
            <a:off x="678090" y="2181611"/>
            <a:ext cx="7910909" cy="1883011"/>
            <a:chOff x="616545" y="2097546"/>
            <a:chExt cx="7910909" cy="1883011"/>
          </a:xfrm>
        </p:grpSpPr>
        <p:sp>
          <p:nvSpPr>
            <p:cNvPr id="204" name="Google Shape;204;p36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The tall tree, the one that I loved to climb.</a:t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36"/>
            <p:cNvSpPr/>
            <p:nvPr/>
          </p:nvSpPr>
          <p:spPr>
            <a:xfrm>
              <a:off x="616545" y="3211116"/>
              <a:ext cx="7910909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it lacks a main verb and does not form a complete thought.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" name="Google Shape;206;p36"/>
          <p:cNvSpPr/>
          <p:nvPr/>
        </p:nvSpPr>
        <p:spPr>
          <a:xfrm>
            <a:off x="501700" y="5217517"/>
            <a:ext cx="826368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tall tree, the one that I loved to climb, was cut down yesterday.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7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37"/>
          <p:cNvSpPr/>
          <p:nvPr/>
        </p:nvSpPr>
        <p:spPr>
          <a:xfrm>
            <a:off x="855563" y="4448709"/>
            <a:ext cx="7759273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make it a complete sentence, you could revise it as: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3" name="Google Shape;213;p37"/>
          <p:cNvGrpSpPr/>
          <p:nvPr/>
        </p:nvGrpSpPr>
        <p:grpSpPr>
          <a:xfrm>
            <a:off x="678090" y="2181611"/>
            <a:ext cx="7910909" cy="1498291"/>
            <a:chOff x="616545" y="2097546"/>
            <a:chExt cx="7910909" cy="1498291"/>
          </a:xfrm>
        </p:grpSpPr>
        <p:sp>
          <p:nvSpPr>
            <p:cNvPr id="214" name="Google Shape;214;p37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Knowing that he was in big trouble.</a:t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37"/>
            <p:cNvSpPr/>
            <p:nvPr/>
          </p:nvSpPr>
          <p:spPr>
            <a:xfrm>
              <a:off x="616545" y="3211116"/>
              <a:ext cx="7910909" cy="3847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it does not have a complete thought.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6" name="Google Shape;216;p37"/>
          <p:cNvSpPr/>
          <p:nvPr/>
        </p:nvSpPr>
        <p:spPr>
          <a:xfrm>
            <a:off x="501700" y="5217517"/>
            <a:ext cx="826368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Knowing that he was in big trouble, he decided to confess to his parents.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8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8"/>
          <p:cNvSpPr/>
          <p:nvPr/>
        </p:nvSpPr>
        <p:spPr>
          <a:xfrm>
            <a:off x="678088" y="4146281"/>
            <a:ext cx="7759273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rgbClr val="703593"/>
                </a:solidFill>
                <a:latin typeface="Arial"/>
                <a:ea typeface="Arial"/>
                <a:cs typeface="Arial"/>
                <a:sym typeface="Arial"/>
              </a:rPr>
              <a:t>To make it a correct sentence, you could revise it as</a:t>
            </a: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3" name="Google Shape;223;p38"/>
          <p:cNvGrpSpPr/>
          <p:nvPr/>
        </p:nvGrpSpPr>
        <p:grpSpPr>
          <a:xfrm>
            <a:off x="678090" y="1891727"/>
            <a:ext cx="7910909" cy="1784339"/>
            <a:chOff x="616545" y="2097546"/>
            <a:chExt cx="7910909" cy="1784339"/>
          </a:xfrm>
        </p:grpSpPr>
        <p:sp>
          <p:nvSpPr>
            <p:cNvPr id="224" name="Google Shape;224;p38"/>
            <p:cNvSpPr/>
            <p:nvPr/>
          </p:nvSpPr>
          <p:spPr>
            <a:xfrm>
              <a:off x="707311" y="2097546"/>
              <a:ext cx="772937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 the car I saw him.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38"/>
            <p:cNvSpPr/>
            <p:nvPr/>
          </p:nvSpPr>
          <p:spPr>
            <a:xfrm>
              <a:off x="616545" y="2727723"/>
              <a:ext cx="7910909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Sentence fragment can be transformed into a full fledged sentence by placing a subject and predicate on the other side of fragment 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6" name="Google Shape;226;p38"/>
          <p:cNvSpPr/>
          <p:nvPr/>
        </p:nvSpPr>
        <p:spPr>
          <a:xfrm>
            <a:off x="425880" y="4567853"/>
            <a:ext cx="826368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car, I saw him. 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saw him in the car.  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9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39"/>
          <p:cNvSpPr/>
          <p:nvPr/>
        </p:nvSpPr>
        <p:spPr>
          <a:xfrm>
            <a:off x="678088" y="4146281"/>
            <a:ext cx="7759273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rgbClr val="703593"/>
                </a:solidFill>
                <a:latin typeface="Arial"/>
                <a:ea typeface="Arial"/>
                <a:cs typeface="Arial"/>
                <a:sym typeface="Arial"/>
              </a:rPr>
              <a:t>To make it a correct sentence, you could revise it as</a:t>
            </a: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3" name="Google Shape;233;p39"/>
          <p:cNvGrpSpPr/>
          <p:nvPr/>
        </p:nvGrpSpPr>
        <p:grpSpPr>
          <a:xfrm>
            <a:off x="678088" y="1891727"/>
            <a:ext cx="7910909" cy="2217703"/>
            <a:chOff x="616543" y="2097546"/>
            <a:chExt cx="7910909" cy="2217703"/>
          </a:xfrm>
        </p:grpSpPr>
        <p:sp>
          <p:nvSpPr>
            <p:cNvPr id="234" name="Google Shape;234;p39"/>
            <p:cNvSpPr/>
            <p:nvPr/>
          </p:nvSpPr>
          <p:spPr>
            <a:xfrm>
              <a:off x="707311" y="2097546"/>
              <a:ext cx="772937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With a brand new hat I saw him.  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39"/>
            <p:cNvSpPr/>
            <p:nvPr/>
          </p:nvSpPr>
          <p:spPr>
            <a:xfrm>
              <a:off x="616543" y="3161087"/>
              <a:ext cx="7910909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Sentence fragment can be transformed into a full fledged sentence by placing a subject and predicate on the other side of fragment 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6" name="Google Shape;236;p39"/>
          <p:cNvSpPr/>
          <p:nvPr/>
        </p:nvSpPr>
        <p:spPr>
          <a:xfrm>
            <a:off x="440155" y="4814038"/>
            <a:ext cx="826368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 a brand new hat, I saw him.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saw him with a brand new hat.   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-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"/>
          <p:cNvSpPr/>
          <p:nvPr/>
        </p:nvSpPr>
        <p:spPr>
          <a:xfrm>
            <a:off x="977821" y="4298492"/>
            <a:ext cx="7188358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While</a:t>
            </a: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Sara was in Paris. {Sentence Fragment}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Sara was in Paris. {Complete Sentence}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2" name="Google Shape;242;p40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243" name="Google Shape;243;p40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44" name="Google Shape;244;p40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Take away/ Erase the word or phrase that makes it a sentence fragment 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5" name="Google Shape;245;p40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46" name="Google Shape;246;p40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47" name="Google Shape;247;p4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1"/>
          <p:cNvSpPr/>
          <p:nvPr/>
        </p:nvSpPr>
        <p:spPr>
          <a:xfrm>
            <a:off x="977821" y="4298492"/>
            <a:ext cx="7188358" cy="18466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Because </a:t>
            </a: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people</a:t>
            </a:r>
            <a:r>
              <a:rPr b="1" i="0" lang="en-GB" sz="24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 believe in ghosts. {Sentence Fragment}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People</a:t>
            </a:r>
            <a:r>
              <a:rPr b="1" i="0" lang="en-GB" sz="24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 believe in ghosts. {Complete Sentence}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3" name="Google Shape;253;p41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254" name="Google Shape;254;p41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55" name="Google Shape;255;p41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Take away/ Erase the word or phrase that makes it a sentence fragment 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6" name="Google Shape;256;p41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57" name="Google Shape;257;p41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58" name="Google Shape;258;p4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2"/>
          <p:cNvSpPr/>
          <p:nvPr/>
        </p:nvSpPr>
        <p:spPr>
          <a:xfrm>
            <a:off x="977821" y="4298492"/>
            <a:ext cx="7188358" cy="18466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Fragment: Running down the street.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Sentence: Running down the street, I tripped over a rock.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4" name="Google Shape;264;p42"/>
          <p:cNvGrpSpPr/>
          <p:nvPr/>
        </p:nvGrpSpPr>
        <p:grpSpPr>
          <a:xfrm>
            <a:off x="1094582" y="2067066"/>
            <a:ext cx="6954837" cy="1939015"/>
            <a:chOff x="1094582" y="2067066"/>
            <a:chExt cx="6954837" cy="1939015"/>
          </a:xfrm>
        </p:grpSpPr>
        <p:sp>
          <p:nvSpPr>
            <p:cNvPr id="265" name="Google Shape;265;p42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66" name="Google Shape;266;p42"/>
            <p:cNvSpPr/>
            <p:nvPr/>
          </p:nvSpPr>
          <p:spPr>
            <a:xfrm>
              <a:off x="1094583" y="2851919"/>
              <a:ext cx="6954836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Rewrite each fragment to make it a complete sentence by adding a subject and a predicate or by rephrasing the fragment.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7" name="Google Shape;267;p42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68" name="Google Shape;268;p42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69" name="Google Shape;269;p4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3"/>
          <p:cNvSpPr/>
          <p:nvPr/>
        </p:nvSpPr>
        <p:spPr>
          <a:xfrm>
            <a:off x="977821" y="4298492"/>
            <a:ext cx="7188358" cy="18466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Fragment: Because it was raining.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Sentence: Because it was raining, we decided to stay indoors.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5" name="Google Shape;275;p43"/>
          <p:cNvGrpSpPr/>
          <p:nvPr/>
        </p:nvGrpSpPr>
        <p:grpSpPr>
          <a:xfrm>
            <a:off x="1094582" y="2067066"/>
            <a:ext cx="6954837" cy="1939015"/>
            <a:chOff x="1094582" y="2067066"/>
            <a:chExt cx="6954837" cy="1939015"/>
          </a:xfrm>
        </p:grpSpPr>
        <p:sp>
          <p:nvSpPr>
            <p:cNvPr id="276" name="Google Shape;276;p43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77" name="Google Shape;277;p43"/>
            <p:cNvSpPr/>
            <p:nvPr/>
          </p:nvSpPr>
          <p:spPr>
            <a:xfrm>
              <a:off x="1094583" y="2851919"/>
              <a:ext cx="6954836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Rewrite each fragment to make it a complete sentence by adding a subject and a predicate or by rephrasing the fragment.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8" name="Google Shape;278;p43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79" name="Google Shape;279;p43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80" name="Google Shape;280;p4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4"/>
          <p:cNvSpPr/>
          <p:nvPr/>
        </p:nvSpPr>
        <p:spPr>
          <a:xfrm>
            <a:off x="977821" y="4298492"/>
            <a:ext cx="7188358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Fragment: During the summer.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Sentence: During the summer, I like to go to the beach.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6" name="Google Shape;286;p44"/>
          <p:cNvGrpSpPr/>
          <p:nvPr/>
        </p:nvGrpSpPr>
        <p:grpSpPr>
          <a:xfrm>
            <a:off x="1094582" y="2067066"/>
            <a:ext cx="6954837" cy="1939015"/>
            <a:chOff x="1094582" y="2067066"/>
            <a:chExt cx="6954837" cy="1939015"/>
          </a:xfrm>
        </p:grpSpPr>
        <p:sp>
          <p:nvSpPr>
            <p:cNvPr id="287" name="Google Shape;287;p44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88" name="Google Shape;288;p44"/>
            <p:cNvSpPr/>
            <p:nvPr/>
          </p:nvSpPr>
          <p:spPr>
            <a:xfrm>
              <a:off x="1094583" y="2851919"/>
              <a:ext cx="6954836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Rewrite each fragment to make it a complete sentence by adding a subject and a predicate or by rephrasing the fragment.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9" name="Google Shape;289;p44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90" name="Google Shape;290;p44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91" name="Google Shape;291;p4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5"/>
          <p:cNvSpPr/>
          <p:nvPr/>
        </p:nvSpPr>
        <p:spPr>
          <a:xfrm>
            <a:off x="977821" y="4298492"/>
            <a:ext cx="718835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Fragment: With a smile on her face.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Sentence: With a smile on her face, she greeted everyone at the party.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7" name="Google Shape;297;p45"/>
          <p:cNvGrpSpPr/>
          <p:nvPr/>
        </p:nvGrpSpPr>
        <p:grpSpPr>
          <a:xfrm>
            <a:off x="1094582" y="2067066"/>
            <a:ext cx="6954837" cy="1939015"/>
            <a:chOff x="1094582" y="2067066"/>
            <a:chExt cx="6954837" cy="1939015"/>
          </a:xfrm>
        </p:grpSpPr>
        <p:sp>
          <p:nvSpPr>
            <p:cNvPr id="298" name="Google Shape;298;p45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99" name="Google Shape;299;p45"/>
            <p:cNvSpPr/>
            <p:nvPr/>
          </p:nvSpPr>
          <p:spPr>
            <a:xfrm>
              <a:off x="1094583" y="2851919"/>
              <a:ext cx="6954836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Rewrite each fragment to make it a complete sentence by adding a subject and a predicate or by rephrasing the fragment.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" name="Google Shape;300;p45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301" name="Google Shape;301;p45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302" name="Google Shape;302;p4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/>
          <p:nvPr/>
        </p:nvSpPr>
        <p:spPr>
          <a:xfrm>
            <a:off x="1297625" y="695475"/>
            <a:ext cx="6548700" cy="103320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a Run-on Sentence?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9"/>
          <p:cNvSpPr/>
          <p:nvPr/>
        </p:nvSpPr>
        <p:spPr>
          <a:xfrm>
            <a:off x="1297623" y="2077908"/>
            <a:ext cx="6548756" cy="16927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run-on sentence is a sentence that contains two or more complete thoughts without any punctuation between them. These complete thoughts can also be called independent clauses. Independent clauses can be sentences by themselves.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19"/>
          <p:cNvSpPr/>
          <p:nvPr/>
        </p:nvSpPr>
        <p:spPr>
          <a:xfrm>
            <a:off x="1297623" y="4043786"/>
            <a:ext cx="6548756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Run-on sentences are grammatically incorrect. If you find one, be sure to correct it.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6"/>
          <p:cNvSpPr/>
          <p:nvPr/>
        </p:nvSpPr>
        <p:spPr>
          <a:xfrm>
            <a:off x="1204546" y="984739"/>
            <a:ext cx="6857999" cy="4519246"/>
          </a:xfrm>
          <a:prstGeom prst="wedgeEllipseCallout">
            <a:avLst>
              <a:gd fmla="val -30833" name="adj1"/>
              <a:gd fmla="val 75146" name="adj2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3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Thank you </a:t>
            </a:r>
            <a:endParaRPr b="1" i="0" sz="3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46"/>
          <p:cNvSpPr/>
          <p:nvPr/>
        </p:nvSpPr>
        <p:spPr>
          <a:xfrm>
            <a:off x="7851531" y="5961185"/>
            <a:ext cx="1186962" cy="729762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46"/>
          <p:cNvSpPr/>
          <p:nvPr/>
        </p:nvSpPr>
        <p:spPr>
          <a:xfrm>
            <a:off x="140677" y="5978769"/>
            <a:ext cx="597877" cy="73855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"/>
          <p:cNvSpPr/>
          <p:nvPr/>
        </p:nvSpPr>
        <p:spPr>
          <a:xfrm>
            <a:off x="1094575" y="649750"/>
            <a:ext cx="6954900" cy="107880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Run-on Sentence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20"/>
          <p:cNvSpPr/>
          <p:nvPr/>
        </p:nvSpPr>
        <p:spPr>
          <a:xfrm>
            <a:off x="1094582" y="4795094"/>
            <a:ext cx="695483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are two complete thoughts, and there is no punctuation between them.</a:t>
            </a:r>
            <a:endParaRPr/>
          </a:p>
        </p:txBody>
      </p:sp>
      <p:grpSp>
        <p:nvGrpSpPr>
          <p:cNvPr id="49" name="Google Shape;49;p20"/>
          <p:cNvGrpSpPr/>
          <p:nvPr/>
        </p:nvGrpSpPr>
        <p:grpSpPr>
          <a:xfrm>
            <a:off x="616545" y="2097546"/>
            <a:ext cx="7910909" cy="2313899"/>
            <a:chOff x="616545" y="2097546"/>
            <a:chExt cx="7910909" cy="2313899"/>
          </a:xfrm>
        </p:grpSpPr>
        <p:sp>
          <p:nvSpPr>
            <p:cNvPr id="50" name="Google Shape;50;p20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 went to the store I bought some apples.</a:t>
              </a:r>
              <a:endParaRPr/>
            </a:p>
          </p:txBody>
        </p:sp>
        <p:sp>
          <p:nvSpPr>
            <p:cNvPr id="51" name="Google Shape;51;p20"/>
            <p:cNvSpPr/>
            <p:nvPr/>
          </p:nvSpPr>
          <p:spPr>
            <a:xfrm>
              <a:off x="616545" y="3211116"/>
              <a:ext cx="7910909" cy="1200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has two complete thoughts:</a:t>
              </a:r>
              <a:b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 went to the store + I bought some apples</a:t>
              </a:r>
              <a:endParaRPr/>
            </a:p>
          </p:txBody>
        </p:sp>
        <p:sp>
          <p:nvSpPr>
            <p:cNvPr id="52" name="Google Shape;52;p20"/>
            <p:cNvSpPr/>
            <p:nvPr/>
          </p:nvSpPr>
          <p:spPr>
            <a:xfrm>
              <a:off x="2087880" y="2560320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20"/>
            <p:cNvSpPr/>
            <p:nvPr/>
          </p:nvSpPr>
          <p:spPr>
            <a:xfrm>
              <a:off x="5562600" y="2560320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/>
          <p:nvPr/>
        </p:nvSpPr>
        <p:spPr>
          <a:xfrm>
            <a:off x="1094575" y="718325"/>
            <a:ext cx="6954900" cy="101010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Run-on Sentence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1"/>
          <p:cNvSpPr/>
          <p:nvPr/>
        </p:nvSpPr>
        <p:spPr>
          <a:xfrm>
            <a:off x="1094582" y="4795094"/>
            <a:ext cx="695483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are two complete thoughts, and there is no punctuation between them.</a:t>
            </a:r>
            <a:endParaRPr/>
          </a:p>
        </p:txBody>
      </p:sp>
      <p:grpSp>
        <p:nvGrpSpPr>
          <p:cNvPr id="60" name="Google Shape;60;p21"/>
          <p:cNvGrpSpPr/>
          <p:nvPr/>
        </p:nvGrpSpPr>
        <p:grpSpPr>
          <a:xfrm>
            <a:off x="616545" y="2097546"/>
            <a:ext cx="7910909" cy="2313899"/>
            <a:chOff x="616545" y="2097546"/>
            <a:chExt cx="7910909" cy="2313899"/>
          </a:xfrm>
        </p:grpSpPr>
        <p:sp>
          <p:nvSpPr>
            <p:cNvPr id="61" name="Google Shape;61;p21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We studied for the test we did very well on it.</a:t>
              </a:r>
              <a:endParaRPr/>
            </a:p>
          </p:txBody>
        </p:sp>
        <p:sp>
          <p:nvSpPr>
            <p:cNvPr id="62" name="Google Shape;62;p21"/>
            <p:cNvSpPr/>
            <p:nvPr/>
          </p:nvSpPr>
          <p:spPr>
            <a:xfrm>
              <a:off x="616545" y="3211116"/>
              <a:ext cx="7910909" cy="1200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has two complete thoughts:</a:t>
              </a:r>
              <a:b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We studied for the test + we did very well on it</a:t>
              </a:r>
              <a:endParaRPr/>
            </a:p>
          </p:txBody>
        </p:sp>
        <p:sp>
          <p:nvSpPr>
            <p:cNvPr id="63" name="Google Shape;63;p21"/>
            <p:cNvSpPr/>
            <p:nvPr/>
          </p:nvSpPr>
          <p:spPr>
            <a:xfrm>
              <a:off x="1729740" y="2560320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21"/>
            <p:cNvSpPr/>
            <p:nvPr/>
          </p:nvSpPr>
          <p:spPr>
            <a:xfrm>
              <a:off x="4823460" y="2560320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/>
          <p:nvPr/>
        </p:nvSpPr>
        <p:spPr>
          <a:xfrm>
            <a:off x="713575" y="680225"/>
            <a:ext cx="7716900" cy="104850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To Correct Run-on Sentences</a:t>
            </a:r>
            <a:endParaRPr/>
          </a:p>
        </p:txBody>
      </p:sp>
      <p:sp>
        <p:nvSpPr>
          <p:cNvPr id="70" name="Google Shape;70;p22"/>
          <p:cNvSpPr/>
          <p:nvPr/>
        </p:nvSpPr>
        <p:spPr>
          <a:xfrm>
            <a:off x="713582" y="2077908"/>
            <a:ext cx="7716837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are several ways to correct run-on sentences:</a:t>
            </a:r>
            <a:endParaRPr/>
          </a:p>
        </p:txBody>
      </p:sp>
      <p:sp>
        <p:nvSpPr>
          <p:cNvPr id="71" name="Google Shape;71;p22"/>
          <p:cNvSpPr/>
          <p:nvPr/>
        </p:nvSpPr>
        <p:spPr>
          <a:xfrm>
            <a:off x="1297623" y="2765769"/>
            <a:ext cx="6548756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b="0" i="0" lang="en-GB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Separate them into different sentences.</a:t>
            </a:r>
            <a:endParaRPr/>
          </a:p>
        </p:txBody>
      </p:sp>
      <p:sp>
        <p:nvSpPr>
          <p:cNvPr id="72" name="Google Shape;72;p22"/>
          <p:cNvSpPr/>
          <p:nvPr/>
        </p:nvSpPr>
        <p:spPr>
          <a:xfrm>
            <a:off x="1297622" y="3506890"/>
            <a:ext cx="6548756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b="0" i="0" lang="en-GB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Join them with a semicolon.</a:t>
            </a:r>
            <a:endParaRPr/>
          </a:p>
        </p:txBody>
      </p:sp>
      <p:sp>
        <p:nvSpPr>
          <p:cNvPr id="73" name="Google Shape;73;p22"/>
          <p:cNvSpPr/>
          <p:nvPr/>
        </p:nvSpPr>
        <p:spPr>
          <a:xfrm>
            <a:off x="1297622" y="4248011"/>
            <a:ext cx="7015798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lang="en-GB" sz="2500"/>
              <a:t>Add </a:t>
            </a:r>
            <a:r>
              <a:rPr b="0" i="0" lang="en-GB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coordinating conjunction.</a:t>
            </a:r>
            <a:endParaRPr/>
          </a:p>
        </p:txBody>
      </p:sp>
      <p:sp>
        <p:nvSpPr>
          <p:cNvPr id="74" name="Google Shape;74;p22"/>
          <p:cNvSpPr/>
          <p:nvPr/>
        </p:nvSpPr>
        <p:spPr>
          <a:xfrm>
            <a:off x="1297622" y="5024897"/>
            <a:ext cx="6548756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b="0" i="0" lang="en-GB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 a subordinating conjunction.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/>
          <p:nvPr/>
        </p:nvSpPr>
        <p:spPr>
          <a:xfrm>
            <a:off x="687031" y="4450892"/>
            <a:ext cx="7769939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store. I bought some apples.</a:t>
            </a:r>
            <a:endParaRPr/>
          </a:p>
        </p:txBody>
      </p:sp>
      <p:grpSp>
        <p:nvGrpSpPr>
          <p:cNvPr id="80" name="Google Shape;80;p23"/>
          <p:cNvGrpSpPr/>
          <p:nvPr/>
        </p:nvGrpSpPr>
        <p:grpSpPr>
          <a:xfrm>
            <a:off x="596821" y="2278895"/>
            <a:ext cx="7950359" cy="1763107"/>
            <a:chOff x="596821" y="2278895"/>
            <a:chExt cx="7950359" cy="1763107"/>
          </a:xfrm>
        </p:grpSpPr>
        <p:sp>
          <p:nvSpPr>
            <p:cNvPr id="81" name="Google Shape;81;p23"/>
            <p:cNvSpPr/>
            <p:nvPr/>
          </p:nvSpPr>
          <p:spPr>
            <a:xfrm>
              <a:off x="596821" y="2278895"/>
              <a:ext cx="7950359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 went to the store I bought some apples.</a:t>
              </a:r>
              <a:endParaRPr/>
            </a:p>
          </p:txBody>
        </p:sp>
        <p:sp>
          <p:nvSpPr>
            <p:cNvPr id="82" name="Google Shape;82;p23"/>
            <p:cNvSpPr/>
            <p:nvPr/>
          </p:nvSpPr>
          <p:spPr>
            <a:xfrm>
              <a:off x="1094582" y="3272561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run-on sentence can be separated into two different sentences.</a:t>
              </a:r>
              <a:endParaRPr/>
            </a:p>
          </p:txBody>
        </p:sp>
      </p:grpSp>
      <p:sp>
        <p:nvSpPr>
          <p:cNvPr id="83" name="Google Shape;83;p23"/>
          <p:cNvSpPr/>
          <p:nvPr/>
        </p:nvSpPr>
        <p:spPr>
          <a:xfrm>
            <a:off x="1513354" y="633329"/>
            <a:ext cx="6117292" cy="138766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Separate Them Into Different Sentences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4"/>
          <p:cNvSpPr/>
          <p:nvPr/>
        </p:nvSpPr>
        <p:spPr>
          <a:xfrm>
            <a:off x="977821" y="4298492"/>
            <a:ext cx="718835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read a book </a:t>
            </a: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</a:t>
            </a: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wrote a report about it.</a:t>
            </a:r>
            <a:endParaRPr/>
          </a:p>
        </p:txBody>
      </p:sp>
      <p:grpSp>
        <p:nvGrpSpPr>
          <p:cNvPr id="89" name="Google Shape;89;p24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90" name="Google Shape;90;p24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91" name="Google Shape;91;p24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Correct this run-on sentence by separating the complete thoughts into different sentences.</a:t>
              </a:r>
              <a:endParaRPr b="1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2" name="Google Shape;92;p24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93" name="Google Shape;93;p24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94" name="Google Shape;94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1094582" y="925716"/>
            <a:ext cx="6954837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Join Them With a Semicolon</a:t>
            </a:r>
            <a:endParaRPr/>
          </a:p>
        </p:txBody>
      </p:sp>
      <p:sp>
        <p:nvSpPr>
          <p:cNvPr id="100" name="Google Shape;100;p25"/>
          <p:cNvSpPr/>
          <p:nvPr/>
        </p:nvSpPr>
        <p:spPr>
          <a:xfrm>
            <a:off x="985441" y="3936483"/>
            <a:ext cx="717311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store; I bought some apples.</a:t>
            </a:r>
            <a:endParaRPr/>
          </a:p>
        </p:txBody>
      </p:sp>
      <p:sp>
        <p:nvSpPr>
          <p:cNvPr id="101" name="Google Shape;101;p25"/>
          <p:cNvSpPr/>
          <p:nvPr/>
        </p:nvSpPr>
        <p:spPr>
          <a:xfrm>
            <a:off x="1094582" y="2097546"/>
            <a:ext cx="6954837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 I bought some apples.</a:t>
            </a:r>
            <a:endParaRPr/>
          </a:p>
        </p:txBody>
      </p:sp>
      <p:sp>
        <p:nvSpPr>
          <p:cNvPr id="102" name="Google Shape;102;p25"/>
          <p:cNvSpPr/>
          <p:nvPr/>
        </p:nvSpPr>
        <p:spPr>
          <a:xfrm>
            <a:off x="894002" y="3070875"/>
            <a:ext cx="7355997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two thoughts can be joined with a semicolon.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Twinkl Template">
      <a:dk1>
        <a:srgbClr val="1C1C1C"/>
      </a:dk1>
      <a:lt1>
        <a:srgbClr val="FFFFFF"/>
      </a:lt1>
      <a:dk2>
        <a:srgbClr val="4A4A4A"/>
      </a:dk2>
      <a:lt2>
        <a:srgbClr val="F4F2F2"/>
      </a:lt2>
      <a:accent1>
        <a:srgbClr val="E34192"/>
      </a:accent1>
      <a:accent2>
        <a:srgbClr val="EB8634"/>
      </a:accent2>
      <a:accent3>
        <a:srgbClr val="E6C734"/>
      </a:accent3>
      <a:accent4>
        <a:srgbClr val="79AD42"/>
      </a:accent4>
      <a:accent5>
        <a:srgbClr val="23A7F9"/>
      </a:accent5>
      <a:accent6>
        <a:srgbClr val="954EBE"/>
      </a:accent6>
      <a:hlink>
        <a:srgbClr val="23A7F9"/>
      </a:hlink>
      <a:folHlink>
        <a:srgbClr val="75707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2024-09-27T11:29:16Z</dcterms:created>
  <dc:creator>Amjaad Alshaaban</dc:creator>
</cp:coreProperties>
</file>